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841" r:id="rId2"/>
    <p:sldMasterId id="2147483850" r:id="rId3"/>
  </p:sldMasterIdLst>
  <p:notesMasterIdLst>
    <p:notesMasterId r:id="rId13"/>
  </p:notesMasterIdLst>
  <p:handoutMasterIdLst>
    <p:handoutMasterId r:id="rId14"/>
  </p:handoutMasterIdLst>
  <p:sldIdLst>
    <p:sldId id="736" r:id="rId4"/>
    <p:sldId id="791" r:id="rId5"/>
    <p:sldId id="777" r:id="rId6"/>
    <p:sldId id="755" r:id="rId7"/>
    <p:sldId id="758" r:id="rId8"/>
    <p:sldId id="735" r:id="rId9"/>
    <p:sldId id="776" r:id="rId10"/>
    <p:sldId id="779" r:id="rId11"/>
    <p:sldId id="685" r:id="rId12"/>
  </p:sldIdLst>
  <p:sldSz cx="9906000" cy="6858000" type="A4"/>
  <p:notesSz cx="6743700" cy="9880600"/>
  <p:custDataLst>
    <p:tags r:id="rId15"/>
  </p:custDataLst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DB Office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rnecke, Christiane" initials="CW" lastIdx="1" clrIdx="0"/>
  <p:cmAuthor id="1" name="Martin M Dziuba" initials="MMD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6699"/>
    <a:srgbClr val="70909C"/>
    <a:srgbClr val="009999"/>
    <a:srgbClr val="7797B1"/>
    <a:srgbClr val="969696"/>
    <a:srgbClr val="BEBEBE"/>
    <a:srgbClr val="DEE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8" autoAdjust="0"/>
    <p:restoredTop sz="86408" autoAdjust="0"/>
  </p:normalViewPr>
  <p:slideViewPr>
    <p:cSldViewPr>
      <p:cViewPr>
        <p:scale>
          <a:sx n="70" d="100"/>
          <a:sy n="70" d="100"/>
        </p:scale>
        <p:origin x="-2490" y="-12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C8C8CD"/>
            </a:solidFill>
          </c:spPr>
          <c:dPt>
            <c:idx val="0"/>
            <c:bubble3D val="0"/>
            <c:spPr>
              <a:solidFill>
                <a:srgbClr val="009999"/>
              </a:solidFill>
            </c:spPr>
          </c:dPt>
          <c:dPt>
            <c:idx val="2"/>
            <c:bubble3D val="0"/>
            <c:spPr>
              <a:solidFill>
                <a:srgbClr val="7797B1"/>
              </a:solidFill>
            </c:spPr>
          </c:dPt>
          <c:dLbls>
            <c:delete val="1"/>
          </c:dLbls>
          <c:cat>
            <c:strRef>
              <c:f>Tabelle3!$A$1:$A$3</c:f>
              <c:strCache>
                <c:ptCount val="3"/>
                <c:pt idx="0">
                  <c:v>Bulk </c:v>
                </c:pt>
                <c:pt idx="1">
                  <c:v>other </c:v>
                </c:pt>
                <c:pt idx="2">
                  <c:v>Intermodal</c:v>
                </c:pt>
              </c:strCache>
            </c:strRef>
          </c:cat>
          <c:val>
            <c:numRef>
              <c:f>Tabelle3!$B$1:$B$3</c:f>
              <c:numCache>
                <c:formatCode>General</c:formatCode>
                <c:ptCount val="3"/>
                <c:pt idx="0">
                  <c:v>0.2</c:v>
                </c:pt>
                <c:pt idx="1">
                  <c:v>0.24</c:v>
                </c:pt>
                <c:pt idx="2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C8C8CD"/>
            </a:solidFill>
          </c:spPr>
          <c:dPt>
            <c:idx val="0"/>
            <c:bubble3D val="0"/>
            <c:spPr>
              <a:solidFill>
                <a:srgbClr val="009999"/>
              </a:solidFill>
            </c:spPr>
          </c:dPt>
          <c:dPt>
            <c:idx val="2"/>
            <c:bubble3D val="0"/>
            <c:spPr>
              <a:solidFill>
                <a:srgbClr val="7797B1"/>
              </a:solidFill>
            </c:spPr>
          </c:dPt>
          <c:dLbls>
            <c:delete val="1"/>
          </c:dLbls>
          <c:cat>
            <c:strRef>
              <c:f>Tabelle3!$A$1:$A$3</c:f>
              <c:strCache>
                <c:ptCount val="3"/>
                <c:pt idx="0">
                  <c:v>Bulk </c:v>
                </c:pt>
                <c:pt idx="1">
                  <c:v>single wagonload</c:v>
                </c:pt>
                <c:pt idx="2">
                  <c:v>Intermodal</c:v>
                </c:pt>
              </c:strCache>
            </c:strRef>
          </c:cat>
          <c:val>
            <c:numRef>
              <c:f>Tabelle3!$B$1:$B$3</c:f>
              <c:numCache>
                <c:formatCode>General</c:formatCode>
                <c:ptCount val="3"/>
                <c:pt idx="0">
                  <c:v>0.13</c:v>
                </c:pt>
                <c:pt idx="1">
                  <c:v>0.14000000000000001</c:v>
                </c:pt>
                <c:pt idx="2">
                  <c:v>0.73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8813" cy="53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37" tIns="45018" rIns="90037" bIns="45018" numCol="1" anchor="t" anchorCtr="0" compatLnSpc="1">
            <a:prstTxWarp prst="textNoShape">
              <a:avLst/>
            </a:prstTxWarp>
          </a:bodyPr>
          <a:lstStyle>
            <a:lvl1pPr algn="l" defTabSz="900589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098" y="1"/>
            <a:ext cx="2871049" cy="53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37" tIns="45018" rIns="90037" bIns="45018" numCol="1" anchor="t" anchorCtr="0" compatLnSpc="1">
            <a:prstTxWarp prst="textNoShape">
              <a:avLst/>
            </a:prstTxWarp>
          </a:bodyPr>
          <a:lstStyle>
            <a:lvl1pPr algn="r" defTabSz="900589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5572"/>
            <a:ext cx="2948813" cy="45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37" tIns="45018" rIns="90037" bIns="45018" numCol="1" anchor="b" anchorCtr="0" compatLnSpc="1">
            <a:prstTxWarp prst="textNoShape">
              <a:avLst/>
            </a:prstTxWarp>
          </a:bodyPr>
          <a:lstStyle>
            <a:lvl1pPr algn="l" defTabSz="900589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098" y="9405572"/>
            <a:ext cx="2871049" cy="45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37" tIns="45018" rIns="90037" bIns="45018" numCol="1" anchor="b" anchorCtr="0" compatLnSpc="1">
            <a:prstTxWarp prst="textNoShape">
              <a:avLst/>
            </a:prstTxWarp>
          </a:bodyPr>
          <a:lstStyle>
            <a:lvl1pPr algn="r" defTabSz="900589">
              <a:defRPr sz="1200"/>
            </a:lvl1pPr>
          </a:lstStyle>
          <a:p>
            <a:pPr>
              <a:defRPr/>
            </a:pPr>
            <a:fld id="{150E313B-1BAC-4691-9C78-FF07698060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18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0818" cy="49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37" tIns="45018" rIns="90037" bIns="45018" numCol="1" anchor="t" anchorCtr="0" compatLnSpc="1">
            <a:prstTxWarp prst="textNoShape">
              <a:avLst/>
            </a:prstTxWarp>
          </a:bodyPr>
          <a:lstStyle>
            <a:lvl1pPr algn="l" defTabSz="900589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2882" y="0"/>
            <a:ext cx="2920818" cy="49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37" tIns="45018" rIns="90037" bIns="45018" numCol="1" anchor="t" anchorCtr="0" compatLnSpc="1">
            <a:prstTxWarp prst="textNoShape">
              <a:avLst/>
            </a:prstTxWarp>
          </a:bodyPr>
          <a:lstStyle>
            <a:lvl1pPr algn="r" defTabSz="900589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0088" y="742950"/>
            <a:ext cx="534670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7398" y="4693285"/>
            <a:ext cx="4948905" cy="444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37" tIns="45018" rIns="90037" bIns="450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84988"/>
            <a:ext cx="2920818" cy="4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37" tIns="45018" rIns="90037" bIns="45018" numCol="1" anchor="b" anchorCtr="0" compatLnSpc="1">
            <a:prstTxWarp prst="textNoShape">
              <a:avLst/>
            </a:prstTxWarp>
          </a:bodyPr>
          <a:lstStyle>
            <a:lvl1pPr algn="l" defTabSz="900589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2882" y="9384988"/>
            <a:ext cx="2920818" cy="4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37" tIns="45018" rIns="90037" bIns="45018" numCol="1" anchor="b" anchorCtr="0" compatLnSpc="1">
            <a:prstTxWarp prst="textNoShape">
              <a:avLst/>
            </a:prstTxWarp>
          </a:bodyPr>
          <a:lstStyle>
            <a:lvl1pPr algn="r" defTabSz="900589">
              <a:defRPr sz="1200"/>
            </a:lvl1pPr>
          </a:lstStyle>
          <a:p>
            <a:pPr>
              <a:defRPr/>
            </a:pPr>
            <a:fld id="{308508D8-9859-4F65-9A71-B828298B80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63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0088" y="742950"/>
            <a:ext cx="5343525" cy="3700463"/>
          </a:xfrm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545">
              <a:defRPr sz="1500" b="1">
                <a:solidFill>
                  <a:schemeClr val="tx1"/>
                </a:solidFill>
                <a:latin typeface="DB Office" pitchFamily="34" charset="0"/>
              </a:defRPr>
            </a:lvl1pPr>
            <a:lvl2pPr marL="709702" indent="-272963" defTabSz="879545">
              <a:defRPr sz="1500" b="1">
                <a:solidFill>
                  <a:schemeClr val="tx1"/>
                </a:solidFill>
                <a:latin typeface="DB Office" pitchFamily="34" charset="0"/>
              </a:defRPr>
            </a:lvl2pPr>
            <a:lvl3pPr marL="1091849" indent="-218370" defTabSz="879545">
              <a:defRPr sz="1500" b="1">
                <a:solidFill>
                  <a:schemeClr val="tx1"/>
                </a:solidFill>
                <a:latin typeface="DB Office" pitchFamily="34" charset="0"/>
              </a:defRPr>
            </a:lvl3pPr>
            <a:lvl4pPr marL="1528589" indent="-218370" defTabSz="879545">
              <a:defRPr sz="1500" b="1">
                <a:solidFill>
                  <a:schemeClr val="tx1"/>
                </a:solidFill>
                <a:latin typeface="DB Office" pitchFamily="34" charset="0"/>
              </a:defRPr>
            </a:lvl4pPr>
            <a:lvl5pPr marL="1965329" indent="-218370" defTabSz="879545">
              <a:defRPr sz="1500" b="1">
                <a:solidFill>
                  <a:schemeClr val="tx1"/>
                </a:solidFill>
                <a:latin typeface="DB Office" pitchFamily="34" charset="0"/>
              </a:defRPr>
            </a:lvl5pPr>
            <a:lvl6pPr marL="2402068" indent="-218370" algn="ctr" defTabSz="879545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DB Office" pitchFamily="34" charset="0"/>
              </a:defRPr>
            </a:lvl6pPr>
            <a:lvl7pPr marL="2838808" indent="-218370" algn="ctr" defTabSz="879545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DB Office" pitchFamily="34" charset="0"/>
              </a:defRPr>
            </a:lvl7pPr>
            <a:lvl8pPr marL="3275547" indent="-218370" algn="ctr" defTabSz="879545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DB Office" pitchFamily="34" charset="0"/>
              </a:defRPr>
            </a:lvl8pPr>
            <a:lvl9pPr marL="3712287" indent="-218370" algn="ctr" defTabSz="879545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fld id="{7675A1B1-9EC3-44EB-A026-91EF1C489324}" type="slidenum">
              <a:rPr lang="de-DE" sz="1100" b="0">
                <a:latin typeface="Times New Roman" pitchFamily="18" charset="0"/>
              </a:rPr>
              <a:pPr/>
              <a:t>3</a:t>
            </a:fld>
            <a:endParaRPr lang="de-DE" sz="1100" b="0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5325" y="738188"/>
            <a:ext cx="5356225" cy="37084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251" y="4692788"/>
            <a:ext cx="4949200" cy="4449106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9545">
              <a:defRPr sz="1500" b="1">
                <a:solidFill>
                  <a:schemeClr val="tx1"/>
                </a:solidFill>
                <a:latin typeface="DB Office" pitchFamily="34" charset="0"/>
              </a:defRPr>
            </a:lvl1pPr>
            <a:lvl2pPr marL="709702" indent="-272963" defTabSz="879545">
              <a:defRPr sz="1500" b="1">
                <a:solidFill>
                  <a:schemeClr val="tx1"/>
                </a:solidFill>
                <a:latin typeface="DB Office" pitchFamily="34" charset="0"/>
              </a:defRPr>
            </a:lvl2pPr>
            <a:lvl3pPr marL="1091849" indent="-218370" defTabSz="879545">
              <a:defRPr sz="1500" b="1">
                <a:solidFill>
                  <a:schemeClr val="tx1"/>
                </a:solidFill>
                <a:latin typeface="DB Office" pitchFamily="34" charset="0"/>
              </a:defRPr>
            </a:lvl3pPr>
            <a:lvl4pPr marL="1528589" indent="-218370" defTabSz="879545">
              <a:defRPr sz="1500" b="1">
                <a:solidFill>
                  <a:schemeClr val="tx1"/>
                </a:solidFill>
                <a:latin typeface="DB Office" pitchFamily="34" charset="0"/>
              </a:defRPr>
            </a:lvl4pPr>
            <a:lvl5pPr marL="1965329" indent="-218370" defTabSz="879545">
              <a:defRPr sz="1500" b="1">
                <a:solidFill>
                  <a:schemeClr val="tx1"/>
                </a:solidFill>
                <a:latin typeface="DB Office" pitchFamily="34" charset="0"/>
              </a:defRPr>
            </a:lvl5pPr>
            <a:lvl6pPr marL="2402068" indent="-218370" algn="ctr" defTabSz="879545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DB Office" pitchFamily="34" charset="0"/>
              </a:defRPr>
            </a:lvl6pPr>
            <a:lvl7pPr marL="2838808" indent="-218370" algn="ctr" defTabSz="879545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DB Office" pitchFamily="34" charset="0"/>
              </a:defRPr>
            </a:lvl7pPr>
            <a:lvl8pPr marL="3275547" indent="-218370" algn="ctr" defTabSz="879545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DB Office" pitchFamily="34" charset="0"/>
              </a:defRPr>
            </a:lvl8pPr>
            <a:lvl9pPr marL="3712287" indent="-218370" algn="ctr" defTabSz="879545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fld id="{7675A1B1-9EC3-44EB-A026-91EF1C489324}" type="slidenum">
              <a:rPr lang="de-DE" sz="1100" b="0">
                <a:latin typeface="Times New Roman" pitchFamily="18" charset="0"/>
              </a:rPr>
              <a:pPr/>
              <a:t>4</a:t>
            </a:fld>
            <a:endParaRPr lang="de-DE" sz="1100" b="0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5325" y="738188"/>
            <a:ext cx="5356225" cy="37084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251" y="4692788"/>
            <a:ext cx="4949200" cy="4449106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741363"/>
            <a:ext cx="5349875" cy="370522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005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2204">
              <a:defRPr sz="1600">
                <a:solidFill>
                  <a:schemeClr val="tx1"/>
                </a:solidFill>
                <a:latin typeface="DB Office" pitchFamily="34" charset="0"/>
              </a:defRPr>
            </a:lvl1pPr>
            <a:lvl2pPr marL="735595" indent="-282921" defTabSz="902204">
              <a:defRPr sz="1600">
                <a:solidFill>
                  <a:schemeClr val="tx1"/>
                </a:solidFill>
                <a:latin typeface="DB Office" pitchFamily="34" charset="0"/>
              </a:defRPr>
            </a:lvl2pPr>
            <a:lvl3pPr marL="1131684" indent="-226337" defTabSz="902204">
              <a:defRPr sz="1600">
                <a:solidFill>
                  <a:schemeClr val="tx1"/>
                </a:solidFill>
                <a:latin typeface="DB Office" pitchFamily="34" charset="0"/>
              </a:defRPr>
            </a:lvl3pPr>
            <a:lvl4pPr marL="1584358" indent="-226337" defTabSz="902204">
              <a:defRPr sz="1600">
                <a:solidFill>
                  <a:schemeClr val="tx1"/>
                </a:solidFill>
                <a:latin typeface="DB Office" pitchFamily="34" charset="0"/>
              </a:defRPr>
            </a:lvl4pPr>
            <a:lvl5pPr marL="2037032" indent="-226337" defTabSz="902204">
              <a:defRPr sz="1600">
                <a:solidFill>
                  <a:schemeClr val="tx1"/>
                </a:solidFill>
                <a:latin typeface="DB Office" pitchFamily="34" charset="0"/>
              </a:defRPr>
            </a:lvl5pPr>
            <a:lvl6pPr marL="2489705" indent="-226337" algn="ctr" defTabSz="90220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6pPr>
            <a:lvl7pPr marL="2942379" indent="-226337" algn="ctr" defTabSz="90220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7pPr>
            <a:lvl8pPr marL="3395053" indent="-226337" algn="ctr" defTabSz="90220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8pPr>
            <a:lvl9pPr marL="3847727" indent="-226337" algn="ctr" defTabSz="90220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fld id="{987D9B41-4C0E-4A4C-A8C1-59199C506540}" type="slidenum">
              <a:rPr lang="de-DE" altLang="en-US" sz="1200"/>
              <a:pPr/>
              <a:t>9</a:t>
            </a:fld>
            <a:endParaRPr lang="de-DE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51"/>
          <p:cNvGrpSpPr>
            <a:grpSpLocks/>
          </p:cNvGrpSpPr>
          <p:nvPr/>
        </p:nvGrpSpPr>
        <p:grpSpPr bwMode="auto">
          <a:xfrm>
            <a:off x="0" y="1123950"/>
            <a:ext cx="9906000" cy="287338"/>
            <a:chOff x="0" y="708"/>
            <a:chExt cx="6240" cy="181"/>
          </a:xfrm>
        </p:grpSpPr>
        <p:sp>
          <p:nvSpPr>
            <p:cNvPr id="5" name="Rectangle 1052"/>
            <p:cNvSpPr>
              <a:spLocks noChangeArrowheads="1"/>
            </p:cNvSpPr>
            <p:nvPr/>
          </p:nvSpPr>
          <p:spPr bwMode="auto">
            <a:xfrm>
              <a:off x="0" y="708"/>
              <a:ext cx="6240" cy="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DB Office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DB Office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DB Office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DB Office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6" name="Rectangle 1053"/>
            <p:cNvSpPr>
              <a:spLocks noChangeArrowheads="1"/>
            </p:cNvSpPr>
            <p:nvPr/>
          </p:nvSpPr>
          <p:spPr bwMode="auto">
            <a:xfrm>
              <a:off x="0" y="708"/>
              <a:ext cx="2122" cy="1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DB Office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DB Office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DB Office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DB Office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28682" name="Rectangle 1034"/>
          <p:cNvSpPr>
            <a:spLocks noGrp="1" noChangeArrowheads="1"/>
          </p:cNvSpPr>
          <p:nvPr>
            <p:ph type="ctrTitle"/>
          </p:nvPr>
        </p:nvSpPr>
        <p:spPr>
          <a:xfrm>
            <a:off x="200025" y="1557338"/>
            <a:ext cx="9505950" cy="8636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28683" name="Rectangle 1035"/>
          <p:cNvSpPr>
            <a:spLocks noGrp="1" noChangeArrowheads="1"/>
          </p:cNvSpPr>
          <p:nvPr>
            <p:ph type="subTitle" idx="1"/>
          </p:nvPr>
        </p:nvSpPr>
        <p:spPr>
          <a:xfrm>
            <a:off x="200025" y="2420938"/>
            <a:ext cx="9505950" cy="8636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14" name="Picture 2" descr="Z:\Korridor A PMG\20 EEIG Administration\90 Media_Marketing_Events\40 Documentation\Logo Corridor\corridor1_r-a_wbm_72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115888"/>
            <a:ext cx="26050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38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29F6F-219C-460F-9421-EFE1B9DEFE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RFC Rhine-Alpine, May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128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29488" y="404813"/>
            <a:ext cx="2376487" cy="60499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00025" y="404813"/>
            <a:ext cx="6977063" cy="604996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8BEDA-9E85-4D92-88EC-A9325527FD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RFC Rhine-Alpine, May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4420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60F28-0154-46E4-A265-51FAAC7763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DB Netz AG – European Corridor Management (I.NMC)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353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A12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44" y="274640"/>
            <a:ext cx="7355227" cy="850105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+mn-lt"/>
                <a:sym typeface="Wingdings" pitchFamily="2" charset="2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900" b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©PMO MB Meeting 52 (Frankfurt) 20160303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920166" y="6597650"/>
            <a:ext cx="1003300" cy="260350"/>
          </a:xfrm>
          <a:prstGeom prst="rect">
            <a:avLst/>
          </a:prstGeom>
        </p:spPr>
        <p:txBody>
          <a:bodyPr lIns="95875" tIns="47937" rIns="95875" bIns="47937" rtlCol="0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>
                    <a:tint val="75000"/>
                  </a:srgbClr>
                </a:solidFill>
              </a:rPr>
              <a:t>Chart No. </a:t>
            </a:r>
            <a:fld id="{02E395ED-FF16-426F-87DF-4A8329CD160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69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5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MB Workshop 20161130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3"/>
          </p:nvPr>
        </p:nvSpPr>
        <p:spPr>
          <a:xfrm>
            <a:off x="8920166" y="6597650"/>
            <a:ext cx="1003300" cy="260350"/>
          </a:xfrm>
        </p:spPr>
        <p:txBody>
          <a:bodyPr lIns="95875" tIns="47937" rIns="95875" bIns="47937" rtlCol="0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>
                    <a:tint val="75000"/>
                  </a:srgbClr>
                </a:solidFill>
              </a:rPr>
              <a:t>Chart No. </a:t>
            </a:r>
            <a:fld id="{02E395ED-FF16-426F-87DF-4A8329CD160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78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MB Workshop 20161130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3"/>
          </p:nvPr>
        </p:nvSpPr>
        <p:spPr>
          <a:xfrm>
            <a:off x="8920166" y="6597650"/>
            <a:ext cx="1003300" cy="260350"/>
          </a:xfrm>
        </p:spPr>
        <p:txBody>
          <a:bodyPr lIns="95875" tIns="47937" rIns="95875" bIns="47937" rtlCol="0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>
                    <a:tint val="75000"/>
                  </a:srgbClr>
                </a:solidFill>
              </a:rPr>
              <a:t>Chart No. </a:t>
            </a:r>
            <a:fld id="{02E395ED-FF16-426F-87DF-4A8329CD160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5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MB Workshop 20161130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3"/>
          </p:nvPr>
        </p:nvSpPr>
        <p:spPr>
          <a:xfrm>
            <a:off x="8920166" y="6597650"/>
            <a:ext cx="1003300" cy="260350"/>
          </a:xfrm>
        </p:spPr>
        <p:txBody>
          <a:bodyPr lIns="95875" tIns="47937" rIns="95875" bIns="47937" rtlCol="0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>
                    <a:tint val="75000"/>
                  </a:srgbClr>
                </a:solidFill>
              </a:rPr>
              <a:t>Chart No. </a:t>
            </a:r>
            <a:fld id="{02E395ED-FF16-426F-87DF-4A8329CD160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41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MB Workshop 20161130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3"/>
          </p:nvPr>
        </p:nvSpPr>
        <p:spPr>
          <a:xfrm>
            <a:off x="8920166" y="6597650"/>
            <a:ext cx="1003300" cy="260350"/>
          </a:xfrm>
        </p:spPr>
        <p:txBody>
          <a:bodyPr lIns="95875" tIns="47937" rIns="95875" bIns="47937" rtlCol="0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>
                    <a:tint val="75000"/>
                  </a:srgbClr>
                </a:solidFill>
              </a:rPr>
              <a:t>Chart No. </a:t>
            </a:r>
            <a:fld id="{02E395ED-FF16-426F-87DF-4A8329CD160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91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MB Workshop 20161130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3"/>
          </p:nvPr>
        </p:nvSpPr>
        <p:spPr>
          <a:xfrm>
            <a:off x="8920166" y="6597650"/>
            <a:ext cx="1003300" cy="260350"/>
          </a:xfrm>
        </p:spPr>
        <p:txBody>
          <a:bodyPr lIns="95875" tIns="47937" rIns="95875" bIns="47937" rtlCol="0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>
                    <a:tint val="75000"/>
                  </a:srgbClr>
                </a:solidFill>
              </a:rPr>
              <a:t>Chart No. </a:t>
            </a:r>
            <a:fld id="{02E395ED-FF16-426F-87DF-4A8329CD160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93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rA12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44" y="274640"/>
            <a:ext cx="7355227" cy="850105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+mn-lt"/>
                <a:sym typeface="Wingdings" pitchFamily="2" charset="2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900" b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© MB Workshop 20161130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920166" y="6597650"/>
            <a:ext cx="1003300" cy="260350"/>
          </a:xfrm>
          <a:prstGeom prst="rect">
            <a:avLst/>
          </a:prstGeom>
        </p:spPr>
        <p:txBody>
          <a:bodyPr lIns="95875" tIns="47937" rIns="95875" bIns="47937" rtlCol="0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>
                    <a:tint val="75000"/>
                  </a:srgbClr>
                </a:solidFill>
              </a:rPr>
              <a:t>Chart No. </a:t>
            </a:r>
            <a:fld id="{02E395ED-FF16-426F-87DF-4A8329CD160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00506" y="6692930"/>
            <a:ext cx="1905001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900" smtClean="0"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D31E0-DBF1-4DCD-8A36-BC72211F58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RFC Rhine-Alpine, May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5387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0" y="6597650"/>
            <a:ext cx="7059613" cy="260350"/>
          </a:xfrm>
        </p:spPr>
        <p:txBody>
          <a:bodyPr/>
          <a:lstStyle>
            <a:lvl1pPr algn="l">
              <a:defRPr sz="900" b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© MB Workshop 20161130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3"/>
          </p:nvPr>
        </p:nvSpPr>
        <p:spPr>
          <a:xfrm>
            <a:off x="8920166" y="6597650"/>
            <a:ext cx="1003300" cy="260350"/>
          </a:xfrm>
        </p:spPr>
        <p:txBody>
          <a:bodyPr lIns="95875" tIns="47937" rIns="95875" bIns="47937" rtlCol="0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>
                    <a:tint val="75000"/>
                  </a:srgbClr>
                </a:solidFill>
              </a:rPr>
              <a:t>Chart No. </a:t>
            </a:r>
            <a:fld id="{02E395ED-FF16-426F-87DF-4A8329CD160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06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A12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44" y="274640"/>
            <a:ext cx="7355227" cy="850105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+mn-lt"/>
                <a:sym typeface="Wingdings" pitchFamily="2" charset="2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900" b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© MB Workshop 20161130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920166" y="6597650"/>
            <a:ext cx="1003300" cy="260350"/>
          </a:xfrm>
          <a:prstGeom prst="rect">
            <a:avLst/>
          </a:prstGeom>
        </p:spPr>
        <p:txBody>
          <a:bodyPr lIns="95875" tIns="47937" rIns="95875" bIns="47937" rtlCol="0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>
                    <a:tint val="75000"/>
                  </a:srgbClr>
                </a:solidFill>
              </a:rPr>
              <a:t>Chart No. </a:t>
            </a:r>
            <a:fld id="{02E395ED-FF16-426F-87DF-4A8329CD160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00506" y="6692930"/>
            <a:ext cx="1905001" cy="93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900" smtClean="0"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95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47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©PMO ExB Meeting Rome 20161128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920166" y="6597650"/>
            <a:ext cx="1003300" cy="260350"/>
          </a:xfrm>
          <a:prstGeom prst="rect">
            <a:avLst/>
          </a:prstGeom>
        </p:spPr>
        <p:txBody>
          <a:bodyPr lIns="95875" tIns="47937" rIns="95875" bIns="47937" rtlCol="0"/>
          <a:lstStyle>
            <a:lvl1pPr algn="l">
              <a:defRPr sz="900" b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>
                    <a:tint val="75000"/>
                  </a:srgbClr>
                </a:solidFill>
              </a:rPr>
              <a:t>Chart No. </a:t>
            </a:r>
            <a:fld id="{02E395ED-FF16-426F-87DF-4A8329CD160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22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©PMO ExB Meeting Rome 20161128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395ED-FF16-426F-87DF-4A8329CD160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0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©PMO ExB Meeting Rome 20161128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3"/>
          </p:nvPr>
        </p:nvSpPr>
        <p:spPr>
          <a:xfrm>
            <a:off x="8920166" y="6597650"/>
            <a:ext cx="1003300" cy="260350"/>
          </a:xfrm>
        </p:spPr>
        <p:txBody>
          <a:bodyPr lIns="95875" tIns="47937" rIns="95875" bIns="47937" rtlCol="0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000000">
                    <a:tint val="75000"/>
                  </a:srgbClr>
                </a:solidFill>
              </a:rPr>
              <a:t>Chart No. </a:t>
            </a:r>
            <a:fld id="{02E395ED-FF16-426F-87DF-4A8329CD160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15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D2B636-177E-4F32-B8FB-35A70C46F7B8}" type="slidenum">
              <a:rPr lang="de-DE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©PMO ExB Meeting Rome 20161128</a:t>
            </a:r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0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8095" y="288000"/>
            <a:ext cx="9508571" cy="1116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>(möglichst 1-2 Zeilen)</a:t>
            </a:r>
            <a:endParaRPr lang="de-DE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4243" y="6692902"/>
            <a:ext cx="6898275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r>
              <a:rPr lang="de-DE" altLang="de-DE" smtClean="0">
                <a:solidFill>
                  <a:srgbClr val="000000">
                    <a:tint val="75000"/>
                  </a:srgbClr>
                </a:solidFill>
              </a:rPr>
              <a:t>Firma | Referent | Abteilung | 13.05.2015</a:t>
            </a:r>
            <a:endParaRPr lang="de-DE" alt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98095" y="6692902"/>
            <a:ext cx="288139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sz="900" smtClean="0"/>
            </a:lvl1pPr>
          </a:lstStyle>
          <a:p>
            <a:fld id="{52C6F6EA-6ADD-43B6-963C-85EF970B7263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6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C852A-8C17-4ACA-84EB-43AB86E9E7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RFC Rhine-Alpine, May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667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0025" y="1557338"/>
            <a:ext cx="4676775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557338"/>
            <a:ext cx="4676775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9B84-CCA2-49BC-9277-B4631E3308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RFC Rhine-Alpine, May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146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C1E81-3417-4422-9622-3A6BF6B565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RFC Rhine-Alpine, May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946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812CF-0504-409D-93DF-0435A2F26E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RFC Rhine-Alpine, May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729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00025" y="404813"/>
            <a:ext cx="6913563" cy="647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D358C-E40E-41A9-8BD0-AD1F6AAFC8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RFC Rhine-Alpine, May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780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7CDA-446A-428C-9AF2-44D728B5BB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RFC Rhine-Alpine, May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838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F3717-6ED1-44A2-92F8-A122F0BFAB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RFC Rhine-Alpine, May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100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8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" y="404813"/>
            <a:ext cx="69135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" y="1557338"/>
            <a:ext cx="950595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die Formate des Vorlagentextes zu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00500" y="6692900"/>
            <a:ext cx="1905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fld id="{2669D6C5-78C4-4FFE-9603-25CC775143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" y="6692900"/>
            <a:ext cx="37084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pPr>
              <a:defRPr/>
            </a:pPr>
            <a:r>
              <a:rPr lang="en-GB" dirty="0" smtClean="0"/>
              <a:t>© RFC Rhine-Alpine, May 2017</a:t>
            </a:r>
            <a:endParaRPr lang="de-DE" dirty="0"/>
          </a:p>
        </p:txBody>
      </p:sp>
      <p:grpSp>
        <p:nvGrpSpPr>
          <p:cNvPr id="1030" name="Group 54"/>
          <p:cNvGrpSpPr>
            <a:grpSpLocks/>
          </p:cNvGrpSpPr>
          <p:nvPr/>
        </p:nvGrpSpPr>
        <p:grpSpPr bwMode="auto">
          <a:xfrm>
            <a:off x="0" y="1123950"/>
            <a:ext cx="9906000" cy="287338"/>
            <a:chOff x="0" y="708"/>
            <a:chExt cx="6240" cy="181"/>
          </a:xfrm>
        </p:grpSpPr>
        <p:sp>
          <p:nvSpPr>
            <p:cNvPr id="1032" name="Rectangle 55"/>
            <p:cNvSpPr>
              <a:spLocks noChangeArrowheads="1"/>
            </p:cNvSpPr>
            <p:nvPr/>
          </p:nvSpPr>
          <p:spPr bwMode="auto">
            <a:xfrm>
              <a:off x="0" y="708"/>
              <a:ext cx="6240" cy="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DB Office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DB Office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DB Office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DB Office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3" name="Rectangle 56"/>
            <p:cNvSpPr>
              <a:spLocks noChangeArrowheads="1"/>
            </p:cNvSpPr>
            <p:nvPr/>
          </p:nvSpPr>
          <p:spPr bwMode="auto">
            <a:xfrm>
              <a:off x="0" y="708"/>
              <a:ext cx="2122" cy="1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DB Office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DB Office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DB Office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DB Office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DB Offic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DB Office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pic>
        <p:nvPicPr>
          <p:cNvPr id="1031" name="Picture 2" descr="Z:\Korridor A PMG\20 EEIG Administration\90 Media_Marketing_Events\40 Documentation\Logo Corridor\corridor1_r-a_wbm_72dpi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115888"/>
            <a:ext cx="26050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9" r:id="rId12"/>
    <p:sldLayoutId id="214748384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74650" indent="-18415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SzPct val="8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752475" indent="-187325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3pPr>
      <a:lvl4pPr marL="1130300" indent="-187325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4pPr>
      <a:lvl5pPr marL="1549400" indent="-22860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5pPr>
      <a:lvl6pPr marL="2006600" indent="-22860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6pPr>
      <a:lvl7pPr marL="2463800" indent="-22860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7pPr>
      <a:lvl8pPr marL="2921000" indent="-22860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8pPr>
      <a:lvl9pPr marL="3378200" indent="-22860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00506" y="6692930"/>
            <a:ext cx="1905001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b="0" dirty="0"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1028" name="Group 55"/>
          <p:cNvGrpSpPr>
            <a:grpSpLocks/>
          </p:cNvGrpSpPr>
          <p:nvPr/>
        </p:nvGrpSpPr>
        <p:grpSpPr bwMode="auto">
          <a:xfrm>
            <a:off x="0" y="1125568"/>
            <a:ext cx="9906000" cy="287337"/>
            <a:chOff x="0" y="1208"/>
            <a:chExt cx="6240" cy="181"/>
          </a:xfrm>
        </p:grpSpPr>
        <p:sp>
          <p:nvSpPr>
            <p:cNvPr id="1033" name="Rectangle 56"/>
            <p:cNvSpPr>
              <a:spLocks noChangeArrowheads="1"/>
            </p:cNvSpPr>
            <p:nvPr/>
          </p:nvSpPr>
          <p:spPr bwMode="auto">
            <a:xfrm>
              <a:off x="0" y="1208"/>
              <a:ext cx="6240" cy="91"/>
            </a:xfrm>
            <a:prstGeom prst="rect">
              <a:avLst/>
            </a:prstGeom>
            <a:solidFill>
              <a:srgbClr val="878C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GB" sz="1200" b="1">
                <a:solidFill>
                  <a:srgbClr val="000000"/>
                </a:solidFill>
              </a:endParaRPr>
            </a:p>
          </p:txBody>
        </p:sp>
        <p:sp>
          <p:nvSpPr>
            <p:cNvPr id="1034" name="Rectangle 57"/>
            <p:cNvSpPr>
              <a:spLocks noChangeArrowheads="1"/>
            </p:cNvSpPr>
            <p:nvPr/>
          </p:nvSpPr>
          <p:spPr bwMode="auto">
            <a:xfrm>
              <a:off x="0" y="1208"/>
              <a:ext cx="2122" cy="181"/>
            </a:xfrm>
            <a:prstGeom prst="rect">
              <a:avLst/>
            </a:prstGeom>
            <a:solidFill>
              <a:srgbClr val="878C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GB" sz="1200" b="1">
                <a:solidFill>
                  <a:srgbClr val="000000"/>
                </a:solidFill>
              </a:endParaRPr>
            </a:p>
          </p:txBody>
        </p:sp>
      </p:grpSp>
      <p:sp>
        <p:nvSpPr>
          <p:cNvPr id="3135" name="AcnSubjectTitle_ID_3135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79388" y="1420843"/>
            <a:ext cx="6985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4650" indent="-1841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752475" indent="-1873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130300" indent="-1873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549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06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463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21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378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rgbClr val="000000"/>
                </a:solidFill>
                <a:latin typeface="Arial" charset="0"/>
              </a:rPr>
              <a:t>Subject Title</a:t>
            </a:r>
          </a:p>
        </p:txBody>
      </p:sp>
      <p:sp>
        <p:nvSpPr>
          <p:cNvPr id="1031" name="Text Box 83"/>
          <p:cNvSpPr txBox="1">
            <a:spLocks noChangeArrowheads="1"/>
          </p:cNvSpPr>
          <p:nvPr/>
        </p:nvSpPr>
        <p:spPr bwMode="auto">
          <a:xfrm>
            <a:off x="153988" y="439739"/>
            <a:ext cx="623887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GB" sz="2000" smtClean="0">
              <a:solidFill>
                <a:srgbClr val="000000"/>
              </a:solidFill>
            </a:endParaRP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0" y="6597650"/>
            <a:ext cx="7059613" cy="260350"/>
          </a:xfrm>
          <a:prstGeom prst="rect">
            <a:avLst/>
          </a:prstGeom>
        </p:spPr>
        <p:txBody>
          <a:bodyPr vert="horz" lIns="95875" tIns="47937" rIns="95875" bIns="47937" rtlCol="0" anchor="ctr"/>
          <a:lstStyle>
            <a:lvl1pPr algn="l">
              <a:defRPr sz="900" b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© MB Workshop 20161130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920166" y="6597650"/>
            <a:ext cx="1003300" cy="260350"/>
          </a:xfrm>
          <a:prstGeom prst="rect">
            <a:avLst/>
          </a:prstGeom>
        </p:spPr>
        <p:txBody>
          <a:bodyPr lIns="95875" tIns="47937" rIns="95875" bIns="47937" rtlCol="0"/>
          <a:lstStyle>
            <a:lvl1pPr algn="l">
              <a:defRPr sz="900" b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>
                    <a:tint val="75000"/>
                  </a:srgbClr>
                </a:solidFill>
              </a:rPr>
              <a:t>Chart No. </a:t>
            </a:r>
            <a:fld id="{02E395ED-FF16-426F-87DF-4A8329CD160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5" y="285922"/>
            <a:ext cx="2593133" cy="56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2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374650" indent="-184150" algn="l" rtl="0" eaLnBrk="0" fontAlgn="base" hangingPunct="0">
        <a:spcBef>
          <a:spcPct val="0"/>
        </a:spcBef>
        <a:spcAft>
          <a:spcPct val="0"/>
        </a:spcAft>
        <a:buClr>
          <a:srgbClr val="DF0029"/>
        </a:buClr>
        <a:buChar char="•"/>
        <a:defRPr sz="1600">
          <a:solidFill>
            <a:schemeClr val="tx1"/>
          </a:solidFill>
          <a:latin typeface="+mn-lt"/>
        </a:defRPr>
      </a:lvl2pPr>
      <a:lvl3pPr marL="752475" indent="-187325" algn="l" rtl="0" eaLnBrk="0" fontAlgn="base" hangingPunct="0">
        <a:spcBef>
          <a:spcPct val="0"/>
        </a:spcBef>
        <a:spcAft>
          <a:spcPct val="0"/>
        </a:spcAft>
        <a:buClr>
          <a:srgbClr val="DF0029"/>
        </a:buClr>
        <a:buChar char="–"/>
        <a:defRPr sz="1600">
          <a:solidFill>
            <a:schemeClr val="tx1"/>
          </a:solidFill>
          <a:latin typeface="+mn-lt"/>
        </a:defRPr>
      </a:lvl3pPr>
      <a:lvl4pPr marL="1130300" indent="-187325" algn="l" rtl="0" eaLnBrk="0" fontAlgn="base" hangingPunct="0">
        <a:spcBef>
          <a:spcPct val="0"/>
        </a:spcBef>
        <a:spcAft>
          <a:spcPct val="0"/>
        </a:spcAft>
        <a:buClr>
          <a:srgbClr val="DF0029"/>
        </a:buClr>
        <a:buChar char="–"/>
        <a:defRPr sz="1600">
          <a:solidFill>
            <a:schemeClr val="tx1"/>
          </a:solidFill>
          <a:latin typeface="+mn-lt"/>
        </a:defRPr>
      </a:lvl4pPr>
      <a:lvl5pPr marL="1549400" indent="-228600" algn="l" rtl="0" eaLnBrk="0" fontAlgn="base" hangingPunct="0">
        <a:spcBef>
          <a:spcPct val="0"/>
        </a:spcBef>
        <a:spcAft>
          <a:spcPct val="0"/>
        </a:spcAft>
        <a:buClr>
          <a:srgbClr val="DF0029"/>
        </a:buClr>
        <a:buChar char="–"/>
        <a:defRPr sz="1600">
          <a:solidFill>
            <a:schemeClr val="tx1"/>
          </a:solidFill>
          <a:latin typeface="+mn-lt"/>
        </a:defRPr>
      </a:lvl5pPr>
      <a:lvl6pPr marL="2006600" indent="-228600" algn="l" rtl="0" eaLnBrk="0" fontAlgn="base" hangingPunct="0">
        <a:spcBef>
          <a:spcPct val="0"/>
        </a:spcBef>
        <a:spcAft>
          <a:spcPct val="0"/>
        </a:spcAft>
        <a:buClr>
          <a:srgbClr val="DF0029"/>
        </a:buClr>
        <a:buChar char="–"/>
        <a:defRPr sz="1600">
          <a:solidFill>
            <a:schemeClr val="tx1"/>
          </a:solidFill>
          <a:latin typeface="+mn-lt"/>
        </a:defRPr>
      </a:lvl6pPr>
      <a:lvl7pPr marL="2463800" indent="-228600" algn="l" rtl="0" eaLnBrk="0" fontAlgn="base" hangingPunct="0">
        <a:spcBef>
          <a:spcPct val="0"/>
        </a:spcBef>
        <a:spcAft>
          <a:spcPct val="0"/>
        </a:spcAft>
        <a:buClr>
          <a:srgbClr val="DF0029"/>
        </a:buClr>
        <a:buChar char="–"/>
        <a:defRPr sz="1600">
          <a:solidFill>
            <a:schemeClr val="tx1"/>
          </a:solidFill>
          <a:latin typeface="+mn-lt"/>
        </a:defRPr>
      </a:lvl7pPr>
      <a:lvl8pPr marL="2921000" indent="-228600" algn="l" rtl="0" eaLnBrk="0" fontAlgn="base" hangingPunct="0">
        <a:spcBef>
          <a:spcPct val="0"/>
        </a:spcBef>
        <a:spcAft>
          <a:spcPct val="0"/>
        </a:spcAft>
        <a:buClr>
          <a:srgbClr val="DF0029"/>
        </a:buClr>
        <a:buChar char="–"/>
        <a:defRPr sz="1600">
          <a:solidFill>
            <a:schemeClr val="tx1"/>
          </a:solidFill>
          <a:latin typeface="+mn-lt"/>
        </a:defRPr>
      </a:lvl8pPr>
      <a:lvl9pPr marL="3378200" indent="-228600" algn="l" rtl="0" eaLnBrk="0" fontAlgn="base" hangingPunct="0">
        <a:spcBef>
          <a:spcPct val="0"/>
        </a:spcBef>
        <a:spcAft>
          <a:spcPct val="0"/>
        </a:spcAft>
        <a:buClr>
          <a:srgbClr val="DF0029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00508" y="6692922"/>
            <a:ext cx="1905001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b="0" dirty="0"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1028" name="Group 55"/>
          <p:cNvGrpSpPr>
            <a:grpSpLocks/>
          </p:cNvGrpSpPr>
          <p:nvPr/>
        </p:nvGrpSpPr>
        <p:grpSpPr bwMode="auto">
          <a:xfrm>
            <a:off x="0" y="1125559"/>
            <a:ext cx="9906000" cy="287337"/>
            <a:chOff x="0" y="1208"/>
            <a:chExt cx="6240" cy="181"/>
          </a:xfrm>
        </p:grpSpPr>
        <p:sp>
          <p:nvSpPr>
            <p:cNvPr id="1033" name="Rectangle 56"/>
            <p:cNvSpPr>
              <a:spLocks noChangeArrowheads="1"/>
            </p:cNvSpPr>
            <p:nvPr/>
          </p:nvSpPr>
          <p:spPr bwMode="auto">
            <a:xfrm>
              <a:off x="0" y="1208"/>
              <a:ext cx="6240" cy="91"/>
            </a:xfrm>
            <a:prstGeom prst="rect">
              <a:avLst/>
            </a:prstGeom>
            <a:solidFill>
              <a:srgbClr val="878C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GB" sz="1200" b="1">
                <a:solidFill>
                  <a:srgbClr val="000000"/>
                </a:solidFill>
              </a:endParaRPr>
            </a:p>
          </p:txBody>
        </p:sp>
        <p:sp>
          <p:nvSpPr>
            <p:cNvPr id="1034" name="Rectangle 57"/>
            <p:cNvSpPr>
              <a:spLocks noChangeArrowheads="1"/>
            </p:cNvSpPr>
            <p:nvPr/>
          </p:nvSpPr>
          <p:spPr bwMode="auto">
            <a:xfrm>
              <a:off x="0" y="1208"/>
              <a:ext cx="2122" cy="181"/>
            </a:xfrm>
            <a:prstGeom prst="rect">
              <a:avLst/>
            </a:prstGeom>
            <a:solidFill>
              <a:srgbClr val="878C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GB" sz="1200" b="1">
                <a:solidFill>
                  <a:srgbClr val="000000"/>
                </a:solidFill>
              </a:endParaRPr>
            </a:p>
          </p:txBody>
        </p:sp>
      </p:grpSp>
      <p:sp>
        <p:nvSpPr>
          <p:cNvPr id="3135" name="AcnSubjectTitle_ID_3135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79390" y="1420834"/>
            <a:ext cx="6985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4650" indent="-1841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752475" indent="-1873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130300" indent="-1873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549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06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463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21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378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Subject Title</a:t>
            </a:r>
          </a:p>
        </p:txBody>
      </p:sp>
      <p:sp>
        <p:nvSpPr>
          <p:cNvPr id="1031" name="Text Box 83"/>
          <p:cNvSpPr txBox="1">
            <a:spLocks noChangeArrowheads="1"/>
          </p:cNvSpPr>
          <p:nvPr/>
        </p:nvSpPr>
        <p:spPr bwMode="auto">
          <a:xfrm>
            <a:off x="153988" y="439739"/>
            <a:ext cx="62388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" y="6597650"/>
            <a:ext cx="7059612" cy="260350"/>
          </a:xfrm>
          <a:prstGeom prst="rect">
            <a:avLst/>
          </a:prstGeom>
        </p:spPr>
        <p:txBody>
          <a:bodyPr vert="horz" lIns="95875" tIns="47937" rIns="95875" bIns="47937" rtlCol="0" anchor="ctr"/>
          <a:lstStyle>
            <a:lvl1pPr algn="l">
              <a:defRPr sz="900" b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©PMO ExB Meeting Rome 20161128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920166" y="6597650"/>
            <a:ext cx="1003300" cy="260350"/>
          </a:xfrm>
          <a:prstGeom prst="rect">
            <a:avLst/>
          </a:prstGeom>
        </p:spPr>
        <p:txBody>
          <a:bodyPr lIns="95875" tIns="47937" rIns="95875" bIns="47937" rtlCol="0"/>
          <a:lstStyle>
            <a:lvl1pPr algn="l">
              <a:defRPr sz="900" b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rgbClr val="000000">
                    <a:tint val="75000"/>
                  </a:srgbClr>
                </a:solidFill>
              </a:rPr>
              <a:t>Chart </a:t>
            </a:r>
            <a:r>
              <a:rPr lang="de-DE" dirty="0" err="1">
                <a:solidFill>
                  <a:srgbClr val="000000">
                    <a:tint val="75000"/>
                  </a:srgbClr>
                </a:solidFill>
              </a:rPr>
              <a:t>No</a:t>
            </a:r>
            <a:r>
              <a:rPr lang="de-DE" dirty="0">
                <a:solidFill>
                  <a:srgbClr val="000000">
                    <a:tint val="75000"/>
                  </a:srgbClr>
                </a:solidFill>
              </a:rPr>
              <a:t>. </a:t>
            </a:r>
            <a:fld id="{02E395ED-FF16-426F-87DF-4A8329CD160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3" name="Picture 2" descr="Z:\Korridor A PMG\20 EEIG Administration\90 Media_Marketing_Events\40 Documentation\Logo Corridor\corridor1_r-a_wbm_72dp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0" y="260648"/>
            <a:ext cx="2604648" cy="5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0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374650" indent="-184150" algn="l" rtl="0" eaLnBrk="0" fontAlgn="base" hangingPunct="0">
        <a:spcBef>
          <a:spcPct val="0"/>
        </a:spcBef>
        <a:spcAft>
          <a:spcPct val="0"/>
        </a:spcAft>
        <a:buClr>
          <a:srgbClr val="DF0029"/>
        </a:buClr>
        <a:buChar char="•"/>
        <a:defRPr sz="1600">
          <a:solidFill>
            <a:schemeClr val="tx1"/>
          </a:solidFill>
          <a:latin typeface="+mn-lt"/>
        </a:defRPr>
      </a:lvl2pPr>
      <a:lvl3pPr marL="752475" indent="-187325" algn="l" rtl="0" eaLnBrk="0" fontAlgn="base" hangingPunct="0">
        <a:spcBef>
          <a:spcPct val="0"/>
        </a:spcBef>
        <a:spcAft>
          <a:spcPct val="0"/>
        </a:spcAft>
        <a:buClr>
          <a:srgbClr val="DF0029"/>
        </a:buClr>
        <a:buChar char="–"/>
        <a:defRPr sz="1600">
          <a:solidFill>
            <a:schemeClr val="tx1"/>
          </a:solidFill>
          <a:latin typeface="+mn-lt"/>
        </a:defRPr>
      </a:lvl3pPr>
      <a:lvl4pPr marL="1130300" indent="-187325" algn="l" rtl="0" eaLnBrk="0" fontAlgn="base" hangingPunct="0">
        <a:spcBef>
          <a:spcPct val="0"/>
        </a:spcBef>
        <a:spcAft>
          <a:spcPct val="0"/>
        </a:spcAft>
        <a:buClr>
          <a:srgbClr val="DF0029"/>
        </a:buClr>
        <a:buChar char="–"/>
        <a:defRPr sz="1600">
          <a:solidFill>
            <a:schemeClr val="tx1"/>
          </a:solidFill>
          <a:latin typeface="+mn-lt"/>
        </a:defRPr>
      </a:lvl4pPr>
      <a:lvl5pPr marL="1549400" indent="-228600" algn="l" rtl="0" eaLnBrk="0" fontAlgn="base" hangingPunct="0">
        <a:spcBef>
          <a:spcPct val="0"/>
        </a:spcBef>
        <a:spcAft>
          <a:spcPct val="0"/>
        </a:spcAft>
        <a:buClr>
          <a:srgbClr val="DF0029"/>
        </a:buClr>
        <a:buChar char="–"/>
        <a:defRPr sz="1600">
          <a:solidFill>
            <a:schemeClr val="tx1"/>
          </a:solidFill>
          <a:latin typeface="+mn-lt"/>
        </a:defRPr>
      </a:lvl5pPr>
      <a:lvl6pPr marL="2006600" indent="-228600" algn="l" rtl="0" eaLnBrk="0" fontAlgn="base" hangingPunct="0">
        <a:spcBef>
          <a:spcPct val="0"/>
        </a:spcBef>
        <a:spcAft>
          <a:spcPct val="0"/>
        </a:spcAft>
        <a:buClr>
          <a:srgbClr val="DF0029"/>
        </a:buClr>
        <a:buChar char="–"/>
        <a:defRPr sz="1600">
          <a:solidFill>
            <a:schemeClr val="tx1"/>
          </a:solidFill>
          <a:latin typeface="+mn-lt"/>
        </a:defRPr>
      </a:lvl6pPr>
      <a:lvl7pPr marL="2463800" indent="-228600" algn="l" rtl="0" eaLnBrk="0" fontAlgn="base" hangingPunct="0">
        <a:spcBef>
          <a:spcPct val="0"/>
        </a:spcBef>
        <a:spcAft>
          <a:spcPct val="0"/>
        </a:spcAft>
        <a:buClr>
          <a:srgbClr val="DF0029"/>
        </a:buClr>
        <a:buChar char="–"/>
        <a:defRPr sz="1600">
          <a:solidFill>
            <a:schemeClr val="tx1"/>
          </a:solidFill>
          <a:latin typeface="+mn-lt"/>
        </a:defRPr>
      </a:lvl7pPr>
      <a:lvl8pPr marL="2921000" indent="-228600" algn="l" rtl="0" eaLnBrk="0" fontAlgn="base" hangingPunct="0">
        <a:spcBef>
          <a:spcPct val="0"/>
        </a:spcBef>
        <a:spcAft>
          <a:spcPct val="0"/>
        </a:spcAft>
        <a:buClr>
          <a:srgbClr val="DF0029"/>
        </a:buClr>
        <a:buChar char="–"/>
        <a:defRPr sz="1600">
          <a:solidFill>
            <a:schemeClr val="tx1"/>
          </a:solidFill>
          <a:latin typeface="+mn-lt"/>
        </a:defRPr>
      </a:lvl8pPr>
      <a:lvl9pPr marL="3378200" indent="-228600" algn="l" rtl="0" eaLnBrk="0" fontAlgn="base" hangingPunct="0">
        <a:spcBef>
          <a:spcPct val="0"/>
        </a:spcBef>
        <a:spcAft>
          <a:spcPct val="0"/>
        </a:spcAft>
        <a:buClr>
          <a:srgbClr val="DF0029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6.jpeg"/><Relationship Id="rId18" Type="http://schemas.openxmlformats.org/officeDocument/2006/relationships/image" Target="../media/image11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jpeg"/><Relationship Id="rId17" Type="http://schemas.openxmlformats.org/officeDocument/2006/relationships/image" Target="../media/image10.png"/><Relationship Id="rId2" Type="http://schemas.openxmlformats.org/officeDocument/2006/relationships/tags" Target="../tags/tag5.xml"/><Relationship Id="rId16" Type="http://schemas.openxmlformats.org/officeDocument/2006/relationships/image" Target="../media/image9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4.png"/><Relationship Id="rId5" Type="http://schemas.openxmlformats.org/officeDocument/2006/relationships/tags" Target="../tags/tag8.xml"/><Relationship Id="rId15" Type="http://schemas.openxmlformats.org/officeDocument/2006/relationships/image" Target="../media/image8.png"/><Relationship Id="rId10" Type="http://schemas.openxmlformats.org/officeDocument/2006/relationships/image" Target="../media/image3.jpeg"/><Relationship Id="rId4" Type="http://schemas.openxmlformats.org/officeDocument/2006/relationships/tags" Target="../tags/tag7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.v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10" Type="http://schemas.openxmlformats.org/officeDocument/2006/relationships/image" Target="../media/image16.emf"/><Relationship Id="rId4" Type="http://schemas.openxmlformats.org/officeDocument/2006/relationships/tags" Target="../tags/tag18.xml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8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17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5.jpeg"/><Relationship Id="rId5" Type="http://schemas.openxmlformats.org/officeDocument/2006/relationships/tags" Target="../tags/tag26.xml"/><Relationship Id="rId1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tags" Target="../tags/tag25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Ortbox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69041" y="6165850"/>
            <a:ext cx="3648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873" rIns="0" bIns="0"/>
          <a:lstStyle>
            <a:lvl1pPr>
              <a:defRPr sz="1200" b="1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pPr algn="l"/>
            <a:r>
              <a:rPr lang="en-GB" sz="1300" b="0" dirty="0" smtClean="0"/>
              <a:t>May 2017</a:t>
            </a:r>
            <a:endParaRPr lang="en-GB" sz="1300" b="0" dirty="0"/>
          </a:p>
        </p:txBody>
      </p:sp>
      <p:sp>
        <p:nvSpPr>
          <p:cNvPr id="3077" name="Ortbox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70627" y="5589588"/>
            <a:ext cx="3648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873" rIns="0" bIns="0"/>
          <a:lstStyle>
            <a:lvl1pPr>
              <a:defRPr sz="1200" b="1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pPr algn="l"/>
            <a:r>
              <a:rPr lang="en-GB" sz="1300" b="0" dirty="0" smtClean="0"/>
              <a:t>Christiane Warnecke</a:t>
            </a:r>
            <a:endParaRPr lang="en-GB" sz="1300" b="0" dirty="0"/>
          </a:p>
        </p:txBody>
      </p:sp>
      <p:sp>
        <p:nvSpPr>
          <p:cNvPr id="3078" name="Ortbox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70627" y="5862638"/>
            <a:ext cx="3648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873" rIns="0" bIns="0"/>
          <a:lstStyle>
            <a:lvl1pPr>
              <a:defRPr sz="1200" b="1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pPr algn="l"/>
            <a:r>
              <a:rPr lang="en-GB" sz="1300" b="0" dirty="0" smtClean="0"/>
              <a:t>Managing Director</a:t>
            </a:r>
          </a:p>
        </p:txBody>
      </p:sp>
      <p:sp>
        <p:nvSpPr>
          <p:cNvPr id="3079" name="Line 14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269038" y="5516563"/>
            <a:ext cx="3649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5875" tIns="47937" rIns="95875" bIns="47937"/>
          <a:lstStyle/>
          <a:p>
            <a:endParaRPr lang="en-GB"/>
          </a:p>
        </p:txBody>
      </p:sp>
      <p:sp>
        <p:nvSpPr>
          <p:cNvPr id="3080" name="Line 14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269038" y="5834063"/>
            <a:ext cx="3649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5875" tIns="47937" rIns="95875" bIns="47937"/>
          <a:lstStyle/>
          <a:p>
            <a:endParaRPr lang="en-GB"/>
          </a:p>
        </p:txBody>
      </p:sp>
      <p:sp>
        <p:nvSpPr>
          <p:cNvPr id="3081" name="Line 14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269038" y="6122988"/>
            <a:ext cx="3649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5875" tIns="47937" rIns="95875" bIns="47937"/>
          <a:lstStyle/>
          <a:p>
            <a:endParaRPr lang="en-GB"/>
          </a:p>
        </p:txBody>
      </p:sp>
      <p:sp>
        <p:nvSpPr>
          <p:cNvPr id="3082" name="Line 1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269038" y="6453188"/>
            <a:ext cx="3649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5875" tIns="47937" rIns="95875" bIns="47937"/>
          <a:lstStyle/>
          <a:p>
            <a:endParaRPr lang="en-GB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44360" y="4221107"/>
            <a:ext cx="51847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en-GB" sz="2400" dirty="0" smtClean="0"/>
              <a:t>RFC Rhine-Alpine </a:t>
            </a:r>
            <a:r>
              <a:rPr lang="en-GB" sz="2400" dirty="0" smtClean="0"/>
              <a:t>– cooperation for improved international services and </a:t>
            </a:r>
            <a:r>
              <a:rPr lang="en-GB" sz="2400" dirty="0" smtClean="0"/>
              <a:t>growth </a:t>
            </a:r>
            <a:r>
              <a:rPr lang="en-GB" sz="2400" dirty="0" smtClean="0"/>
              <a:t>on rail </a:t>
            </a:r>
            <a:endParaRPr lang="en-GB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74" y="1322868"/>
            <a:ext cx="4160890" cy="3802689"/>
          </a:xfrm>
          <a:prstGeom prst="rect">
            <a:avLst/>
          </a:prstGeom>
        </p:spPr>
      </p:pic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514352" y="1560513"/>
            <a:ext cx="27368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de-DE"/>
            </a:defPPr>
            <a:lvl1pPr algn="l">
              <a:defRPr sz="3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GB" sz="1600">
                <a:effectLst/>
              </a:rPr>
              <a:t>A cooperation between</a:t>
            </a:r>
          </a:p>
        </p:txBody>
      </p:sp>
      <p:pic>
        <p:nvPicPr>
          <p:cNvPr id="30" name="Picture 22" descr="prorail_rood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6" b="23097"/>
          <a:stretch>
            <a:fillRect/>
          </a:stretch>
        </p:blipFill>
        <p:spPr bwMode="auto">
          <a:xfrm>
            <a:off x="488954" y="1982788"/>
            <a:ext cx="1393825" cy="334962"/>
          </a:xfrm>
          <a:prstGeom prst="rect">
            <a:avLst/>
          </a:prstGeom>
          <a:solidFill>
            <a:srgbClr val="878C9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3" descr="SBB_POS_2F_RGB_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00" y="1997075"/>
            <a:ext cx="1517650" cy="238125"/>
          </a:xfrm>
          <a:prstGeom prst="rect">
            <a:avLst/>
          </a:prstGeom>
          <a:solidFill>
            <a:srgbClr val="878C9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4" descr="logo_bls_rgb_blau_jpg_9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2407015"/>
            <a:ext cx="576262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5" descr="LogoRF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7" y="2376852"/>
            <a:ext cx="12096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9" descr="logo-infrabe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1989138"/>
            <a:ext cx="1320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92" y="2276840"/>
            <a:ext cx="5810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50" y="2356878"/>
            <a:ext cx="908280" cy="27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4" y="2996940"/>
            <a:ext cx="3252223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Y:\Korridorübergreifende Themen\Übersichtskarten\EU-Karten\Eu_Gueterkorrido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" t="6126" r="1626" b="3784"/>
          <a:stretch/>
        </p:blipFill>
        <p:spPr bwMode="auto">
          <a:xfrm>
            <a:off x="698377" y="1545337"/>
            <a:ext cx="6554740" cy="499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4" name="Titel 1"/>
          <p:cNvSpPr>
            <a:spLocks noGrp="1"/>
          </p:cNvSpPr>
          <p:nvPr>
            <p:ph type="title"/>
          </p:nvPr>
        </p:nvSpPr>
        <p:spPr>
          <a:xfrm>
            <a:off x="187925" y="420938"/>
            <a:ext cx="6925375" cy="376320"/>
          </a:xfrm>
        </p:spPr>
        <p:txBody>
          <a:bodyPr/>
          <a:lstStyle/>
          <a:p>
            <a:r>
              <a:rPr lang="de-DE" dirty="0" err="1" smtClean="0"/>
              <a:t>Nine</a:t>
            </a:r>
            <a:r>
              <a:rPr lang="de-DE" dirty="0" smtClean="0"/>
              <a:t> Rail Freight </a:t>
            </a:r>
            <a:r>
              <a:rPr lang="de-DE" dirty="0" err="1" smtClean="0"/>
              <a:t>Corridors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implemented</a:t>
            </a:r>
            <a:r>
              <a:rPr lang="de-DE" dirty="0" smtClean="0"/>
              <a:t> in Europe – </a:t>
            </a:r>
            <a:r>
              <a:rPr lang="de-DE" dirty="0" err="1" smtClean="0"/>
              <a:t>obligation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European Regulation 913/2010</a:t>
            </a:r>
          </a:p>
        </p:txBody>
      </p:sp>
      <p:sp>
        <p:nvSpPr>
          <p:cNvPr id="71685" name="Textfeld 38"/>
          <p:cNvSpPr txBox="1">
            <a:spLocks noChangeArrowheads="1"/>
          </p:cNvSpPr>
          <p:nvPr/>
        </p:nvSpPr>
        <p:spPr bwMode="auto">
          <a:xfrm>
            <a:off x="535914" y="1536805"/>
            <a:ext cx="3219496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de-DE" sz="1400" b="1" dirty="0" smtClean="0"/>
              <a:t>European Rail Freight Corridors</a:t>
            </a:r>
            <a:endParaRPr lang="de-DE" sz="14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584" y="1432623"/>
            <a:ext cx="3841006" cy="134266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88554" y="1460332"/>
            <a:ext cx="38130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European Rail Freight Corridors                              </a:t>
            </a:r>
            <a:endParaRPr lang="de-DE" sz="12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473350" y="5714756"/>
            <a:ext cx="216030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Routes</a:t>
            </a:r>
            <a:r>
              <a:rPr lang="de-DE" sz="1400" dirty="0" smtClean="0"/>
              <a:t> </a:t>
            </a:r>
            <a:r>
              <a:rPr lang="de-DE" sz="1400" dirty="0" err="1" smtClean="0"/>
              <a:t>are</a:t>
            </a:r>
            <a:r>
              <a:rPr lang="de-DE" sz="1400" dirty="0" smtClean="0"/>
              <a:t> </a:t>
            </a:r>
            <a:r>
              <a:rPr lang="de-DE" sz="1400" dirty="0" err="1" smtClean="0"/>
              <a:t>similar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, but not </a:t>
            </a:r>
            <a:r>
              <a:rPr lang="de-DE" sz="1400" dirty="0" err="1" smtClean="0"/>
              <a:t>identical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TEN-T / Core Network </a:t>
            </a:r>
            <a:r>
              <a:rPr lang="de-DE" sz="1400" dirty="0" err="1" smtClean="0"/>
              <a:t>Corridors</a:t>
            </a:r>
            <a:endParaRPr lang="en-GB" sz="1400" dirty="0"/>
          </a:p>
        </p:txBody>
      </p:sp>
      <p:sp>
        <p:nvSpPr>
          <p:cNvPr id="11" name="Foliennummernplatzhalter 3"/>
          <p:cNvSpPr txBox="1">
            <a:spLocks/>
          </p:cNvSpPr>
          <p:nvPr/>
        </p:nvSpPr>
        <p:spPr bwMode="auto">
          <a:xfrm>
            <a:off x="8809038" y="6669088"/>
            <a:ext cx="1041400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9pPr>
          </a:lstStyle>
          <a:p>
            <a:r>
              <a:rPr lang="de-DE" altLang="en-US" sz="900" smtClean="0"/>
              <a:t> Chart No. </a:t>
            </a:r>
            <a:fld id="{6A35E8FA-C238-471D-98F2-AE0ED6BEA96D}" type="slidenum">
              <a:rPr lang="de-DE" altLang="en-US" sz="900" smtClean="0"/>
              <a:pPr/>
              <a:t>2</a:t>
            </a:fld>
            <a:endParaRPr lang="de-DE" altLang="en-US" sz="900" dirty="0" smtClean="0"/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7473350" y="808421"/>
            <a:ext cx="2160192" cy="520491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err="1" smtClean="0"/>
              <a:t>Austauschen</a:t>
            </a:r>
            <a:r>
              <a:rPr lang="en-GB" dirty="0" smtClean="0"/>
              <a:t> – </a:t>
            </a:r>
            <a:r>
              <a:rPr lang="en-GB" dirty="0" err="1" smtClean="0"/>
              <a:t>neue</a:t>
            </a:r>
            <a:r>
              <a:rPr lang="en-GB" dirty="0" smtClean="0"/>
              <a:t> </a:t>
            </a:r>
            <a:r>
              <a:rPr lang="en-GB" dirty="0" err="1" smtClean="0"/>
              <a:t>Karte</a:t>
            </a:r>
            <a:r>
              <a:rPr lang="en-GB" dirty="0" smtClean="0"/>
              <a:t> DB </a:t>
            </a:r>
            <a:r>
              <a:rPr lang="en-GB" dirty="0" err="1" smtClean="0"/>
              <a:t>Netz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65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0" y="1592263"/>
            <a:ext cx="5260973" cy="480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200025" y="404813"/>
            <a:ext cx="670601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eaLnBrk="0" hangingPunct="0"/>
            <a:r>
              <a:rPr lang="en-GB" sz="2000" b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Rail Freight Corridor Rhine-Alpine covers the most important transport axis in Europe </a:t>
            </a:r>
            <a:endParaRPr lang="en-GB" sz="2000" b="1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Inhaltsplatzhalter 5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192088" y="1484313"/>
            <a:ext cx="95059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GB" sz="1400" b="1" dirty="0" smtClean="0">
                <a:solidFill>
                  <a:srgbClr val="000000"/>
                </a:solidFill>
              </a:rPr>
              <a:t>Corridor overview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0025" y="6692900"/>
            <a:ext cx="3708400" cy="93663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en-GB" altLang="en-US" sz="900" dirty="0" smtClean="0"/>
              <a:t>© RFC Rhine-Alpine, May 2017</a:t>
            </a:r>
          </a:p>
        </p:txBody>
      </p:sp>
      <p:sp>
        <p:nvSpPr>
          <p:cNvPr id="1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809038" y="6669088"/>
            <a:ext cx="1041400" cy="117475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en-GB" altLang="en-US" sz="900" dirty="0" smtClean="0"/>
              <a:t> Chart No. </a:t>
            </a:r>
            <a:fld id="{6A35E8FA-C238-471D-98F2-AE0ED6BEA96D}" type="slidenum">
              <a:rPr lang="en-GB" altLang="en-US" sz="900" smtClean="0"/>
              <a:pPr/>
              <a:t>3</a:t>
            </a:fld>
            <a:endParaRPr lang="en-GB" altLang="en-US" sz="900" dirty="0" smtClean="0"/>
          </a:p>
        </p:txBody>
      </p:sp>
      <p:sp>
        <p:nvSpPr>
          <p:cNvPr id="9" name="Rectangle 5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gray">
          <a:xfrm>
            <a:off x="5457070" y="2095025"/>
            <a:ext cx="4204826" cy="4281498"/>
          </a:xfrm>
          <a:prstGeom prst="rect">
            <a:avLst/>
          </a:prstGeom>
          <a:solidFill>
            <a:schemeClr val="bg1"/>
          </a:solidFill>
          <a:ln w="12700">
            <a:solidFill>
              <a:srgbClr val="878C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6000" tIns="252000" rIns="216000" bIns="252000"/>
          <a:lstStyle/>
          <a:p>
            <a:pPr marL="177800" lvl="1" indent="-176213" algn="l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en-GB" sz="1400" b="1" dirty="0" smtClean="0"/>
              <a:t>Track kilometres</a:t>
            </a:r>
            <a:r>
              <a:rPr lang="en-GB" sz="1400" dirty="0" smtClean="0"/>
              <a:t>: 3.900 km in total</a:t>
            </a:r>
          </a:p>
          <a:p>
            <a:pPr marL="177800" lvl="1" indent="-176213" algn="l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en-GB" sz="1400" b="1" dirty="0" smtClean="0"/>
              <a:t>6 Sea Ports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The two biggest European sea ports: Rotterdam &amp; Antwerp,</a:t>
            </a:r>
          </a:p>
          <a:p>
            <a:pPr marL="177800" lvl="1" algn="l">
              <a:spcBef>
                <a:spcPct val="20000"/>
              </a:spcBef>
              <a:buClr>
                <a:srgbClr val="FF0000"/>
              </a:buClr>
              <a:buSzPct val="85000"/>
            </a:pPr>
            <a:r>
              <a:rPr lang="en-GB" sz="1400" dirty="0" smtClean="0"/>
              <a:t>Other important ports like </a:t>
            </a:r>
            <a:r>
              <a:rPr lang="en-GB" sz="1400" dirty="0" err="1" smtClean="0"/>
              <a:t>Zeebrugge</a:t>
            </a:r>
            <a:r>
              <a:rPr lang="en-GB" sz="1400" dirty="0" smtClean="0"/>
              <a:t>, Amsterdam, Flushing, Genoa</a:t>
            </a:r>
          </a:p>
          <a:p>
            <a:pPr marL="177800" lvl="1" indent="-176213" algn="l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en-GB" sz="1400" b="1" dirty="0" smtClean="0"/>
              <a:t>More than 10 Inland Waterway Ports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in DE: Duisburg, Neuss, Cologne, Mainz, Mannheim, Ludwigshafen, </a:t>
            </a:r>
            <a:r>
              <a:rPr lang="en-GB" sz="1400" dirty="0" err="1" smtClean="0"/>
              <a:t>Germersheim</a:t>
            </a:r>
            <a:r>
              <a:rPr lang="en-GB" sz="1400" dirty="0" smtClean="0"/>
              <a:t>, Karlsruhe</a:t>
            </a:r>
          </a:p>
          <a:p>
            <a:pPr marL="177800" lvl="1" indent="-176213" algn="l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en-GB" sz="1400" b="1" dirty="0" smtClean="0"/>
              <a:t>100 Terminals</a:t>
            </a:r>
            <a:r>
              <a:rPr lang="en-GB" sz="1400" dirty="0" smtClean="0"/>
              <a:t>	</a:t>
            </a:r>
          </a:p>
          <a:p>
            <a:pPr marL="177800" lvl="1" indent="-176213" algn="l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en-GB" sz="1400" b="1" dirty="0" smtClean="0"/>
              <a:t>Number of Trains at Borders 2016, e.g.</a:t>
            </a:r>
          </a:p>
          <a:p>
            <a:pPr marL="463550" lvl="2" indent="-285750" algn="l" defTabSz="1323975">
              <a:spcBef>
                <a:spcPct val="20000"/>
              </a:spcBef>
              <a:buClr>
                <a:srgbClr val="FF0000"/>
              </a:buClr>
              <a:buSzPct val="85000"/>
              <a:buFont typeface="DB Office" panose="020B0604020202020204" pitchFamily="34" charset="0"/>
              <a:buChar char="―"/>
            </a:pPr>
            <a:r>
              <a:rPr lang="en-GB" sz="1400" dirty="0" smtClean="0"/>
              <a:t>Emmerich/Venlo: 	37.000</a:t>
            </a:r>
          </a:p>
          <a:p>
            <a:pPr marL="463550" lvl="2" indent="-285750" algn="l" defTabSz="1323975">
              <a:spcBef>
                <a:spcPct val="20000"/>
              </a:spcBef>
              <a:buClr>
                <a:srgbClr val="FF0000"/>
              </a:buClr>
              <a:buSzPct val="85000"/>
              <a:buFont typeface="DB Office" panose="020B0604020202020204" pitchFamily="34" charset="0"/>
              <a:buChar char="―"/>
            </a:pPr>
            <a:r>
              <a:rPr lang="en-GB" sz="1400" dirty="0" smtClean="0"/>
              <a:t>Aachen:		22.000</a:t>
            </a:r>
          </a:p>
          <a:p>
            <a:pPr marL="463550" lvl="2" indent="-285750" algn="l" defTabSz="1323975">
              <a:spcBef>
                <a:spcPct val="20000"/>
              </a:spcBef>
              <a:buClr>
                <a:srgbClr val="FF0000"/>
              </a:buClr>
              <a:buSzPct val="85000"/>
              <a:buFont typeface="DB Office" panose="020B0604020202020204" pitchFamily="34" charset="0"/>
              <a:buChar char="―"/>
            </a:pPr>
            <a:r>
              <a:rPr lang="en-GB" sz="1400" dirty="0" smtClean="0"/>
              <a:t>Basel: 	  	54.000</a:t>
            </a:r>
          </a:p>
          <a:p>
            <a:pPr marL="463550" lvl="2" indent="-285750" algn="l" defTabSz="1323975">
              <a:spcBef>
                <a:spcPct val="20000"/>
              </a:spcBef>
              <a:buClr>
                <a:srgbClr val="FF0000"/>
              </a:buClr>
              <a:buSzPct val="85000"/>
              <a:buFont typeface="DB Office" panose="020B0604020202020204" pitchFamily="34" charset="0"/>
              <a:buChar char="―"/>
            </a:pPr>
            <a:r>
              <a:rPr lang="en-GB" sz="1400" dirty="0" smtClean="0"/>
              <a:t>Domo/Luino/Chiasso:	48.000</a:t>
            </a:r>
          </a:p>
          <a:p>
            <a:pPr marL="635000" lvl="2" indent="-176213" algn="l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endParaRPr lang="en-GB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5553836" y="1916790"/>
            <a:ext cx="17034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1400" b="1" dirty="0" smtClean="0"/>
              <a:t>Facts and figures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827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200025" y="404813"/>
            <a:ext cx="670601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eaLnBrk="0" hangingPunct="0"/>
            <a:r>
              <a:rPr lang="en-GB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Very different conditions for rail traffic on northern and southern part of Rail Freight Corridor Rhine-Alpine</a:t>
            </a:r>
          </a:p>
          <a:p>
            <a:pPr algn="l" eaLnBrk="0" hangingPunct="0"/>
            <a:endParaRPr lang="en-GB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809038" y="6669088"/>
            <a:ext cx="1041400" cy="117475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de-DE" altLang="en-US" sz="900" smtClean="0"/>
              <a:t> Chart </a:t>
            </a:r>
            <a:r>
              <a:rPr lang="de-DE" altLang="en-US" sz="900" err="1" smtClean="0"/>
              <a:t>No</a:t>
            </a:r>
            <a:r>
              <a:rPr lang="de-DE" altLang="en-US" sz="900" smtClean="0"/>
              <a:t>. </a:t>
            </a:r>
            <a:fld id="{6A35E8FA-C238-471D-98F2-AE0ED6BEA96D}" type="slidenum">
              <a:rPr lang="de-DE" altLang="en-US" sz="900" smtClean="0"/>
              <a:pPr/>
              <a:t>4</a:t>
            </a:fld>
            <a:endParaRPr lang="de-DE" altLang="en-US" sz="900" smtClean="0"/>
          </a:p>
        </p:txBody>
      </p:sp>
      <p:sp>
        <p:nvSpPr>
          <p:cNvPr id="5" name="Textfeld 4"/>
          <p:cNvSpPr txBox="1"/>
          <p:nvPr/>
        </p:nvSpPr>
        <p:spPr>
          <a:xfrm>
            <a:off x="56320" y="3940107"/>
            <a:ext cx="43954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1400" dirty="0" smtClean="0"/>
              <a:t>Very high volumes from Rotterdam Port and also from the Port of Antwerp with distribution to hinterland and especially to highly populated Rhine-Ruhr area in Germany 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1400" dirty="0" smtClean="0"/>
              <a:t>Rail share of hinterland container traffic is around 10% of TEU, Rotterdam and Antwerp both aim for shares of 15-20% until 2030/2035 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1400" dirty="0" smtClean="0"/>
              <a:t>Inland waterways with highest market share on total corridor: 54%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GB" sz="1400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5097020" y="3940107"/>
            <a:ext cx="453663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1400" dirty="0" smtClean="0"/>
              <a:t>Strong political support of rail in Switzerland, e.g.</a:t>
            </a:r>
          </a:p>
          <a:p>
            <a:pPr marL="450850" lvl="1" indent="-177800" algn="l">
              <a:spcBef>
                <a:spcPts val="0"/>
              </a:spcBef>
              <a:buFont typeface="DB Office" panose="020B0604020202020204" pitchFamily="34" charset="0"/>
              <a:buChar char="−"/>
            </a:pPr>
            <a:r>
              <a:rPr lang="en-GB" sz="1400" dirty="0" smtClean="0"/>
              <a:t>No night traffic on road </a:t>
            </a:r>
          </a:p>
          <a:p>
            <a:pPr marL="450850" lvl="1" indent="-177800" algn="l">
              <a:spcBef>
                <a:spcPts val="0"/>
              </a:spcBef>
              <a:buFont typeface="DB Office" panose="020B0604020202020204" pitchFamily="34" charset="0"/>
              <a:buChar char="−"/>
            </a:pPr>
            <a:r>
              <a:rPr lang="en-GB" sz="1400" dirty="0" smtClean="0"/>
              <a:t>Reduced path prices until 2021</a:t>
            </a:r>
          </a:p>
          <a:p>
            <a:pPr marL="450850" lvl="1" indent="-177800" algn="l">
              <a:spcBef>
                <a:spcPts val="0"/>
              </a:spcBef>
              <a:buFont typeface="DB Office" panose="020B0604020202020204" pitchFamily="34" charset="0"/>
              <a:buChar char="−"/>
            </a:pPr>
            <a:r>
              <a:rPr lang="en-GB" sz="1400" dirty="0" smtClean="0"/>
              <a:t>Massive investments in rail tunnels and other infrastructure for efficient rail transport (NEAT, GBT)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1400" dirty="0" smtClean="0"/>
              <a:t>Main </a:t>
            </a:r>
            <a:r>
              <a:rPr lang="en-GB" sz="1400" dirty="0"/>
              <a:t>volumes </a:t>
            </a:r>
            <a:r>
              <a:rPr lang="en-GB" sz="1400" dirty="0" smtClean="0"/>
              <a:t>from southern Germany, Belgium and The Netherlands </a:t>
            </a:r>
            <a:r>
              <a:rPr lang="en-GB" sz="1400" dirty="0"/>
              <a:t>to intermodal terminals and industrial </a:t>
            </a:r>
            <a:r>
              <a:rPr lang="en-GB" sz="1400" dirty="0" smtClean="0"/>
              <a:t>centres </a:t>
            </a:r>
            <a:r>
              <a:rPr lang="en-GB" sz="1400" dirty="0"/>
              <a:t>in Northern Italy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1400" dirty="0" smtClean="0"/>
              <a:t>Rail covers about 70 % of trans alpine traffic (in % of net tons) – competition almost only with road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6"/>
          <a:stretch/>
        </p:blipFill>
        <p:spPr bwMode="auto">
          <a:xfrm>
            <a:off x="128330" y="1670061"/>
            <a:ext cx="4104570" cy="211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241040" y="1824028"/>
            <a:ext cx="4105625" cy="187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0025" y="6692900"/>
            <a:ext cx="3708400" cy="93663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en-GB" altLang="en-US" sz="900" dirty="0" smtClean="0"/>
              <a:t>© RFC Rhine-Alpine, May 2017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28330" y="6381410"/>
            <a:ext cx="5746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100" dirty="0" err="1" smtClean="0"/>
              <a:t>Sources</a:t>
            </a:r>
            <a:r>
              <a:rPr lang="de-DE" sz="1100" dirty="0" smtClean="0"/>
              <a:t>: Transport Market Study 2013, Annual Report 2015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2250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 bwMode="auto">
          <a:xfrm>
            <a:off x="174264" y="4725180"/>
            <a:ext cx="9459385" cy="16562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340" y="412881"/>
            <a:ext cx="7669065" cy="6477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Rail on RFC Rhine-Alpine has a focus on intermodal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transport; bulk rather volatile due to IWW competition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RFC Rhine-Alpine, May 2017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13050" y="4725180"/>
            <a:ext cx="410456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sz="1400" b="1" dirty="0" smtClean="0"/>
              <a:t>Characteristics of bulk traffic:</a:t>
            </a:r>
          </a:p>
          <a:p>
            <a:pPr marL="182563" lvl="1" indent="-182563" algn="l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82563" algn="l"/>
              </a:tabLst>
            </a:pPr>
            <a:r>
              <a:rPr lang="en-GB" sz="1400" dirty="0" smtClean="0"/>
              <a:t>Key choice of logistic operators: cost, (rail cost are up to 200% of IWW costs)</a:t>
            </a:r>
          </a:p>
          <a:p>
            <a:pPr marL="182563" lvl="1" indent="-182563" algn="l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82563" algn="l"/>
              </a:tabLst>
            </a:pPr>
            <a:r>
              <a:rPr lang="en-GB" sz="1400" dirty="0" smtClean="0"/>
              <a:t>Rail often has strategic background function to IWW for incidents e.g. low water </a:t>
            </a:r>
          </a:p>
          <a:p>
            <a:pPr marL="182563" lvl="1" indent="-182563" algn="l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82563" algn="l"/>
              </a:tabLst>
            </a:pPr>
            <a:r>
              <a:rPr lang="en-GB" sz="1400" dirty="0" smtClean="0"/>
              <a:t>Therefore high share of ad hoc traffic demand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88040" y="4365130"/>
            <a:ext cx="45846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GB" sz="1400" dirty="0" smtClean="0"/>
          </a:p>
          <a:p>
            <a:pPr algn="l">
              <a:spcBef>
                <a:spcPts val="1200"/>
              </a:spcBef>
            </a:pPr>
            <a:r>
              <a:rPr lang="en-GB" sz="1400" b="1" dirty="0" smtClean="0"/>
              <a:t>Characteristics of intermodal traffic: 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400" dirty="0" smtClean="0"/>
              <a:t>Key choice of intermodal operators: cost, transport time, flexibility 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400" dirty="0"/>
              <a:t>Strong growth rates 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400" dirty="0" smtClean="0"/>
              <a:t>Relatively long train runs on corridor 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400" dirty="0" smtClean="0"/>
              <a:t>Train lengths as limiting factor</a:t>
            </a:r>
            <a:endParaRPr lang="en-GB" dirty="0" smtClean="0"/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517728"/>
              </p:ext>
            </p:extLst>
          </p:nvPr>
        </p:nvGraphicFramePr>
        <p:xfrm>
          <a:off x="1496520" y="1700760"/>
          <a:ext cx="3168440" cy="2864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Inhaltsplatzhalter 5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174265" y="1556740"/>
            <a:ext cx="526498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GB" b="1" dirty="0" smtClean="0">
                <a:solidFill>
                  <a:srgbClr val="000000"/>
                </a:solidFill>
              </a:rPr>
              <a:t>Rail on RFC Rhine-Alpine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84560" y="2892974"/>
            <a:ext cx="122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Intermodal 56%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080740" y="2276840"/>
            <a:ext cx="122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</a:rPr>
              <a:t>Wagonload</a:t>
            </a:r>
            <a:r>
              <a:rPr lang="de-DE" sz="1400" b="1" dirty="0" smtClean="0">
                <a:solidFill>
                  <a:schemeClr val="bg1"/>
                </a:solidFill>
              </a:rPr>
              <a:t> (</a:t>
            </a:r>
            <a:r>
              <a:rPr lang="de-DE" sz="1400" b="1" dirty="0" err="1" smtClean="0">
                <a:solidFill>
                  <a:schemeClr val="bg1"/>
                </a:solidFill>
              </a:rPr>
              <a:t>bulk</a:t>
            </a:r>
            <a:r>
              <a:rPr lang="de-DE" sz="1400" b="1" smtClean="0">
                <a:solidFill>
                  <a:schemeClr val="bg1"/>
                </a:solidFill>
              </a:rPr>
              <a:t>) 20%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152750" y="3109004"/>
            <a:ext cx="1224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Single </a:t>
            </a:r>
            <a:r>
              <a:rPr lang="de-DE" sz="1400" b="1" dirty="0" err="1" smtClean="0"/>
              <a:t>Wagonload</a:t>
            </a:r>
            <a:r>
              <a:rPr lang="de-DE" sz="1400" b="1" dirty="0" smtClean="0"/>
              <a:t> 24%</a:t>
            </a:r>
            <a:endParaRPr lang="en-GB" sz="1400" b="1" dirty="0"/>
          </a:p>
        </p:txBody>
      </p:sp>
      <p:graphicFrame>
        <p:nvGraphicFramePr>
          <p:cNvPr id="15" name="Diagram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304964"/>
              </p:ext>
            </p:extLst>
          </p:nvPr>
        </p:nvGraphicFramePr>
        <p:xfrm>
          <a:off x="5889130" y="1700760"/>
          <a:ext cx="3168440" cy="2864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6249180" y="2996941"/>
            <a:ext cx="122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Intermodal 73%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257320" y="2098989"/>
            <a:ext cx="122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solidFill>
                  <a:schemeClr val="bg1"/>
                </a:solidFill>
              </a:rPr>
              <a:t>Wagonload</a:t>
            </a:r>
            <a:r>
              <a:rPr lang="de-DE" sz="1400" b="1" dirty="0" smtClean="0">
                <a:solidFill>
                  <a:schemeClr val="bg1"/>
                </a:solidFill>
              </a:rPr>
              <a:t> (</a:t>
            </a:r>
            <a:r>
              <a:rPr lang="de-DE" sz="1400" b="1" dirty="0" err="1" smtClean="0">
                <a:solidFill>
                  <a:schemeClr val="bg1"/>
                </a:solidFill>
              </a:rPr>
              <a:t>bulk</a:t>
            </a:r>
            <a:r>
              <a:rPr lang="de-DE" sz="1400" b="1" dirty="0" smtClean="0">
                <a:solidFill>
                  <a:schemeClr val="bg1"/>
                </a:solidFill>
              </a:rPr>
              <a:t>) 13%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761390" y="2603059"/>
            <a:ext cx="1224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Single </a:t>
            </a:r>
            <a:r>
              <a:rPr lang="de-DE" sz="1400" b="1" dirty="0" err="1" smtClean="0"/>
              <a:t>Wagonload</a:t>
            </a:r>
            <a:r>
              <a:rPr lang="de-DE" sz="1400" b="1" dirty="0" smtClean="0"/>
              <a:t> 14%</a:t>
            </a:r>
            <a:endParaRPr lang="en-GB" sz="1400" b="1" dirty="0"/>
          </a:p>
        </p:txBody>
      </p:sp>
      <p:sp>
        <p:nvSpPr>
          <p:cNvPr id="19" name="Inhaltsplatzhalter 5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174265" y="1882959"/>
            <a:ext cx="526498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GB" b="1" dirty="0" smtClean="0">
                <a:solidFill>
                  <a:srgbClr val="000000"/>
                </a:solidFill>
              </a:rPr>
              <a:t>Share of train runs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20" name="Inhaltsplatzhalter 5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5088768" y="1882959"/>
            <a:ext cx="209654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GB" b="1" dirty="0" smtClean="0">
                <a:solidFill>
                  <a:srgbClr val="000000"/>
                </a:solidFill>
              </a:rPr>
              <a:t>Share of train kilometres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42386" y="6427233"/>
            <a:ext cx="5746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100" dirty="0" smtClean="0"/>
              <a:t>Source: Transport Market Study  2013</a:t>
            </a:r>
            <a:endParaRPr lang="en-GB" sz="1100" dirty="0"/>
          </a:p>
        </p:txBody>
      </p:sp>
      <p:sp>
        <p:nvSpPr>
          <p:cNvPr id="23" name="Foliennummernplatzhalter 3"/>
          <p:cNvSpPr txBox="1">
            <a:spLocks/>
          </p:cNvSpPr>
          <p:nvPr/>
        </p:nvSpPr>
        <p:spPr bwMode="auto">
          <a:xfrm>
            <a:off x="8809038" y="6669088"/>
            <a:ext cx="1041400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9pPr>
          </a:lstStyle>
          <a:p>
            <a:r>
              <a:rPr lang="de-DE" altLang="en-US" sz="900" smtClean="0"/>
              <a:t> Chart No. </a:t>
            </a:r>
            <a:fld id="{6A35E8FA-C238-471D-98F2-AE0ED6BEA96D}" type="slidenum">
              <a:rPr lang="de-DE" altLang="en-US" sz="900" smtClean="0"/>
              <a:pPr/>
              <a:t>5</a:t>
            </a:fld>
            <a:endParaRPr lang="de-DE" altLang="en-US" sz="900" smtClean="0"/>
          </a:p>
        </p:txBody>
      </p:sp>
    </p:spTree>
    <p:extLst>
      <p:ext uri="{BB962C8B-B14F-4D97-AF65-F5344CB8AC3E}">
        <p14:creationId xmlns:p14="http://schemas.microsoft.com/office/powerpoint/2010/main" val="23594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52699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2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Gerade Verbindung 6"/>
          <p:cNvCxnSpPr/>
          <p:nvPr/>
        </p:nvCxnSpPr>
        <p:spPr bwMode="auto">
          <a:xfrm>
            <a:off x="2339194" y="3594206"/>
            <a:ext cx="599961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751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167424" y="406400"/>
            <a:ext cx="6394741" cy="647700"/>
          </a:xfrm>
        </p:spPr>
        <p:txBody>
          <a:bodyPr/>
          <a:lstStyle/>
          <a:p>
            <a:pPr eaLnBrk="1" hangingPunct="1"/>
            <a:r>
              <a:rPr lang="en-GB" dirty="0" smtClean="0"/>
              <a:t>Organisational of RFC Rhine-Alpine: We bring all relevant stakeholders together</a:t>
            </a:r>
          </a:p>
        </p:txBody>
      </p:sp>
      <p:sp>
        <p:nvSpPr>
          <p:cNvPr id="116752" name="Rectangle 36"/>
          <p:cNvSpPr>
            <a:spLocks noChangeArrowheads="1"/>
          </p:cNvSpPr>
          <p:nvPr/>
        </p:nvSpPr>
        <p:spPr bwMode="gray">
          <a:xfrm>
            <a:off x="128330" y="1412720"/>
            <a:ext cx="4338364" cy="23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0" hangingPunct="0"/>
            <a:r>
              <a:rPr lang="en-GB" sz="1400" b="1" smtClean="0">
                <a:solidFill>
                  <a:srgbClr val="000000"/>
                </a:solidFill>
              </a:rPr>
              <a:t>Governance structure  of RFC Rhine-Alpine</a:t>
            </a:r>
            <a:endParaRPr lang="en-GB" sz="1400" b="1">
              <a:solidFill>
                <a:srgbClr val="000000"/>
              </a:solidFill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3401078" y="1691060"/>
            <a:ext cx="3013169" cy="1224361"/>
            <a:chOff x="3776914" y="1408673"/>
            <a:chExt cx="2321136" cy="1224361"/>
          </a:xfrm>
        </p:grpSpPr>
        <p:sp>
          <p:nvSpPr>
            <p:cNvPr id="116737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3778706" y="1408673"/>
              <a:ext cx="2319344" cy="360362"/>
            </a:xfrm>
            <a:prstGeom prst="rect">
              <a:avLst/>
            </a:prstGeom>
            <a:solidFill>
              <a:srgbClr val="878C96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algn="l" eaLnBrk="0" hangingPunct="0"/>
              <a:r>
                <a:rPr lang="en-GB" sz="1200" b="1" smtClean="0">
                  <a:solidFill>
                    <a:srgbClr val="FFFFFF"/>
                  </a:solidFill>
                </a:rPr>
                <a:t>Executive Board - </a:t>
              </a:r>
              <a:r>
                <a:rPr lang="en-GB" sz="1200" b="1" err="1" smtClean="0">
                  <a:solidFill>
                    <a:srgbClr val="FFFFFF"/>
                  </a:solidFill>
                </a:rPr>
                <a:t>ExB</a:t>
              </a:r>
              <a:endParaRPr lang="en-GB" sz="1200" b="1">
                <a:solidFill>
                  <a:srgbClr val="FFFFFF"/>
                </a:solidFill>
              </a:endParaRPr>
            </a:p>
          </p:txBody>
        </p:sp>
        <p:sp>
          <p:nvSpPr>
            <p:cNvPr id="116738" name="Rectangle 5"/>
            <p:cNvSpPr>
              <a:spLocks noChangeArrowheads="1"/>
            </p:cNvSpPr>
            <p:nvPr/>
          </p:nvSpPr>
          <p:spPr bwMode="gray">
            <a:xfrm>
              <a:off x="3776914" y="1769034"/>
              <a:ext cx="2317961" cy="864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78C96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177800" lvl="1" indent="-176213" algn="l" eaLnBrk="0" hangingPunct="0">
                <a:spcBef>
                  <a:spcPct val="15000"/>
                </a:spcBef>
                <a:buClr>
                  <a:srgbClr val="FF0000"/>
                </a:buClr>
                <a:buSzPct val="85000"/>
                <a:buFont typeface="Wingdings" pitchFamily="2" charset="2"/>
                <a:buChar char="n"/>
              </a:pPr>
              <a:r>
                <a:rPr lang="en-GB" sz="1200" smtClean="0">
                  <a:solidFill>
                    <a:srgbClr val="000000"/>
                  </a:solidFill>
                </a:rPr>
                <a:t>Representatives of the </a:t>
              </a:r>
              <a:r>
                <a:rPr lang="en-GB" sz="1200" b="1" smtClean="0">
                  <a:solidFill>
                    <a:srgbClr val="000000"/>
                  </a:solidFill>
                </a:rPr>
                <a:t>ministries</a:t>
              </a:r>
            </a:p>
            <a:p>
              <a:pPr marL="177800" lvl="1" indent="-176213" algn="l" eaLnBrk="0" hangingPunct="0">
                <a:spcBef>
                  <a:spcPct val="15000"/>
                </a:spcBef>
                <a:buClr>
                  <a:srgbClr val="FF0000"/>
                </a:buClr>
                <a:buSzPct val="85000"/>
                <a:buFont typeface="Wingdings" pitchFamily="2" charset="2"/>
                <a:buChar char="n"/>
              </a:pPr>
              <a:r>
                <a:rPr lang="en-GB" sz="1200" smtClean="0">
                  <a:solidFill>
                    <a:srgbClr val="000000"/>
                  </a:solidFill>
                </a:rPr>
                <a:t>Defining and monitoring the general goals of the corridor</a:t>
              </a:r>
              <a:endParaRPr lang="en-GB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6562165" y="2980280"/>
            <a:ext cx="3130428" cy="1384849"/>
            <a:chOff x="7222320" y="2792022"/>
            <a:chExt cx="2411463" cy="1384849"/>
          </a:xfrm>
        </p:grpSpPr>
        <p:sp>
          <p:nvSpPr>
            <p:cNvPr id="116741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7222321" y="2792022"/>
              <a:ext cx="2411462" cy="503238"/>
            </a:xfrm>
            <a:prstGeom prst="rect">
              <a:avLst/>
            </a:prstGeom>
            <a:solidFill>
              <a:srgbClr val="878C96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algn="l" eaLnBrk="0" hangingPunct="0"/>
              <a:r>
                <a:rPr lang="en-GB" sz="1200" b="1" smtClean="0">
                  <a:solidFill>
                    <a:srgbClr val="FFFFFF"/>
                  </a:solidFill>
                </a:rPr>
                <a:t>Corridor-One Stop Shop -</a:t>
              </a:r>
            </a:p>
            <a:p>
              <a:pPr algn="l" eaLnBrk="0" hangingPunct="0"/>
              <a:r>
                <a:rPr lang="en-GB" sz="1200" b="1" smtClean="0">
                  <a:solidFill>
                    <a:srgbClr val="FFFFFF"/>
                  </a:solidFill>
                </a:rPr>
                <a:t>C-OSS</a:t>
              </a:r>
              <a:endParaRPr lang="en-GB" sz="1200" b="1">
                <a:solidFill>
                  <a:srgbClr val="FFFFFF"/>
                </a:solidFill>
              </a:endParaRPr>
            </a:p>
          </p:txBody>
        </p:sp>
        <p:sp>
          <p:nvSpPr>
            <p:cNvPr id="116742" name="Rectangle 9"/>
            <p:cNvSpPr>
              <a:spLocks noChangeArrowheads="1"/>
            </p:cNvSpPr>
            <p:nvPr/>
          </p:nvSpPr>
          <p:spPr bwMode="gray">
            <a:xfrm>
              <a:off x="7222320" y="3295258"/>
              <a:ext cx="2411463" cy="8816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78C96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177800" lvl="1" indent="-176213" algn="l" eaLnBrk="0" hangingPunct="0">
                <a:spcBef>
                  <a:spcPct val="15000"/>
                </a:spcBef>
                <a:buClr>
                  <a:srgbClr val="FF0000"/>
                </a:buClr>
                <a:buSzPct val="85000"/>
                <a:buFont typeface="Wingdings" pitchFamily="2" charset="2"/>
                <a:buChar char="n"/>
              </a:pPr>
              <a:r>
                <a:rPr lang="en-GB" sz="1200" b="1" smtClean="0">
                  <a:solidFill>
                    <a:srgbClr val="000000"/>
                  </a:solidFill>
                </a:rPr>
                <a:t>IMs</a:t>
              </a:r>
              <a:r>
                <a:rPr lang="en-GB" sz="1200" smtClean="0">
                  <a:solidFill>
                    <a:srgbClr val="000000"/>
                  </a:solidFill>
                </a:rPr>
                <a:t> appoint C-OSS</a:t>
              </a:r>
            </a:p>
            <a:p>
              <a:pPr marL="177800" lvl="1" indent="-176213" algn="l" eaLnBrk="0" hangingPunct="0">
                <a:spcBef>
                  <a:spcPct val="15000"/>
                </a:spcBef>
                <a:buClr>
                  <a:srgbClr val="FF0000"/>
                </a:buClr>
                <a:buSzPct val="85000"/>
                <a:buFont typeface="Wingdings" pitchFamily="2" charset="2"/>
                <a:buChar char="n"/>
              </a:pPr>
              <a:r>
                <a:rPr lang="en-GB" sz="1200" smtClean="0">
                  <a:solidFill>
                    <a:srgbClr val="000000"/>
                  </a:solidFill>
                </a:rPr>
                <a:t>Responsible for the allocation of </a:t>
              </a:r>
              <a:r>
                <a:rPr lang="en-GB" sz="1200" b="1" smtClean="0">
                  <a:solidFill>
                    <a:srgbClr val="000000"/>
                  </a:solidFill>
                </a:rPr>
                <a:t>Pre-arranged paths (</a:t>
              </a:r>
              <a:r>
                <a:rPr lang="en-GB" sz="1200" b="1" err="1" smtClean="0">
                  <a:solidFill>
                    <a:srgbClr val="000000"/>
                  </a:solidFill>
                </a:rPr>
                <a:t>PaPs</a:t>
              </a:r>
              <a:r>
                <a:rPr lang="en-GB" sz="1200" b="1" smtClean="0">
                  <a:solidFill>
                    <a:srgbClr val="000000"/>
                  </a:solidFill>
                </a:rPr>
                <a:t>) </a:t>
              </a:r>
              <a:r>
                <a:rPr lang="en-GB" sz="1200" smtClean="0">
                  <a:solidFill>
                    <a:srgbClr val="000000"/>
                  </a:solidFill>
                </a:rPr>
                <a:t>on the corridor</a:t>
              </a:r>
              <a:endParaRPr lang="en-GB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173950" y="2980280"/>
            <a:ext cx="3045390" cy="1384850"/>
            <a:chOff x="294663" y="2792022"/>
            <a:chExt cx="2345956" cy="1384850"/>
          </a:xfrm>
        </p:grpSpPr>
        <p:sp>
          <p:nvSpPr>
            <p:cNvPr id="116743" name="Rectangle 1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94663" y="2792022"/>
              <a:ext cx="2345956" cy="503238"/>
            </a:xfrm>
            <a:prstGeom prst="rect">
              <a:avLst/>
            </a:prstGeom>
            <a:solidFill>
              <a:srgbClr val="878C96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algn="l" eaLnBrk="0" hangingPunct="0"/>
              <a:r>
                <a:rPr lang="en-GB" sz="1200" b="1" smtClean="0">
                  <a:solidFill>
                    <a:srgbClr val="FFFFFF"/>
                  </a:solidFill>
                </a:rPr>
                <a:t>Railway / Terminal Advisory Groups – RAG / TAG</a:t>
              </a:r>
              <a:endParaRPr lang="en-GB" sz="1200" b="1">
                <a:solidFill>
                  <a:srgbClr val="FFFFFF"/>
                </a:solidFill>
              </a:endParaRPr>
            </a:p>
          </p:txBody>
        </p:sp>
        <p:sp>
          <p:nvSpPr>
            <p:cNvPr id="116744" name="Rectangle 11"/>
            <p:cNvSpPr>
              <a:spLocks noChangeArrowheads="1"/>
            </p:cNvSpPr>
            <p:nvPr/>
          </p:nvSpPr>
          <p:spPr bwMode="gray">
            <a:xfrm>
              <a:off x="294663" y="3295258"/>
              <a:ext cx="2345956" cy="8816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78C96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177800" lvl="1" indent="-176213" algn="l" eaLnBrk="0" hangingPunct="0">
                <a:spcBef>
                  <a:spcPct val="15000"/>
                </a:spcBef>
                <a:buClr>
                  <a:srgbClr val="FF0000"/>
                </a:buClr>
                <a:buSzPct val="85000"/>
                <a:buFont typeface="Wingdings" pitchFamily="2" charset="2"/>
                <a:buChar char="n"/>
              </a:pPr>
              <a:r>
                <a:rPr lang="en-GB" sz="1200" b="1" dirty="0" smtClean="0">
                  <a:solidFill>
                    <a:srgbClr val="000000"/>
                  </a:solidFill>
                </a:rPr>
                <a:t>Railway undertakings and terminals </a:t>
              </a:r>
              <a:r>
                <a:rPr lang="en-GB" sz="1200" dirty="0" smtClean="0">
                  <a:solidFill>
                    <a:srgbClr val="000000"/>
                  </a:solidFill>
                </a:rPr>
                <a:t>connected to the corridor</a:t>
              </a:r>
            </a:p>
            <a:p>
              <a:pPr marL="177800" lvl="1" indent="-176213" algn="l" eaLnBrk="0" hangingPunct="0">
                <a:spcBef>
                  <a:spcPct val="15000"/>
                </a:spcBef>
                <a:buClr>
                  <a:srgbClr val="FF0000"/>
                </a:buClr>
                <a:buSzPct val="85000"/>
                <a:buFont typeface="Wingdings" pitchFamily="2" charset="2"/>
                <a:buChar char="n"/>
              </a:pPr>
              <a:r>
                <a:rPr lang="en-GB" sz="1200" dirty="0" smtClean="0">
                  <a:solidFill>
                    <a:srgbClr val="000000"/>
                  </a:solidFill>
                </a:rPr>
                <a:t>RAG / TAG speaker invited for specific topics to MB and </a:t>
              </a:r>
              <a:r>
                <a:rPr lang="en-GB" sz="1200" dirty="0" err="1" smtClean="0">
                  <a:solidFill>
                    <a:srgbClr val="000000"/>
                  </a:solidFill>
                </a:rPr>
                <a:t>ExB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5" name="AutoShape 27"/>
          <p:cNvCxnSpPr>
            <a:cxnSpLocks noChangeShapeType="1"/>
            <a:stCxn id="40" idx="2"/>
            <a:endCxn id="40" idx="0"/>
          </p:cNvCxnSpPr>
          <p:nvPr/>
        </p:nvCxnSpPr>
        <p:spPr bwMode="gray">
          <a:xfrm>
            <a:off x="8405813" y="1420813"/>
            <a:ext cx="105541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28"/>
          <p:cNvCxnSpPr>
            <a:cxnSpLocks noChangeShapeType="1"/>
            <a:stCxn id="40" idx="4"/>
            <a:endCxn id="40" idx="6"/>
          </p:cNvCxnSpPr>
          <p:nvPr/>
        </p:nvCxnSpPr>
        <p:spPr bwMode="gray">
          <a:xfrm>
            <a:off x="8405813" y="1642669"/>
            <a:ext cx="105541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AutoShape 29"/>
          <p:cNvSpPr>
            <a:spLocks noChangeArrowheads="1"/>
          </p:cNvSpPr>
          <p:nvPr/>
        </p:nvSpPr>
        <p:spPr bwMode="gray">
          <a:xfrm>
            <a:off x="8405813" y="1420813"/>
            <a:ext cx="1055417" cy="221856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5334" tIns="6350" rIns="5334" bIns="0">
            <a:spAutoFit/>
          </a:bodyPr>
          <a:lstStyle/>
          <a:p>
            <a:pPr algn="l" defTabSz="769938"/>
            <a:r>
              <a:rPr lang="en-GB" sz="1400" smtClean="0">
                <a:solidFill>
                  <a:srgbClr val="000000"/>
                </a:solidFill>
              </a:rPr>
              <a:t>SCHEMATIC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5507182" y="6350253"/>
            <a:ext cx="4112306" cy="52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00" kern="0" smtClean="0">
              <a:solidFill>
                <a:sysClr val="windowText" lastClr="000000"/>
              </a:solidFill>
            </a:endParaRPr>
          </a:p>
        </p:txBody>
      </p:sp>
      <p:cxnSp>
        <p:nvCxnSpPr>
          <p:cNvPr id="3" name="Gerade Verbindung 2"/>
          <p:cNvCxnSpPr>
            <a:stCxn id="116738" idx="2"/>
            <a:endCxn id="116739" idx="0"/>
          </p:cNvCxnSpPr>
          <p:nvPr/>
        </p:nvCxnSpPr>
        <p:spPr bwMode="auto">
          <a:xfrm>
            <a:off x="4905602" y="2915421"/>
            <a:ext cx="3224" cy="632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/>
        </p:nvCxnSpPr>
        <p:spPr bwMode="auto">
          <a:xfrm>
            <a:off x="4947159" y="3590730"/>
            <a:ext cx="4254" cy="11915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uppieren 21"/>
          <p:cNvGrpSpPr/>
          <p:nvPr/>
        </p:nvGrpSpPr>
        <p:grpSpPr>
          <a:xfrm>
            <a:off x="3403141" y="2978693"/>
            <a:ext cx="3011106" cy="1386437"/>
            <a:chOff x="3775327" y="2790435"/>
            <a:chExt cx="2319548" cy="1386437"/>
          </a:xfrm>
        </p:grpSpPr>
        <p:sp>
          <p:nvSpPr>
            <p:cNvPr id="116739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3775530" y="2790435"/>
              <a:ext cx="2319345" cy="503237"/>
            </a:xfrm>
            <a:prstGeom prst="rect">
              <a:avLst/>
            </a:prstGeom>
            <a:solidFill>
              <a:srgbClr val="878C96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algn="l" eaLnBrk="0" hangingPunct="0"/>
              <a:r>
                <a:rPr lang="en-GB" sz="1200" b="1" smtClean="0">
                  <a:solidFill>
                    <a:srgbClr val="FFFFFF"/>
                  </a:solidFill>
                </a:rPr>
                <a:t>Management Board - MB</a:t>
              </a:r>
              <a:endParaRPr lang="en-GB" sz="1200" b="1">
                <a:solidFill>
                  <a:srgbClr val="FFFFFF"/>
                </a:solidFill>
              </a:endParaRPr>
            </a:p>
          </p:txBody>
        </p:sp>
        <p:sp>
          <p:nvSpPr>
            <p:cNvPr id="116740" name="Rectangle 7"/>
            <p:cNvSpPr>
              <a:spLocks noChangeArrowheads="1"/>
            </p:cNvSpPr>
            <p:nvPr/>
          </p:nvSpPr>
          <p:spPr bwMode="gray">
            <a:xfrm>
              <a:off x="3775327" y="3254920"/>
              <a:ext cx="2319548" cy="9219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78C96"/>
              </a:solidFill>
              <a:miter lim="800000"/>
              <a:headEnd/>
              <a:tailEnd/>
            </a:ln>
          </p:spPr>
          <p:txBody>
            <a:bodyPr lIns="72000" tIns="72000" rIns="0" bIns="72000"/>
            <a:lstStyle/>
            <a:p>
              <a:pPr marL="177800" lvl="1" indent="-176213" algn="l" eaLnBrk="0" hangingPunct="0">
                <a:spcBef>
                  <a:spcPct val="15000"/>
                </a:spcBef>
                <a:buClr>
                  <a:srgbClr val="FF0000"/>
                </a:buClr>
                <a:buSzPct val="85000"/>
                <a:buFont typeface="Wingdings" pitchFamily="2" charset="2"/>
                <a:buChar char="n"/>
              </a:pPr>
              <a:r>
                <a:rPr lang="en-GB" sz="1200" b="1" smtClean="0">
                  <a:solidFill>
                    <a:srgbClr val="000000"/>
                  </a:solidFill>
                </a:rPr>
                <a:t>Infrastructure manager (IM) </a:t>
              </a:r>
              <a:r>
                <a:rPr lang="en-GB" sz="1200" smtClean="0">
                  <a:solidFill>
                    <a:srgbClr val="000000"/>
                  </a:solidFill>
                </a:rPr>
                <a:t>and allocation bodies of our corridor</a:t>
              </a:r>
            </a:p>
            <a:p>
              <a:pPr marL="177800" lvl="1" indent="-176213" algn="l" eaLnBrk="0" hangingPunct="0">
                <a:spcBef>
                  <a:spcPct val="15000"/>
                </a:spcBef>
                <a:buClr>
                  <a:srgbClr val="FF0000"/>
                </a:buClr>
                <a:buSzPct val="85000"/>
                <a:buFont typeface="Wingdings" pitchFamily="2" charset="2"/>
                <a:buChar char="n"/>
              </a:pPr>
              <a:r>
                <a:rPr lang="en-GB" sz="1200" b="1" smtClean="0">
                  <a:solidFill>
                    <a:srgbClr val="000000"/>
                  </a:solidFill>
                </a:rPr>
                <a:t>Main decision board</a:t>
              </a:r>
              <a:endParaRPr lang="en-GB" sz="1200" b="1">
                <a:solidFill>
                  <a:srgbClr val="000000"/>
                </a:solidFill>
              </a:endParaRPr>
            </a:p>
          </p:txBody>
        </p:sp>
      </p:grpSp>
      <p:sp>
        <p:nvSpPr>
          <p:cNvPr id="116757" name="Rectangle 45"/>
          <p:cNvSpPr>
            <a:spLocks noChangeArrowheads="1"/>
          </p:cNvSpPr>
          <p:nvPr/>
        </p:nvSpPr>
        <p:spPr bwMode="gray">
          <a:xfrm>
            <a:off x="588888" y="5556765"/>
            <a:ext cx="1339692" cy="60861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 b="1" smtClean="0">
                <a:solidFill>
                  <a:srgbClr val="FFFFFF"/>
                </a:solidFill>
              </a:rPr>
              <a:t>WGs on infra-structure and ERMTS</a:t>
            </a:r>
          </a:p>
        </p:txBody>
      </p:sp>
      <p:sp>
        <p:nvSpPr>
          <p:cNvPr id="31" name="Rectangle 45"/>
          <p:cNvSpPr>
            <a:spLocks noChangeArrowheads="1"/>
          </p:cNvSpPr>
          <p:nvPr/>
        </p:nvSpPr>
        <p:spPr bwMode="gray">
          <a:xfrm>
            <a:off x="2433796" y="5556765"/>
            <a:ext cx="1368425" cy="60861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 b="1" smtClean="0">
                <a:solidFill>
                  <a:srgbClr val="FFFFFF"/>
                </a:solidFill>
              </a:rPr>
              <a:t>WGs on performance management</a:t>
            </a:r>
          </a:p>
        </p:txBody>
      </p:sp>
      <p:sp>
        <p:nvSpPr>
          <p:cNvPr id="36" name="Rectangle 45"/>
          <p:cNvSpPr>
            <a:spLocks noChangeArrowheads="1"/>
          </p:cNvSpPr>
          <p:nvPr/>
        </p:nvSpPr>
        <p:spPr bwMode="gray">
          <a:xfrm>
            <a:off x="4278704" y="5556765"/>
            <a:ext cx="1368425" cy="60861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 b="1" dirty="0" smtClean="0">
                <a:solidFill>
                  <a:srgbClr val="FFFFFF"/>
                </a:solidFill>
              </a:rPr>
              <a:t>WGs on international path product</a:t>
            </a:r>
          </a:p>
        </p:txBody>
      </p:sp>
      <p:sp>
        <p:nvSpPr>
          <p:cNvPr id="37" name="Rectangle 45"/>
          <p:cNvSpPr>
            <a:spLocks noChangeArrowheads="1"/>
          </p:cNvSpPr>
          <p:nvPr/>
        </p:nvSpPr>
        <p:spPr bwMode="gray">
          <a:xfrm>
            <a:off x="6123612" y="5556765"/>
            <a:ext cx="1368425" cy="60861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 b="1" dirty="0" smtClean="0">
                <a:solidFill>
                  <a:srgbClr val="FFFFFF"/>
                </a:solidFill>
              </a:rPr>
              <a:t>WG on coordination of works / TCR</a:t>
            </a:r>
          </a:p>
        </p:txBody>
      </p:sp>
      <p:sp>
        <p:nvSpPr>
          <p:cNvPr id="38" name="Rectangle 45"/>
          <p:cNvSpPr>
            <a:spLocks noChangeArrowheads="1"/>
          </p:cNvSpPr>
          <p:nvPr/>
        </p:nvSpPr>
        <p:spPr bwMode="gray">
          <a:xfrm>
            <a:off x="7968520" y="5556765"/>
            <a:ext cx="1368425" cy="60861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l" eaLnBrk="0" hangingPunct="0"/>
            <a:r>
              <a:rPr lang="en-GB" sz="1200" b="1" smtClean="0">
                <a:solidFill>
                  <a:srgbClr val="FFFFFF"/>
                </a:solidFill>
              </a:rPr>
              <a:t>Other/temporary WGs….</a:t>
            </a:r>
          </a:p>
        </p:txBody>
      </p:sp>
      <p:cxnSp>
        <p:nvCxnSpPr>
          <p:cNvPr id="9" name="Gerade Verbindung 8"/>
          <p:cNvCxnSpPr/>
          <p:nvPr/>
        </p:nvCxnSpPr>
        <p:spPr bwMode="auto">
          <a:xfrm>
            <a:off x="1284975" y="5405542"/>
            <a:ext cx="73796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>
            <a:endCxn id="116757" idx="0"/>
          </p:cNvCxnSpPr>
          <p:nvPr/>
        </p:nvCxnSpPr>
        <p:spPr bwMode="auto">
          <a:xfrm flipH="1">
            <a:off x="1258734" y="5405542"/>
            <a:ext cx="14366" cy="1512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>
            <a:off x="3117997" y="5409099"/>
            <a:ext cx="1" cy="1512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43"/>
          <p:cNvCxnSpPr/>
          <p:nvPr/>
        </p:nvCxnSpPr>
        <p:spPr bwMode="auto">
          <a:xfrm>
            <a:off x="4933127" y="5410277"/>
            <a:ext cx="1" cy="1512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45"/>
          <p:cNvCxnSpPr/>
          <p:nvPr/>
        </p:nvCxnSpPr>
        <p:spPr bwMode="auto">
          <a:xfrm>
            <a:off x="6807824" y="5421778"/>
            <a:ext cx="1" cy="1512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46"/>
          <p:cNvCxnSpPr/>
          <p:nvPr/>
        </p:nvCxnSpPr>
        <p:spPr bwMode="auto">
          <a:xfrm>
            <a:off x="8664607" y="5400407"/>
            <a:ext cx="1" cy="1512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47"/>
          <p:cNvCxnSpPr/>
          <p:nvPr/>
        </p:nvCxnSpPr>
        <p:spPr bwMode="auto">
          <a:xfrm>
            <a:off x="4931152" y="5227033"/>
            <a:ext cx="1" cy="1512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Gerade Verbindung 4"/>
          <p:cNvCxnSpPr/>
          <p:nvPr/>
        </p:nvCxnSpPr>
        <p:spPr>
          <a:xfrm>
            <a:off x="173950" y="4365130"/>
            <a:ext cx="951864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7422766" y="1846729"/>
            <a:ext cx="451629" cy="1792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7796198" y="1792939"/>
            <a:ext cx="2244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smtClean="0"/>
              <a:t> bodies according to Regulation</a:t>
            </a:r>
            <a:endParaRPr lang="en-GB" sz="1100"/>
          </a:p>
        </p:txBody>
      </p:sp>
      <p:sp>
        <p:nvSpPr>
          <p:cNvPr id="45" name="Rechteck 44"/>
          <p:cNvSpPr/>
          <p:nvPr/>
        </p:nvSpPr>
        <p:spPr>
          <a:xfrm>
            <a:off x="7422761" y="2106709"/>
            <a:ext cx="451629" cy="17929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l" eaLnBrk="0" hangingPunct="0"/>
            <a:endParaRPr lang="en-GB" sz="1000" b="1">
              <a:solidFill>
                <a:srgbClr val="FFFFFF"/>
              </a:solidFill>
              <a:latin typeface="DB Office" pitchFamily="34" charset="0"/>
              <a:cs typeface="Arial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7796193" y="2061884"/>
            <a:ext cx="2244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smtClean="0"/>
              <a:t> structure decided by MB</a:t>
            </a:r>
            <a:endParaRPr lang="en-GB" sz="1100"/>
          </a:p>
        </p:txBody>
      </p:sp>
      <p:grpSp>
        <p:nvGrpSpPr>
          <p:cNvPr id="30" name="Gruppieren 29"/>
          <p:cNvGrpSpPr/>
          <p:nvPr/>
        </p:nvGrpSpPr>
        <p:grpSpPr>
          <a:xfrm>
            <a:off x="3400734" y="4456172"/>
            <a:ext cx="3013513" cy="770861"/>
            <a:chOff x="3635042" y="4469619"/>
            <a:chExt cx="2803449" cy="854765"/>
          </a:xfrm>
        </p:grpSpPr>
        <p:sp>
          <p:nvSpPr>
            <p:cNvPr id="116745" name="Rectangle 1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3635042" y="4469619"/>
              <a:ext cx="2803449" cy="2067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algn="l" eaLnBrk="0" hangingPunct="0"/>
              <a:r>
                <a:rPr lang="en-GB" sz="1200" b="1" smtClean="0">
                  <a:solidFill>
                    <a:srgbClr val="FFFFFF"/>
                  </a:solidFill>
                </a:rPr>
                <a:t>MD / office / PMO</a:t>
              </a:r>
              <a:endParaRPr lang="en-GB" sz="1200" b="1" baseline="30000" smtClean="0">
                <a:solidFill>
                  <a:srgbClr val="FFFFFF"/>
                </a:solidFill>
              </a:endParaRPr>
            </a:p>
          </p:txBody>
        </p:sp>
        <p:sp>
          <p:nvSpPr>
            <p:cNvPr id="116746" name="Rectangle 15"/>
            <p:cNvSpPr>
              <a:spLocks noChangeArrowheads="1"/>
            </p:cNvSpPr>
            <p:nvPr/>
          </p:nvSpPr>
          <p:spPr bwMode="gray">
            <a:xfrm>
              <a:off x="3635042" y="4676384"/>
              <a:ext cx="2803449" cy="648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78C96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177800" lvl="1" indent="-176213" algn="l" eaLnBrk="0" hangingPunct="0">
                <a:spcBef>
                  <a:spcPct val="15000"/>
                </a:spcBef>
                <a:buClr>
                  <a:srgbClr val="FF0000"/>
                </a:buClr>
                <a:buSzPct val="85000"/>
                <a:buFont typeface="Wingdings" pitchFamily="2" charset="2"/>
                <a:buChar char="n"/>
              </a:pPr>
              <a:r>
                <a:rPr lang="en-GB" sz="1200" dirty="0" smtClean="0">
                  <a:solidFill>
                    <a:srgbClr val="000000"/>
                  </a:solidFill>
                </a:rPr>
                <a:t>Joint office with 4 team members</a:t>
              </a:r>
            </a:p>
            <a:p>
              <a:pPr marL="177800" lvl="1" indent="-176213" algn="l" eaLnBrk="0" hangingPunct="0">
                <a:spcBef>
                  <a:spcPct val="15000"/>
                </a:spcBef>
                <a:buClr>
                  <a:srgbClr val="FF0000"/>
                </a:buClr>
                <a:buSzPct val="85000"/>
                <a:buFont typeface="Wingdings" pitchFamily="2" charset="2"/>
                <a:buChar char="n"/>
              </a:pPr>
              <a:r>
                <a:rPr lang="en-GB" sz="1200" dirty="0" smtClean="0">
                  <a:solidFill>
                    <a:srgbClr val="000000"/>
                  </a:solidFill>
                </a:rPr>
                <a:t>Plus corridor coordinators at IMs (PIMs)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0025" y="6692900"/>
            <a:ext cx="3708400" cy="93663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en-GB" altLang="en-US" sz="900" dirty="0" smtClean="0"/>
              <a:t>© RFC Rhine-Alpine, May 2017</a:t>
            </a:r>
          </a:p>
        </p:txBody>
      </p:sp>
      <p:sp>
        <p:nvSpPr>
          <p:cNvPr id="52" name="Foliennummernplatzhalter 3"/>
          <p:cNvSpPr txBox="1">
            <a:spLocks/>
          </p:cNvSpPr>
          <p:nvPr/>
        </p:nvSpPr>
        <p:spPr bwMode="auto">
          <a:xfrm>
            <a:off x="8809038" y="6623985"/>
            <a:ext cx="1041400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900" smtClean="0"/>
              <a:t> Chart No. </a:t>
            </a:r>
            <a:fld id="{6A35E8FA-C238-471D-98F2-AE0ED6BEA96D}" type="slidenum">
              <a:rPr lang="en-GB" altLang="en-US" sz="900" smtClean="0"/>
              <a:pPr/>
              <a:t>6</a:t>
            </a:fld>
            <a:endParaRPr lang="en-GB" altLang="en-US" sz="900" smtClean="0"/>
          </a:p>
        </p:txBody>
      </p:sp>
      <p:sp>
        <p:nvSpPr>
          <p:cNvPr id="8" name="Textfeld 7"/>
          <p:cNvSpPr txBox="1"/>
          <p:nvPr/>
        </p:nvSpPr>
        <p:spPr>
          <a:xfrm>
            <a:off x="588888" y="6165380"/>
            <a:ext cx="8740849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  <a:r>
              <a:rPr lang="de-DE" sz="1200" dirty="0" err="1" smtClean="0"/>
              <a:t>Experts</a:t>
            </a:r>
            <a:r>
              <a:rPr lang="de-DE" sz="1200" dirty="0" smtClean="0"/>
              <a:t> </a:t>
            </a:r>
            <a:r>
              <a:rPr lang="de-DE" sz="1200" dirty="0" err="1" smtClean="0"/>
              <a:t>from</a:t>
            </a:r>
            <a:r>
              <a:rPr lang="de-DE" sz="1200" dirty="0" smtClean="0"/>
              <a:t> all </a:t>
            </a:r>
            <a:r>
              <a:rPr lang="de-DE" sz="1200" dirty="0" err="1" smtClean="0"/>
              <a:t>corridor</a:t>
            </a:r>
            <a:r>
              <a:rPr lang="de-DE" sz="1200" dirty="0" smtClean="0"/>
              <a:t> IMs/AB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294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6568" y="404664"/>
            <a:ext cx="74628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pPr algn="l" eaLnBrk="1" hangingPunct="1"/>
            <a:r>
              <a:rPr lang="en-GB" sz="2000">
                <a:solidFill>
                  <a:srgbClr val="000000"/>
                </a:solidFill>
                <a:cs typeface="Arial" pitchFamily="34" charset="0"/>
              </a:rPr>
              <a:t>Main focus of current </a:t>
            </a:r>
            <a:r>
              <a:rPr lang="en-GB" sz="2000" smtClean="0">
                <a:solidFill>
                  <a:srgbClr val="000000"/>
                </a:solidFill>
                <a:cs typeface="Arial" pitchFamily="34" charset="0"/>
              </a:rPr>
              <a:t>work in RFC Rhine-Alpine: </a:t>
            </a:r>
          </a:p>
          <a:p>
            <a:pPr algn="l" eaLnBrk="1" hangingPunct="1"/>
            <a:r>
              <a:rPr lang="en-GB" sz="2000" smtClean="0">
                <a:solidFill>
                  <a:srgbClr val="000000"/>
                </a:solidFill>
                <a:cs typeface="Arial" pitchFamily="34" charset="0"/>
              </a:rPr>
              <a:t>create added </a:t>
            </a:r>
            <a:r>
              <a:rPr lang="en-GB" sz="2000">
                <a:solidFill>
                  <a:srgbClr val="000000"/>
                </a:solidFill>
                <a:cs typeface="Arial" pitchFamily="34" charset="0"/>
              </a:rPr>
              <a:t>value for customers with five priority topics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064065" y="2557603"/>
            <a:ext cx="3921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GB" b="1" smtClean="0">
                <a:solidFill>
                  <a:srgbClr val="000000"/>
                </a:solidFill>
                <a:latin typeface="DB Office"/>
                <a:cs typeface="Arial" pitchFamily="34" charset="0"/>
              </a:rPr>
              <a:t>Work priorities / main objectives</a:t>
            </a:r>
            <a:endParaRPr lang="en-GB" b="1">
              <a:solidFill>
                <a:srgbClr val="000000"/>
              </a:solidFill>
              <a:latin typeface="DB Office"/>
              <a:cs typeface="Arial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88380" y="3012739"/>
            <a:ext cx="36724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l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</a:rPr>
              <a:t>We focus on </a:t>
            </a:r>
            <a:r>
              <a:rPr lang="en-GB" b="1" dirty="0" smtClean="0">
                <a:solidFill>
                  <a:srgbClr val="000000"/>
                </a:solidFill>
              </a:rPr>
              <a:t>customer related topics</a:t>
            </a:r>
          </a:p>
          <a:p>
            <a:pPr marL="180975" indent="-180975" algn="l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</a:rPr>
              <a:t>We </a:t>
            </a:r>
            <a:r>
              <a:rPr lang="en-GB" b="1" dirty="0" smtClean="0">
                <a:solidFill>
                  <a:srgbClr val="000000"/>
                </a:solidFill>
              </a:rPr>
              <a:t>involve our customers early </a:t>
            </a:r>
            <a:r>
              <a:rPr lang="en-GB" dirty="0" smtClean="0">
                <a:solidFill>
                  <a:srgbClr val="000000"/>
                </a:solidFill>
              </a:rPr>
              <a:t>in the process</a:t>
            </a:r>
          </a:p>
          <a:p>
            <a:pPr marL="180975" indent="-180975" algn="l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</a:rPr>
              <a:t>We work in a </a:t>
            </a:r>
            <a:r>
              <a:rPr lang="en-GB" b="1" dirty="0" smtClean="0">
                <a:solidFill>
                  <a:srgbClr val="000000"/>
                </a:solidFill>
              </a:rPr>
              <a:t>pragmatic way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72518" y="2492870"/>
            <a:ext cx="3876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GB" b="1" smtClean="0">
                <a:solidFill>
                  <a:srgbClr val="000000"/>
                </a:solidFill>
                <a:latin typeface="DB Office"/>
                <a:cs typeface="Arial" pitchFamily="34" charset="0"/>
              </a:rPr>
              <a:t>General approach</a:t>
            </a:r>
            <a:endParaRPr lang="en-GB" b="1">
              <a:solidFill>
                <a:srgbClr val="000000"/>
              </a:solidFill>
              <a:latin typeface="DB Office"/>
              <a:cs typeface="Arial" pitchFamily="34" charset="0"/>
            </a:endParaRPr>
          </a:p>
        </p:txBody>
      </p:sp>
      <p:cxnSp>
        <p:nvCxnSpPr>
          <p:cNvPr id="23" name="Gerade Verbindung 22"/>
          <p:cNvCxnSpPr/>
          <p:nvPr/>
        </p:nvCxnSpPr>
        <p:spPr bwMode="auto">
          <a:xfrm>
            <a:off x="5029892" y="2865380"/>
            <a:ext cx="4459612" cy="0"/>
          </a:xfrm>
          <a:prstGeom prst="line">
            <a:avLst/>
          </a:prstGeom>
          <a:noFill/>
          <a:ln w="19050" cap="flat" cmpd="sng" algn="ctr">
            <a:solidFill>
              <a:srgbClr val="99A9C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25" name="Gerade Verbindung 24"/>
          <p:cNvCxnSpPr/>
          <p:nvPr/>
        </p:nvCxnSpPr>
        <p:spPr bwMode="auto">
          <a:xfrm>
            <a:off x="572518" y="2845221"/>
            <a:ext cx="3588270" cy="0"/>
          </a:xfrm>
          <a:prstGeom prst="line">
            <a:avLst/>
          </a:prstGeom>
          <a:noFill/>
          <a:ln w="19050" cap="flat" cmpd="sng" algn="ctr">
            <a:solidFill>
              <a:srgbClr val="99A9C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14" name="Textfeld 13"/>
          <p:cNvSpPr txBox="1"/>
          <p:nvPr/>
        </p:nvSpPr>
        <p:spPr>
          <a:xfrm>
            <a:off x="5025010" y="3032898"/>
            <a:ext cx="45365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</a:rPr>
              <a:t>We </a:t>
            </a:r>
            <a:r>
              <a:rPr lang="en-GB" b="1" dirty="0" smtClean="0">
                <a:solidFill>
                  <a:srgbClr val="000000"/>
                </a:solidFill>
              </a:rPr>
              <a:t>improve our capacity product</a:t>
            </a:r>
          </a:p>
          <a:p>
            <a:pPr marL="180975" indent="-180975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</a:rPr>
              <a:t>We </a:t>
            </a:r>
            <a:r>
              <a:rPr lang="en-GB" b="1" dirty="0">
                <a:solidFill>
                  <a:srgbClr val="000000"/>
                </a:solidFill>
              </a:rPr>
              <a:t>increase quality of performance </a:t>
            </a:r>
            <a:r>
              <a:rPr lang="en-GB" dirty="0">
                <a:solidFill>
                  <a:srgbClr val="000000"/>
                </a:solidFill>
              </a:rPr>
              <a:t>in international rail freight</a:t>
            </a:r>
          </a:p>
          <a:p>
            <a:pPr marL="180975" indent="-180975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</a:rPr>
              <a:t>We </a:t>
            </a:r>
            <a:r>
              <a:rPr lang="en-GB" b="1" dirty="0">
                <a:solidFill>
                  <a:srgbClr val="000000"/>
                </a:solidFill>
              </a:rPr>
              <a:t>improve coordination of works/TCR</a:t>
            </a:r>
          </a:p>
          <a:p>
            <a:pPr marL="180975" indent="-180975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</a:rPr>
              <a:t>We </a:t>
            </a:r>
            <a:r>
              <a:rPr lang="en-GB" b="1" dirty="0" smtClean="0">
                <a:solidFill>
                  <a:srgbClr val="000000"/>
                </a:solidFill>
              </a:rPr>
              <a:t>harmonise terms &amp; conditions, procedures, etc. </a:t>
            </a:r>
            <a:r>
              <a:rPr lang="en-GB" dirty="0" smtClean="0">
                <a:solidFill>
                  <a:srgbClr val="000000"/>
                </a:solidFill>
              </a:rPr>
              <a:t>related to IMs and RUs  (help of </a:t>
            </a:r>
            <a:r>
              <a:rPr lang="en-GB" dirty="0" err="1" smtClean="0">
                <a:solidFill>
                  <a:srgbClr val="000000"/>
                </a:solidFill>
              </a:rPr>
              <a:t>MoTs</a:t>
            </a:r>
            <a:r>
              <a:rPr lang="en-GB" dirty="0" smtClean="0">
                <a:solidFill>
                  <a:srgbClr val="000000"/>
                </a:solidFill>
              </a:rPr>
              <a:t> and NSAs needed)</a:t>
            </a:r>
          </a:p>
          <a:p>
            <a:pPr marL="180975" indent="-180975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</a:rPr>
              <a:t>We</a:t>
            </a:r>
            <a:r>
              <a:rPr lang="en-GB" b="1" dirty="0" smtClean="0">
                <a:solidFill>
                  <a:srgbClr val="000000"/>
                </a:solidFill>
              </a:rPr>
              <a:t> support the improvement </a:t>
            </a:r>
            <a:r>
              <a:rPr lang="en-GB" dirty="0" smtClean="0">
                <a:solidFill>
                  <a:srgbClr val="000000"/>
                </a:solidFill>
              </a:rPr>
              <a:t>of quality and capacity </a:t>
            </a:r>
            <a:r>
              <a:rPr lang="en-GB" b="1" dirty="0" smtClean="0">
                <a:solidFill>
                  <a:srgbClr val="000000"/>
                </a:solidFill>
              </a:rPr>
              <a:t>of infrastructure </a:t>
            </a:r>
            <a:r>
              <a:rPr lang="en-GB" dirty="0" smtClean="0">
                <a:solidFill>
                  <a:srgbClr val="000000"/>
                </a:solidFill>
              </a:rPr>
              <a:t>and of </a:t>
            </a:r>
            <a:r>
              <a:rPr lang="en-GB" b="1" dirty="0" smtClean="0">
                <a:solidFill>
                  <a:srgbClr val="000000"/>
                </a:solidFill>
              </a:rPr>
              <a:t>interoperability</a:t>
            </a:r>
            <a:r>
              <a:rPr lang="en-GB" dirty="0" smtClean="0">
                <a:solidFill>
                  <a:srgbClr val="000000"/>
                </a:solidFill>
              </a:rPr>
              <a:t>/</a:t>
            </a:r>
            <a:r>
              <a:rPr lang="en-GB" b="1" dirty="0" smtClean="0">
                <a:solidFill>
                  <a:srgbClr val="000000"/>
                </a:solidFill>
              </a:rPr>
              <a:t>ERTMS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88380" y="1589863"/>
            <a:ext cx="8784976" cy="614967"/>
          </a:xfrm>
          <a:prstGeom prst="rect">
            <a:avLst/>
          </a:prstGeom>
          <a:solidFill>
            <a:srgbClr val="7797B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GB" b="1" dirty="0"/>
              <a:t>Mission RFC Rhine-Alpine: We create added value for our customers </a:t>
            </a:r>
          </a:p>
          <a:p>
            <a:r>
              <a:rPr lang="en-GB" b="1" dirty="0"/>
              <a:t>in international rail freight and support modal </a:t>
            </a:r>
            <a:r>
              <a:rPr lang="en-GB" b="1" dirty="0" smtClean="0"/>
              <a:t>shift</a:t>
            </a:r>
            <a:endParaRPr lang="en-GB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232900" y="3688245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800" b="1" dirty="0" smtClean="0">
                <a:solidFill>
                  <a:srgbClr val="FFFFFF">
                    <a:lumMod val="50000"/>
                  </a:srgbClr>
                </a:solidFill>
              </a:rPr>
              <a:t>+</a:t>
            </a:r>
            <a:endParaRPr lang="en-GB" sz="48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Fußzeilenplatzhalter 4"/>
          <p:cNvSpPr txBox="1">
            <a:spLocks/>
          </p:cNvSpPr>
          <p:nvPr/>
        </p:nvSpPr>
        <p:spPr bwMode="auto">
          <a:xfrm>
            <a:off x="200025" y="6692900"/>
            <a:ext cx="37084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Office" pitchFamily="34" charset="0"/>
                <a:ea typeface="+mn-ea"/>
                <a:cs typeface="+mn-cs"/>
              </a:rPr>
              <a:t>© RFC Rhine-Alpine, May 2017</a:t>
            </a:r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09038" y="6597440"/>
            <a:ext cx="1041400" cy="117475"/>
          </a:xfrm>
          <a:prstGeom prst="rect">
            <a:avLst/>
          </a:prstGeo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de-DE" altLang="en-US" sz="900" dirty="0" smtClean="0"/>
              <a:t> Chart </a:t>
            </a:r>
            <a:r>
              <a:rPr lang="de-DE" altLang="en-US" sz="900" dirty="0" err="1" smtClean="0"/>
              <a:t>No</a:t>
            </a:r>
            <a:r>
              <a:rPr lang="de-DE" altLang="en-US" sz="900" dirty="0" smtClean="0"/>
              <a:t>. </a:t>
            </a:r>
            <a:fld id="{6A35E8FA-C238-471D-98F2-AE0ED6BEA96D}" type="slidenum">
              <a:rPr lang="de-DE" altLang="en-US" sz="900" smtClean="0"/>
              <a:pPr/>
              <a:t>7</a:t>
            </a:fld>
            <a:endParaRPr lang="de-DE" alt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38818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hteck 95"/>
          <p:cNvSpPr/>
          <p:nvPr/>
        </p:nvSpPr>
        <p:spPr bwMode="auto">
          <a:xfrm>
            <a:off x="2427873" y="1587649"/>
            <a:ext cx="6953805" cy="330899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de-DE" sz="1200" b="1" smtClean="0">
              <a:solidFill>
                <a:srgbClr val="000000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6905" y="405036"/>
            <a:ext cx="7354284" cy="647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dirty="0" smtClean="0">
                <a:solidFill>
                  <a:srgbClr val="000000"/>
                </a:solidFill>
                <a:latin typeface="DB Office"/>
              </a:rPr>
              <a:t>Train length: big progress in 2021, but full </a:t>
            </a:r>
            <a:r>
              <a:rPr lang="en-GB" sz="2000" dirty="0">
                <a:solidFill>
                  <a:srgbClr val="000000"/>
                </a:solidFill>
                <a:latin typeface="DB Office"/>
              </a:rPr>
              <a:t>benefit </a:t>
            </a:r>
            <a:r>
              <a:rPr lang="en-GB" sz="2000" dirty="0" smtClean="0">
                <a:solidFill>
                  <a:srgbClr val="000000"/>
                </a:solidFill>
                <a:latin typeface="DB Office"/>
              </a:rPr>
              <a:t>with 740m trains </a:t>
            </a:r>
            <a:r>
              <a:rPr lang="en-GB" sz="2000" dirty="0">
                <a:solidFill>
                  <a:srgbClr val="000000"/>
                </a:solidFill>
                <a:latin typeface="DB Office"/>
              </a:rPr>
              <a:t>only after </a:t>
            </a:r>
            <a:r>
              <a:rPr lang="en-GB" sz="2000" dirty="0" smtClean="0">
                <a:solidFill>
                  <a:srgbClr val="000000"/>
                </a:solidFill>
                <a:latin typeface="DB Office"/>
              </a:rPr>
              <a:t>upgrading of all </a:t>
            </a:r>
            <a:r>
              <a:rPr lang="en-GB" sz="2000" dirty="0">
                <a:solidFill>
                  <a:srgbClr val="000000"/>
                </a:solidFill>
                <a:latin typeface="DB Office"/>
              </a:rPr>
              <a:t>RFC </a:t>
            </a:r>
            <a:r>
              <a:rPr lang="en-GB" sz="2000" dirty="0" smtClean="0">
                <a:solidFill>
                  <a:srgbClr val="000000"/>
                </a:solidFill>
                <a:latin typeface="DB Office"/>
              </a:rPr>
              <a:t>lines</a:t>
            </a:r>
            <a:endParaRPr lang="en-GB" sz="2000" dirty="0">
              <a:solidFill>
                <a:srgbClr val="000000"/>
              </a:solidFill>
              <a:latin typeface="DB Office"/>
            </a:endParaRP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162802" y="4896643"/>
            <a:ext cx="1171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lvl1pPr>
              <a:defRPr sz="2000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 b="1" dirty="0" smtClean="0">
                <a:solidFill>
                  <a:srgbClr val="000000"/>
                </a:solidFill>
              </a:rPr>
              <a:t>Future </a:t>
            </a:r>
            <a:endParaRPr lang="en-US" altLang="de-DE" sz="1400" b="1" dirty="0">
              <a:solidFill>
                <a:srgbClr val="000000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603877" y="4896643"/>
            <a:ext cx="1181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lvl1pPr>
              <a:defRPr sz="2000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 b="1" dirty="0" smtClean="0">
                <a:solidFill>
                  <a:srgbClr val="000000"/>
                </a:solidFill>
              </a:rPr>
              <a:t>2021</a:t>
            </a:r>
            <a:endParaRPr lang="en-US" altLang="de-DE" sz="1400" b="1" dirty="0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664077" y="4896643"/>
            <a:ext cx="1171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lvl1pPr>
              <a:defRPr sz="2000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 b="1" dirty="0" smtClean="0">
                <a:solidFill>
                  <a:srgbClr val="000000"/>
                </a:solidFill>
              </a:rPr>
              <a:t>2020</a:t>
            </a:r>
            <a:endParaRPr lang="en-US" altLang="de-DE" sz="1400" b="1" dirty="0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743327" y="4896643"/>
            <a:ext cx="1171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lvl1pPr>
              <a:defRPr sz="2000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 b="1" dirty="0" smtClean="0">
                <a:solidFill>
                  <a:srgbClr val="000000"/>
                </a:solidFill>
              </a:rPr>
              <a:t>2019</a:t>
            </a:r>
            <a:endParaRPr lang="en-US" altLang="de-DE" sz="1400" b="1" dirty="0">
              <a:solidFill>
                <a:srgbClr val="000000"/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782890" y="4896643"/>
            <a:ext cx="1171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lvl1pPr>
              <a:defRPr sz="2000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 b="1" dirty="0" smtClean="0">
                <a:solidFill>
                  <a:srgbClr val="000000"/>
                </a:solidFill>
              </a:rPr>
              <a:t>2018</a:t>
            </a:r>
            <a:endParaRPr lang="en-US" altLang="de-DE" sz="1400" b="1" dirty="0">
              <a:solidFill>
                <a:srgbClr val="000000"/>
              </a:solidFill>
            </a:endParaRPr>
          </a:p>
        </p:txBody>
      </p:sp>
      <p:sp>
        <p:nvSpPr>
          <p:cNvPr id="15" name="Rectangle 1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890715" y="4896643"/>
            <a:ext cx="1181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lvl1pPr>
              <a:defRPr sz="2000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 b="1" dirty="0" smtClean="0">
                <a:solidFill>
                  <a:srgbClr val="000000"/>
                </a:solidFill>
              </a:rPr>
              <a:t>2017</a:t>
            </a:r>
            <a:endParaRPr lang="en-US" altLang="de-DE" sz="1400" b="1" dirty="0">
              <a:solidFill>
                <a:srgbClr val="000000"/>
              </a:solidFill>
            </a:endParaRPr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025527" y="4906168"/>
            <a:ext cx="1171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lvl1pPr>
              <a:defRPr sz="2000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1400" b="1" dirty="0" smtClean="0">
                <a:solidFill>
                  <a:srgbClr val="000000"/>
                </a:solidFill>
              </a:rPr>
              <a:t>2016</a:t>
            </a:r>
            <a:endParaRPr lang="en-US" altLang="de-DE" sz="1400" b="1" dirty="0">
              <a:solidFill>
                <a:srgbClr val="000000"/>
              </a:solidFill>
            </a:endParaRPr>
          </a:p>
        </p:txBody>
      </p:sp>
      <p:pic>
        <p:nvPicPr>
          <p:cNvPr id="39" name="Picture 128" descr="prorail_roodlogo"/>
          <p:cNvPicPr>
            <a:picLocks noChangeAspect="1" noChangeArrowheads="1"/>
          </p:cNvPicPr>
          <p:nvPr/>
        </p:nvPicPr>
        <p:blipFill>
          <a:blip r:embed="rId10" cstate="print"/>
          <a:srcRect t="31496" b="23097"/>
          <a:stretch>
            <a:fillRect/>
          </a:stretch>
        </p:blipFill>
        <p:spPr bwMode="auto">
          <a:xfrm>
            <a:off x="95338" y="1628800"/>
            <a:ext cx="1296034" cy="310504"/>
          </a:xfrm>
          <a:prstGeom prst="rect">
            <a:avLst/>
          </a:prstGeom>
          <a:solidFill>
            <a:srgbClr val="878C96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0" name="Picture 129" descr="SBB_POS_2F_RGB_0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2510" y="4052045"/>
            <a:ext cx="1327838" cy="207971"/>
          </a:xfrm>
          <a:prstGeom prst="rect">
            <a:avLst/>
          </a:prstGeom>
          <a:solidFill>
            <a:srgbClr val="878C96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" name="Picture 130" descr="logo_bls_rgb_blau_jpg_98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9916" y="1890713"/>
            <a:ext cx="508760" cy="19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36" descr="logo-infrabe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6409" y="3051767"/>
            <a:ext cx="989438" cy="20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 descr="K:\10 PMO - EEIG\902 Media\100 General\40 Documentation\Logos IMs\RFI\logoRFI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4915" y="4587602"/>
            <a:ext cx="851836" cy="27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1" y="2348880"/>
            <a:ext cx="908280" cy="27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feld 45"/>
          <p:cNvSpPr txBox="1"/>
          <p:nvPr/>
        </p:nvSpPr>
        <p:spPr>
          <a:xfrm>
            <a:off x="1662454" y="451013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 smtClean="0">
                <a:solidFill>
                  <a:srgbClr val="000000"/>
                </a:solidFill>
              </a:rPr>
              <a:t>   540 m </a:t>
            </a:r>
            <a:br>
              <a:rPr lang="de-DE" sz="1200" b="1" dirty="0" smtClean="0">
                <a:solidFill>
                  <a:srgbClr val="000000"/>
                </a:solidFill>
              </a:rPr>
            </a:br>
            <a:r>
              <a:rPr lang="de-DE" sz="1200" b="1" dirty="0" smtClean="0">
                <a:solidFill>
                  <a:srgbClr val="000000"/>
                </a:solidFill>
              </a:rPr>
              <a:t>- 625 m</a:t>
            </a:r>
            <a:endParaRPr lang="de-DE" sz="1200" b="1" dirty="0">
              <a:solidFill>
                <a:srgbClr val="000000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1813640" y="4017530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 smtClean="0">
                <a:solidFill>
                  <a:srgbClr val="000000"/>
                </a:solidFill>
              </a:rPr>
              <a:t>600 m</a:t>
            </a:r>
            <a:endParaRPr lang="de-DE" sz="1200" b="1" dirty="0">
              <a:solidFill>
                <a:srgbClr val="000000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-87560" y="2546588"/>
            <a:ext cx="17652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100" b="1" dirty="0" smtClean="0">
                <a:solidFill>
                  <a:srgbClr val="000000"/>
                </a:solidFill>
              </a:rPr>
              <a:t>  </a:t>
            </a:r>
            <a:r>
              <a:rPr lang="de-DE" sz="1100" dirty="0" smtClean="0">
                <a:solidFill>
                  <a:srgbClr val="000000"/>
                </a:solidFill>
              </a:rPr>
              <a:t>Standard: 670-690 m, </a:t>
            </a:r>
            <a:r>
              <a:rPr lang="de-DE" sz="1100" dirty="0" err="1" smtClean="0">
                <a:solidFill>
                  <a:srgbClr val="000000"/>
                </a:solidFill>
              </a:rPr>
              <a:t>few</a:t>
            </a:r>
            <a:r>
              <a:rPr lang="de-DE" sz="1100" dirty="0" smtClean="0">
                <a:solidFill>
                  <a:srgbClr val="000000"/>
                </a:solidFill>
              </a:rPr>
              <a:t> </a:t>
            </a:r>
            <a:r>
              <a:rPr lang="de-DE" sz="1100" dirty="0" err="1" smtClean="0">
                <a:solidFill>
                  <a:srgbClr val="000000"/>
                </a:solidFill>
              </a:rPr>
              <a:t>trains</a:t>
            </a:r>
            <a:r>
              <a:rPr lang="de-DE" sz="1100" dirty="0" smtClean="0">
                <a:solidFill>
                  <a:srgbClr val="000000"/>
                </a:solidFill>
              </a:rPr>
              <a:t> </a:t>
            </a:r>
            <a:r>
              <a:rPr lang="de-DE" sz="1100" dirty="0" err="1" smtClean="0">
                <a:solidFill>
                  <a:srgbClr val="000000"/>
                </a:solidFill>
              </a:rPr>
              <a:t>with</a:t>
            </a:r>
            <a:r>
              <a:rPr lang="de-DE" sz="1100" dirty="0" smtClean="0">
                <a:solidFill>
                  <a:srgbClr val="000000"/>
                </a:solidFill>
              </a:rPr>
              <a:t> 740m</a:t>
            </a:r>
            <a:endParaRPr lang="de-DE" sz="1100" dirty="0">
              <a:solidFill>
                <a:srgbClr val="000000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1744560" y="1783849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 smtClean="0">
                <a:solidFill>
                  <a:srgbClr val="000000"/>
                </a:solidFill>
              </a:rPr>
              <a:t>740 m</a:t>
            </a:r>
            <a:endParaRPr lang="de-DE" sz="1200" b="1" dirty="0">
              <a:solidFill>
                <a:srgbClr val="000000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-47735" y="3203759"/>
            <a:ext cx="1598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100" dirty="0" smtClean="0">
                <a:solidFill>
                  <a:srgbClr val="000000"/>
                </a:solidFill>
              </a:rPr>
              <a:t> Standard: 650 m </a:t>
            </a:r>
          </a:p>
          <a:p>
            <a:pPr>
              <a:spcBef>
                <a:spcPts val="0"/>
              </a:spcBef>
            </a:pPr>
            <a:r>
              <a:rPr lang="de-DE" sz="1100" dirty="0" err="1" smtClean="0">
                <a:solidFill>
                  <a:srgbClr val="000000"/>
                </a:solidFill>
              </a:rPr>
              <a:t>up</a:t>
            </a:r>
            <a:r>
              <a:rPr lang="de-DE" sz="1100" dirty="0" smtClean="0">
                <a:solidFill>
                  <a:srgbClr val="000000"/>
                </a:solidFill>
              </a:rPr>
              <a:t> </a:t>
            </a:r>
            <a:r>
              <a:rPr lang="de-DE" sz="1100" dirty="0" err="1" smtClean="0">
                <a:solidFill>
                  <a:srgbClr val="000000"/>
                </a:solidFill>
              </a:rPr>
              <a:t>to</a:t>
            </a:r>
            <a:r>
              <a:rPr lang="de-DE" sz="1100" dirty="0" smtClean="0">
                <a:solidFill>
                  <a:srgbClr val="000000"/>
                </a:solidFill>
              </a:rPr>
              <a:t> 740 m </a:t>
            </a:r>
            <a:r>
              <a:rPr lang="de-DE" sz="1100" dirty="0" err="1" smtClean="0">
                <a:solidFill>
                  <a:srgbClr val="000000"/>
                </a:solidFill>
              </a:rPr>
              <a:t>with</a:t>
            </a:r>
            <a:r>
              <a:rPr lang="de-DE" sz="1100" dirty="0" smtClean="0">
                <a:solidFill>
                  <a:srgbClr val="000000"/>
                </a:solidFill>
              </a:rPr>
              <a:t> </a:t>
            </a:r>
            <a:r>
              <a:rPr lang="de-DE" sz="1100" dirty="0" err="1" smtClean="0">
                <a:solidFill>
                  <a:srgbClr val="000000"/>
                </a:solidFill>
              </a:rPr>
              <a:t>special</a:t>
            </a:r>
            <a:r>
              <a:rPr lang="de-DE" sz="1100" dirty="0" smtClean="0">
                <a:solidFill>
                  <a:srgbClr val="000000"/>
                </a:solidFill>
              </a:rPr>
              <a:t> </a:t>
            </a:r>
            <a:r>
              <a:rPr lang="de-DE" sz="1100" dirty="0" err="1" smtClean="0">
                <a:solidFill>
                  <a:srgbClr val="000000"/>
                </a:solidFill>
              </a:rPr>
              <a:t>permission</a:t>
            </a:r>
            <a:r>
              <a:rPr lang="de-DE" sz="1100" dirty="0" smtClean="0">
                <a:solidFill>
                  <a:srgbClr val="000000"/>
                </a:solidFill>
              </a:rPr>
              <a:t>/not </a:t>
            </a:r>
            <a:r>
              <a:rPr lang="de-DE" sz="1100" dirty="0" err="1" smtClean="0">
                <a:solidFill>
                  <a:srgbClr val="000000"/>
                </a:solidFill>
              </a:rPr>
              <a:t>during</a:t>
            </a:r>
            <a:r>
              <a:rPr lang="de-DE" sz="1100" dirty="0" smtClean="0">
                <a:solidFill>
                  <a:srgbClr val="000000"/>
                </a:solidFill>
              </a:rPr>
              <a:t> </a:t>
            </a:r>
            <a:r>
              <a:rPr lang="de-DE" sz="1100" dirty="0" err="1" smtClean="0">
                <a:solidFill>
                  <a:srgbClr val="000000"/>
                </a:solidFill>
              </a:rPr>
              <a:t>peak</a:t>
            </a:r>
            <a:r>
              <a:rPr lang="de-DE" sz="1100" dirty="0" smtClean="0">
                <a:solidFill>
                  <a:srgbClr val="000000"/>
                </a:solidFill>
              </a:rPr>
              <a:t> </a:t>
            </a:r>
            <a:r>
              <a:rPr lang="de-DE" sz="1100" dirty="0" err="1" smtClean="0">
                <a:solidFill>
                  <a:srgbClr val="000000"/>
                </a:solidFill>
              </a:rPr>
              <a:t>hours</a:t>
            </a:r>
            <a:r>
              <a:rPr lang="en-GB" sz="1100" dirty="0" smtClean="0">
                <a:solidFill>
                  <a:srgbClr val="000000"/>
                </a:solidFill>
              </a:rPr>
              <a:t> </a:t>
            </a:r>
            <a:endParaRPr lang="en-GB" sz="1100" dirty="0">
              <a:solidFill>
                <a:srgbClr val="000000"/>
              </a:solidFill>
            </a:endParaRPr>
          </a:p>
        </p:txBody>
      </p:sp>
      <p:cxnSp>
        <p:nvCxnSpPr>
          <p:cNvPr id="60" name="Gewinkelte Verbindung 59"/>
          <p:cNvCxnSpPr/>
          <p:nvPr/>
        </p:nvCxnSpPr>
        <p:spPr bwMode="auto">
          <a:xfrm flipV="1">
            <a:off x="2628886" y="1908755"/>
            <a:ext cx="6343431" cy="1314259"/>
          </a:xfrm>
          <a:prstGeom prst="bentConnector3">
            <a:avLst>
              <a:gd name="adj1" fmla="val 94146"/>
            </a:avLst>
          </a:prstGeom>
          <a:solidFill>
            <a:schemeClr val="accent1"/>
          </a:solidFill>
          <a:ln w="15875" cap="flat" cmpd="dbl" algn="ctr">
            <a:solidFill>
              <a:schemeClr val="tx1"/>
            </a:solidFill>
            <a:prstDash val="lgDashDot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winkelte Verbindung 60"/>
          <p:cNvCxnSpPr/>
          <p:nvPr/>
        </p:nvCxnSpPr>
        <p:spPr bwMode="auto">
          <a:xfrm flipV="1">
            <a:off x="2605310" y="1908756"/>
            <a:ext cx="6343431" cy="777902"/>
          </a:xfrm>
          <a:prstGeom prst="bentConnector3">
            <a:avLst>
              <a:gd name="adj1" fmla="val 97599"/>
            </a:avLst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71"/>
          <p:cNvCxnSpPr/>
          <p:nvPr/>
        </p:nvCxnSpPr>
        <p:spPr bwMode="auto">
          <a:xfrm>
            <a:off x="2576735" y="1908755"/>
            <a:ext cx="669674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Abgerundetes Rechteck 78"/>
          <p:cNvSpPr/>
          <p:nvPr/>
        </p:nvSpPr>
        <p:spPr bwMode="auto">
          <a:xfrm>
            <a:off x="3448460" y="2725400"/>
            <a:ext cx="2453319" cy="430938"/>
          </a:xfrm>
          <a:prstGeom prst="roundRect">
            <a:avLst/>
          </a:prstGeom>
          <a:solidFill>
            <a:srgbClr val="FF7C80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1200" b="1" dirty="0" smtClean="0">
                <a:solidFill>
                  <a:srgbClr val="000000"/>
                </a:solidFill>
              </a:rPr>
              <a:t>Projects in DE and BE are </a:t>
            </a:r>
            <a:br>
              <a:rPr lang="en-GB" sz="1200" b="1" dirty="0" smtClean="0">
                <a:solidFill>
                  <a:srgbClr val="000000"/>
                </a:solidFill>
              </a:rPr>
            </a:br>
            <a:r>
              <a:rPr lang="en-GB" sz="1200" b="1" dirty="0" smtClean="0">
                <a:solidFill>
                  <a:srgbClr val="000000"/>
                </a:solidFill>
              </a:rPr>
              <a:t>not yet scheduled and financed</a:t>
            </a:r>
          </a:p>
        </p:txBody>
      </p:sp>
      <p:sp>
        <p:nvSpPr>
          <p:cNvPr id="82" name="Textfeld 81"/>
          <p:cNvSpPr txBox="1"/>
          <p:nvPr/>
        </p:nvSpPr>
        <p:spPr>
          <a:xfrm>
            <a:off x="8808218" y="2089133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 dirty="0" smtClean="0">
                <a:solidFill>
                  <a:srgbClr val="000000"/>
                </a:solidFill>
              </a:rPr>
              <a:t>?</a:t>
            </a:r>
            <a:endParaRPr lang="de-DE" sz="4000" b="1" dirty="0">
              <a:solidFill>
                <a:srgbClr val="000000"/>
              </a:solidFill>
            </a:endParaRPr>
          </a:p>
        </p:txBody>
      </p:sp>
      <p:sp>
        <p:nvSpPr>
          <p:cNvPr id="85" name="Richtungspfeil 84"/>
          <p:cNvSpPr/>
          <p:nvPr/>
        </p:nvSpPr>
        <p:spPr bwMode="auto">
          <a:xfrm>
            <a:off x="3444907" y="4212391"/>
            <a:ext cx="2765351" cy="465451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1200" b="1" dirty="0">
                <a:solidFill>
                  <a:srgbClr val="000000"/>
                </a:solidFill>
              </a:rPr>
              <a:t>Projects in CH and IT are </a:t>
            </a:r>
            <a:r>
              <a:rPr lang="en-GB" sz="1200" b="1" dirty="0" smtClean="0">
                <a:solidFill>
                  <a:srgbClr val="000000"/>
                </a:solidFill>
              </a:rPr>
              <a:t/>
            </a:r>
            <a:br>
              <a:rPr lang="en-GB" sz="1200" b="1" dirty="0" smtClean="0">
                <a:solidFill>
                  <a:srgbClr val="000000"/>
                </a:solidFill>
              </a:rPr>
            </a:br>
            <a:r>
              <a:rPr lang="en-GB" sz="1200" b="1" dirty="0" smtClean="0">
                <a:solidFill>
                  <a:srgbClr val="000000"/>
                </a:solidFill>
              </a:rPr>
              <a:t>scheduled </a:t>
            </a:r>
            <a:r>
              <a:rPr lang="en-GB" sz="1200" b="1" dirty="0">
                <a:solidFill>
                  <a:srgbClr val="000000"/>
                </a:solidFill>
              </a:rPr>
              <a:t>and financed</a:t>
            </a:r>
            <a:endParaRPr lang="de-DE" sz="1200" b="1" dirty="0">
              <a:solidFill>
                <a:srgbClr val="000000"/>
              </a:solidFill>
            </a:endParaRPr>
          </a:p>
        </p:txBody>
      </p:sp>
      <p:sp>
        <p:nvSpPr>
          <p:cNvPr id="99" name="Richtungspfeil 98"/>
          <p:cNvSpPr/>
          <p:nvPr/>
        </p:nvSpPr>
        <p:spPr bwMode="auto">
          <a:xfrm rot="16200000">
            <a:off x="7610961" y="3482515"/>
            <a:ext cx="877395" cy="373788"/>
          </a:xfrm>
          <a:prstGeom prst="homePlat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de-DE" sz="1200" b="1" smtClean="0">
              <a:solidFill>
                <a:srgbClr val="000000"/>
              </a:solidFill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7844034" y="3614693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 smtClean="0">
                <a:solidFill>
                  <a:srgbClr val="000000"/>
                </a:solidFill>
              </a:rPr>
              <a:t>min.</a:t>
            </a:r>
            <a:br>
              <a:rPr lang="de-DE" sz="1000" dirty="0" smtClean="0">
                <a:solidFill>
                  <a:srgbClr val="000000"/>
                </a:solidFill>
              </a:rPr>
            </a:br>
            <a:r>
              <a:rPr lang="de-DE" sz="1000" dirty="0" smtClean="0">
                <a:solidFill>
                  <a:srgbClr val="000000"/>
                </a:solidFill>
              </a:rPr>
              <a:t>70 m</a:t>
            </a:r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100" name="Richtungspfeil 99"/>
          <p:cNvSpPr/>
          <p:nvPr/>
        </p:nvSpPr>
        <p:spPr bwMode="auto">
          <a:xfrm rot="16200000">
            <a:off x="6611260" y="3538417"/>
            <a:ext cx="1973646" cy="373788"/>
          </a:xfrm>
          <a:prstGeom prst="homePlat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de-DE" sz="1200" b="1">
              <a:solidFill>
                <a:srgbClr val="000000"/>
              </a:solidFill>
            </a:endParaRPr>
          </a:p>
        </p:txBody>
      </p:sp>
      <p:sp>
        <p:nvSpPr>
          <p:cNvPr id="101" name="Textfeld 100"/>
          <p:cNvSpPr txBox="1"/>
          <p:nvPr/>
        </p:nvSpPr>
        <p:spPr>
          <a:xfrm>
            <a:off x="7335997" y="3679744"/>
            <a:ext cx="538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>
                <a:solidFill>
                  <a:srgbClr val="000000"/>
                </a:solidFill>
              </a:rPr>
              <a:t>m</a:t>
            </a:r>
            <a:r>
              <a:rPr lang="de-DE" sz="1000" dirty="0" smtClean="0">
                <a:solidFill>
                  <a:srgbClr val="000000"/>
                </a:solidFill>
              </a:rPr>
              <a:t>ax.</a:t>
            </a:r>
            <a:br>
              <a:rPr lang="de-DE" sz="1000" dirty="0" smtClean="0">
                <a:solidFill>
                  <a:srgbClr val="000000"/>
                </a:solidFill>
              </a:rPr>
            </a:br>
            <a:r>
              <a:rPr lang="de-DE" sz="1000" dirty="0" smtClean="0">
                <a:solidFill>
                  <a:srgbClr val="000000"/>
                </a:solidFill>
              </a:rPr>
              <a:t>150 m</a:t>
            </a:r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1784648" y="3077424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 smtClean="0">
                <a:solidFill>
                  <a:srgbClr val="000000"/>
                </a:solidFill>
              </a:rPr>
              <a:t>650 m</a:t>
            </a:r>
            <a:endParaRPr lang="de-DE" sz="1200" b="1" dirty="0">
              <a:solidFill>
                <a:srgbClr val="000000"/>
              </a:solidFill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1772481" y="2534499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 smtClean="0">
                <a:solidFill>
                  <a:srgbClr val="000000"/>
                </a:solidFill>
              </a:rPr>
              <a:t>690 m</a:t>
            </a:r>
            <a:endParaRPr lang="de-DE" sz="1200" b="1" dirty="0">
              <a:solidFill>
                <a:srgbClr val="000000"/>
              </a:solidFill>
            </a:endParaRPr>
          </a:p>
        </p:txBody>
      </p:sp>
      <p:cxnSp>
        <p:nvCxnSpPr>
          <p:cNvPr id="107" name="Gewinkelte Verbindung 106"/>
          <p:cNvCxnSpPr/>
          <p:nvPr/>
        </p:nvCxnSpPr>
        <p:spPr bwMode="auto">
          <a:xfrm flipV="1">
            <a:off x="2595154" y="1951286"/>
            <a:ext cx="4590094" cy="2774182"/>
          </a:xfrm>
          <a:prstGeom prst="bentConnector3">
            <a:avLst>
              <a:gd name="adj1" fmla="val 100010"/>
            </a:avLst>
          </a:prstGeom>
          <a:solidFill>
            <a:schemeClr val="accent1"/>
          </a:solidFill>
          <a:ln w="15875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winkelte Verbindung 115"/>
          <p:cNvCxnSpPr/>
          <p:nvPr/>
        </p:nvCxnSpPr>
        <p:spPr bwMode="auto">
          <a:xfrm flipV="1">
            <a:off x="2576735" y="1966372"/>
            <a:ext cx="4745442" cy="2189658"/>
          </a:xfrm>
          <a:prstGeom prst="bentConnector3">
            <a:avLst>
              <a:gd name="adj1" fmla="val 99979"/>
            </a:avLst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" name="Textfeld 128"/>
          <p:cNvSpPr txBox="1"/>
          <p:nvPr/>
        </p:nvSpPr>
        <p:spPr>
          <a:xfrm>
            <a:off x="194173" y="5443844"/>
            <a:ext cx="941155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0000"/>
                </a:solidFill>
              </a:rPr>
              <a:t>RFI and SBB prepare for regular operations with 740 m long trains until the end of 2020/21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0000"/>
                </a:solidFill>
              </a:rPr>
              <a:t>As long as 740 m is only possible for very few trains in Belgium and Germany, an estimated</a:t>
            </a:r>
            <a:br>
              <a:rPr lang="en-GB" b="1" dirty="0" smtClean="0">
                <a:solidFill>
                  <a:srgbClr val="000000"/>
                </a:solidFill>
              </a:rPr>
            </a:br>
            <a:r>
              <a:rPr lang="en-GB" b="1" dirty="0" smtClean="0">
                <a:solidFill>
                  <a:srgbClr val="000000"/>
                </a:solidFill>
              </a:rPr>
              <a:t>variable of 50 – 70 m train length can mostly not be used on main parts of the Corridor 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30" name="Textfeld 129"/>
          <p:cNvSpPr txBox="1"/>
          <p:nvPr/>
        </p:nvSpPr>
        <p:spPr>
          <a:xfrm>
            <a:off x="423805" y="5024435"/>
            <a:ext cx="16017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 smtClean="0">
                <a:solidFill>
                  <a:srgbClr val="000000"/>
                </a:solidFill>
              </a:rPr>
              <a:t>*</a:t>
            </a:r>
            <a:r>
              <a:rPr lang="en-GB" sz="1000" dirty="0" smtClean="0">
                <a:solidFill>
                  <a:srgbClr val="000000"/>
                </a:solidFill>
              </a:rPr>
              <a:t>Assumed average value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133" name="Rechteck 132"/>
          <p:cNvSpPr/>
          <p:nvPr/>
        </p:nvSpPr>
        <p:spPr bwMode="auto">
          <a:xfrm>
            <a:off x="194173" y="5443844"/>
            <a:ext cx="9440241" cy="98488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de-DE" sz="1200" b="1" smtClean="0">
              <a:solidFill>
                <a:srgbClr val="000000"/>
              </a:solidFill>
            </a:endParaRPr>
          </a:p>
        </p:txBody>
      </p:sp>
      <p:sp>
        <p:nvSpPr>
          <p:cNvPr id="44" name="Fußzeilenplatzhalter 4"/>
          <p:cNvSpPr txBox="1">
            <a:spLocks/>
          </p:cNvSpPr>
          <p:nvPr/>
        </p:nvSpPr>
        <p:spPr>
          <a:xfrm>
            <a:off x="200025" y="6692900"/>
            <a:ext cx="3708400" cy="93663"/>
          </a:xfrm>
          <a:prstGeom prst="rect">
            <a:avLst/>
          </a:prstGeom>
          <a:noFill/>
        </p:spPr>
        <p:txBody>
          <a:bodyPr vert="horz" lIns="95875" tIns="47937" rIns="95875" bIns="47937"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DB Office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900" dirty="0" smtClean="0"/>
              <a:t>© RFC Rhine-Alpine, May 2017</a:t>
            </a:r>
          </a:p>
        </p:txBody>
      </p:sp>
      <p:sp>
        <p:nvSpPr>
          <p:cNvPr id="4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809038" y="6597440"/>
            <a:ext cx="1041400" cy="117475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de-DE" altLang="en-US" sz="900" dirty="0" smtClean="0"/>
              <a:t> Chart </a:t>
            </a:r>
            <a:r>
              <a:rPr lang="de-DE" altLang="en-US" sz="900" dirty="0" err="1" smtClean="0"/>
              <a:t>No</a:t>
            </a:r>
            <a:r>
              <a:rPr lang="de-DE" altLang="en-US" sz="900" dirty="0" smtClean="0"/>
              <a:t>. </a:t>
            </a:r>
            <a:fld id="{6A35E8FA-C238-471D-98F2-AE0ED6BEA96D}" type="slidenum">
              <a:rPr lang="de-DE" altLang="en-US" sz="900" smtClean="0"/>
              <a:pPr/>
              <a:t>8</a:t>
            </a:fld>
            <a:endParaRPr lang="de-DE" alt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35638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en-GB" altLang="en-US" sz="900" dirty="0" smtClean="0"/>
              <a:t>© RFC Rhine-Alpine, May 2017</a:t>
            </a:r>
            <a:endParaRPr lang="de-DE" altLang="en-US" sz="900" dirty="0" smtClean="0"/>
          </a:p>
        </p:txBody>
      </p:sp>
      <p:sp>
        <p:nvSpPr>
          <p:cNvPr id="2356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809038" y="6669088"/>
            <a:ext cx="1041400" cy="117475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de-DE" altLang="en-US" sz="900" smtClean="0"/>
              <a:t> Chart </a:t>
            </a:r>
            <a:r>
              <a:rPr lang="de-DE" altLang="en-US" sz="900" err="1" smtClean="0"/>
              <a:t>No</a:t>
            </a:r>
            <a:r>
              <a:rPr lang="de-DE" altLang="en-US" sz="900" smtClean="0"/>
              <a:t>. </a:t>
            </a:r>
            <a:fld id="{DAC2EB01-1F4F-443E-AC5D-3097808783DD}" type="slidenum">
              <a:rPr lang="de-DE" altLang="en-US" sz="900" smtClean="0"/>
              <a:pPr/>
              <a:t>9</a:t>
            </a:fld>
            <a:endParaRPr lang="de-DE" altLang="en-US" sz="90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05" y="1459932"/>
            <a:ext cx="7271270" cy="484946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 rot="10800000" flipV="1">
            <a:off x="200339" y="393539"/>
            <a:ext cx="7056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3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  <a:endParaRPr lang="en-GB" sz="36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_1" val="ppEffectCoverLeftDown"/>
  <p:tag name="TRANS_0" val="ppEffectNone"/>
  <p:tag name="TRANS_COUNT" val="2"/>
  <p:tag name="OPTIONS_SOUND" val="Falsch"/>
  <p:tag name="OPTIONS_VIDEO" val="Falsch"/>
  <p:tag name="OPTIONS_OBJECTANIMATION" val="Falsch"/>
  <p:tag name="OPTIONS_TEXTANIMATION" val="Falsch"/>
  <p:tag name="PAGESETUP_O" val="1"/>
  <p:tag name="PAGESETUP_H" val="540"/>
  <p:tag name="PAGESETUP_W" val="780"/>
  <p:tag name="SC_8" val="16777215"/>
  <p:tag name="SC_7" val="15395562"/>
  <p:tag name="SC_6" val="15854824"/>
  <p:tag name="SC_5" val="12165005"/>
  <p:tag name="SC_4" val="6684672"/>
  <p:tag name="SC_3" val="39423"/>
  <p:tag name="SC_2" val="3507008"/>
  <p:tag name="SC_1" val="255"/>
  <p:tag name="THC_1" val="255"/>
  <p:tag name="PC_8" val="15196894"/>
  <p:tag name="PC_7" val="12165005"/>
  <p:tag name="PC_6" val="6684672"/>
  <p:tag name="PC_5" val="12632256"/>
  <p:tag name="PC_4" val="0"/>
  <p:tag name="PC_3" val="9868950"/>
  <p:tag name="PC_2" val="0"/>
  <p:tag name="PC_1" val="16777215"/>
  <p:tag name="NM_PAGEN_FONT_C" val="0"/>
  <p:tag name="NM_PAGEN_FONT_S" val="12"/>
  <p:tag name="NM_PAGEN_FONT" val="Arial"/>
  <p:tag name="NM_PAGEN_H" val="39"/>
  <p:tag name="NM_PAGEN_W" val="234,875"/>
  <p:tag name="NM_PAGEN_L" val="307,125"/>
  <p:tag name="NM_PAGEN_T" val="741"/>
  <p:tag name="NM_NOTES_FONT_C" val="0"/>
  <p:tag name="NM_NOTES_FONT_S" val="12"/>
  <p:tag name="NM_NOTES_FONT" val="Arial"/>
  <p:tag name="NM_NOTES_H" val="351"/>
  <p:tag name="NM_NOTES_W" val="397,5"/>
  <p:tag name="NM_NOTES_L" val="72,25"/>
  <p:tag name="NM_NOTES_T" val="370,5"/>
  <p:tag name="NM_DATE_FONT_C" val="0"/>
  <p:tag name="NM_DATE_FONT_S" val="12"/>
  <p:tag name="NM_DATE_FONT" val="Arial"/>
  <p:tag name="NM_DATE_H" val="39"/>
  <p:tag name="NM_DATE_W" val="234,875"/>
  <p:tag name="NM_DATE_L" val="307,125"/>
  <p:tag name="NM_DATE_T" val="0"/>
  <p:tag name="NM_FOOTER_FONT_C" val="0"/>
  <p:tag name="NM_FOOTER_FONT_S" val="12"/>
  <p:tag name="NM_FOOTER_FONT" val="Arial"/>
  <p:tag name="NM_FOOTER_H" val="39"/>
  <p:tag name="NM_FOOTER_W" val="234,875"/>
  <p:tag name="NM_FOOTER_L" val="0"/>
  <p:tag name="NM_FOOTER_T" val="741"/>
  <p:tag name="NM_PREVIEW_FONT_C" val="16777215"/>
  <p:tag name="NM_PREVIEW_FONT_S" val=""/>
  <p:tag name="NM_PREVIEW_H" val="292,5"/>
  <p:tag name="NM_PREVIEW_W" val="422,5"/>
  <p:tag name="NM_PREVIEW_L" val="59,75"/>
  <p:tag name="NM_PREVIEW_T" val="58,5"/>
  <p:tag name="NM_HEADER_FONT_C" val="0"/>
  <p:tag name="NM_HEADER_FONT_S" val="12"/>
  <p:tag name="NM_HEADER_FONT" val="Arial"/>
  <p:tag name="NM_HEADER_H" val="39"/>
  <p:tag name="NM_HEADER_W" val="234,875"/>
  <p:tag name="NM_HEADER_L" val="0"/>
  <p:tag name="NM_HEADER_T" val="0"/>
  <p:tag name="HM_PAGEN_FONT_C" val="0"/>
  <p:tag name="HM_PAGEN_FONT_S" val="12"/>
  <p:tag name="HM_PAGEN_FONT" val="Arial"/>
  <p:tag name="HM_PAGEN_H" val="35,875"/>
  <p:tag name="HM_PAGEN_W" val="230,875"/>
  <p:tag name="HM_PAGEN_L" val="309,875"/>
  <p:tag name="HM_PAGEN_T" val="742,5"/>
  <p:tag name="HM_DATE_FONT_C" val="0"/>
  <p:tag name="HM_DATE_FONT_S" val="12"/>
  <p:tag name="HM_DATE_FONT" val="Arial"/>
  <p:tag name="HM_DATE_H" val="41,875"/>
  <p:tag name="HM_DATE_W" val="230,875"/>
  <p:tag name="HM_DATE_L" val="309,875"/>
  <p:tag name="HM_DATE_T" val="0"/>
  <p:tag name="HM_FOOTER_FONT_C" val="0"/>
  <p:tag name="HM_FOOTER_FONT_S" val="12"/>
  <p:tag name="HM_FOOTER_FONT" val="Arial"/>
  <p:tag name="HM_FOOTER_H" val="35,875"/>
  <p:tag name="HM_FOOTER_W" val="237"/>
  <p:tag name="HM_FOOTER_L" val="0"/>
  <p:tag name="HM_FOOTER_T" val="742,5"/>
  <p:tag name="HM_HEADER_FONT_C" val="0"/>
  <p:tag name="HM_HEADER_FONT_S" val="12"/>
  <p:tag name="HM_HEADER_FONT" val="Arial"/>
  <p:tag name="HM_HEADER_H" val="41,875"/>
  <p:tag name="HM_HEADER_W" val="237"/>
  <p:tag name="HM_HEADER_L" val="0"/>
  <p:tag name="HM_HEADER_T" val="0"/>
  <p:tag name="TM_STITLE_FONT_C" val="0"/>
  <p:tag name="TM_STITLE_FONT_S" val="28"/>
  <p:tag name="TM_STITLE_FONT" val="Arial"/>
  <p:tag name="TM_STITLE_H" val="68"/>
  <p:tag name="TM_STITLE_W" val="748,5"/>
  <p:tag name="TM_STITLE_L" val="15,75"/>
  <p:tag name="TM_STITLE_T" val="355,125"/>
  <p:tag name="TM_TITLE_FONT_C" val="0"/>
  <p:tag name="TM_TITLE_FONT_S" val="28"/>
  <p:tag name="TM_TITLE_FONT" val="Arial"/>
  <p:tag name="TM_TITLE_H" val="68"/>
  <p:tag name="TM_TITLE_W" val="748,5"/>
  <p:tag name="TM_TITLE_L" val="15,75"/>
  <p:tag name="TM_TITLE_T" val="281,375"/>
  <p:tag name="SM_PAGEN_FONT_C" val="16777215"/>
  <p:tag name="SM_PAGEN_FONT_S" val=""/>
  <p:tag name="SM_PAGEN_FONT" val=""/>
  <p:tag name="SM_PAGEN_H" val=""/>
  <p:tag name="SM_PAGEN_W" val=""/>
  <p:tag name="SM_PAGEN_L" val=""/>
  <p:tag name="SM_PAGEN_T" val=""/>
  <p:tag name="SM_FOOTER_FONT_C" val="16777215"/>
  <p:tag name="SM_FOOTER_FONT_S" val=""/>
  <p:tag name="SM_FOOTER_FONT" val=""/>
  <p:tag name="SM_FOOTER_H" val=""/>
  <p:tag name="SM_FOOTER_W" val=""/>
  <p:tag name="SM_FOOTER_L" val=""/>
  <p:tag name="SM_FOOTER_T" val=""/>
  <p:tag name="SM_DATE_FONT_C" val="0"/>
  <p:tag name="SM_DATE_FONT_S" val="9"/>
  <p:tag name="SM_DATE_FONT" val="Arial"/>
  <p:tag name="SM_DATE_H" val="7,375"/>
  <p:tag name="SM_DATE_W" val="150"/>
  <p:tag name="SM_DATE_L" val="315"/>
  <p:tag name="SM_DATE_T" val="527"/>
  <p:tag name="SM_AUTOLAYOUT_FONT_C" val="0"/>
  <p:tag name="SM_AUTOLAYOUT_FONT_S" val="18"/>
  <p:tag name="SM_AUTOLAYOUT_FONT" val="Arial"/>
  <p:tag name="SM_AUTOLAYOUT_H" val="385,625"/>
  <p:tag name="SM_AUTOLAYOUT_W" val="748,5"/>
  <p:tag name="SM_AUTOLAYOUT_L" val="15,75"/>
  <p:tag name="SM_AUTOLAYOUT_T" val="122,625"/>
  <p:tag name="SM_TITLE_FONT_C" val="0"/>
  <p:tag name="SM_TITLE_FONT_S" val="20"/>
  <p:tag name="SM_TITLE_FONT" val="Arial"/>
  <p:tag name="SM_TITLE_H" val="51"/>
  <p:tag name="SM_TITLE_W" val="601"/>
  <p:tag name="SM_TITLE_L" val="15,75"/>
  <p:tag name="SM_TITLE_T" val="31,875"/>
  <p:tag name="MASTER" val="DB NETZE.pot"/>
  <p:tag name="CREATEDBY" val="TW_CP"/>
  <p:tag name="LANGUAGE" val="germa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beA9P_4ki5IxwrGBU9u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HmaUkIsH0KzZItcqzT5n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beA9P_4ki5IxwrGBU9u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beA9P_4ki5IxwrGBU9u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beA9P_4ki5IxwrGBU9u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QA2nO9Wk.cZKY7kxUxk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QA2nO9Wk.cZKY7kxUxk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QA2nO9Wk.cZKY7kxUx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08.11.2006 10:36: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QA2nO9Wk.cZKY7kxUxk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QA2nO9Wk.cZKY7kxUxk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.AafcuUybEe3gAR_ps6mg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ETxB_zrKUq6WStpewUff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4t1LkzDpkCZuyv29r3ck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LBLL6hwNUisMrl3gcEV4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EpfErxFLrkCfS_9jeveJn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NNYwsH2Eq7sxB_t3mKD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uBYla545pEm7.GOqFK6U6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08.11.2006 10:36: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heme/theme1.xml><?xml version="1.0" encoding="utf-8"?>
<a:theme xmlns:a="http://schemas.openxmlformats.org/drawingml/2006/main" name="Die Bahn_2003">
  <a:themeElements>
    <a:clrScheme name="Die Bahn_2003 1">
      <a:dk1>
        <a:srgbClr val="000000"/>
      </a:dk1>
      <a:lt1>
        <a:srgbClr val="FFFFFF"/>
      </a:lt1>
      <a:dk2>
        <a:srgbClr val="000000"/>
      </a:dk2>
      <a:lt2>
        <a:srgbClr val="878C96"/>
      </a:lt2>
      <a:accent1>
        <a:srgbClr val="C8C8CD"/>
      </a:accent1>
      <a:accent2>
        <a:srgbClr val="000066"/>
      </a:accent2>
      <a:accent3>
        <a:srgbClr val="FFFFFF"/>
      </a:accent3>
      <a:accent4>
        <a:srgbClr val="000000"/>
      </a:accent4>
      <a:accent5>
        <a:srgbClr val="E0E0E3"/>
      </a:accent5>
      <a:accent6>
        <a:srgbClr val="00005C"/>
      </a:accent6>
      <a:hlink>
        <a:srgbClr val="004BB4"/>
      </a:hlink>
      <a:folHlink>
        <a:srgbClr val="D7DEE2"/>
      </a:folHlink>
    </a:clrScheme>
    <a:fontScheme name="Die Bahn_2003">
      <a:majorFont>
        <a:latin typeface="DB Office"/>
        <a:ea typeface=""/>
        <a:cs typeface=""/>
      </a:majorFont>
      <a:minorFont>
        <a:latin typeface="DB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B Offic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B Office" pitchFamily="34" charset="0"/>
          </a:defRPr>
        </a:defPPr>
      </a:lstStyle>
    </a:lnDef>
  </a:objectDefaults>
  <a:extraClrSchemeLst>
    <a:extraClrScheme>
      <a:clrScheme name="Die Bahn_2003 1">
        <a:dk1>
          <a:srgbClr val="000000"/>
        </a:dk1>
        <a:lt1>
          <a:srgbClr val="FFFFFF"/>
        </a:lt1>
        <a:dk2>
          <a:srgbClr val="000000"/>
        </a:dk2>
        <a:lt2>
          <a:srgbClr val="878C96"/>
        </a:lt2>
        <a:accent1>
          <a:srgbClr val="C8C8CD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0E0E3"/>
        </a:accent5>
        <a:accent6>
          <a:srgbClr val="00005C"/>
        </a:accent6>
        <a:hlink>
          <a:srgbClr val="004BB4"/>
        </a:hlink>
        <a:folHlink>
          <a:srgbClr val="D7DE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Standarddesign">
  <a:themeElements>
    <a:clrScheme name="Standarddesign 8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0C0C0"/>
      </a:accent1>
      <a:accent2>
        <a:srgbClr val="3300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008A"/>
      </a:accent6>
      <a:hlink>
        <a:srgbClr val="8D9FB9"/>
      </a:hlink>
      <a:folHlink>
        <a:srgbClr val="DEE2E7"/>
      </a:folHlink>
    </a:clrScheme>
    <a:fontScheme name="Standarddesign">
      <a:majorFont>
        <a:latin typeface="Arial"/>
        <a:ea typeface=""/>
        <a:cs typeface=""/>
      </a:majorFont>
      <a:minorFont>
        <a:latin typeface="DB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189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B Offic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189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B Office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0C0C0"/>
        </a:accent1>
        <a:accent2>
          <a:srgbClr val="330099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2D008A"/>
        </a:accent6>
        <a:hlink>
          <a:srgbClr val="8D9FB9"/>
        </a:hlink>
        <a:folHlink>
          <a:srgbClr val="DEE2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Standarddesign">
  <a:themeElements>
    <a:clrScheme name="Standarddesign 8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0C0C0"/>
      </a:accent1>
      <a:accent2>
        <a:srgbClr val="3300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008A"/>
      </a:accent6>
      <a:hlink>
        <a:srgbClr val="8D9FB9"/>
      </a:hlink>
      <a:folHlink>
        <a:srgbClr val="DEE2E7"/>
      </a:folHlink>
    </a:clrScheme>
    <a:fontScheme name="Standarddesign">
      <a:majorFont>
        <a:latin typeface="Arial"/>
        <a:ea typeface=""/>
        <a:cs typeface=""/>
      </a:majorFont>
      <a:minorFont>
        <a:latin typeface="DB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189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B Offic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189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B Office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0C0C0"/>
        </a:accent1>
        <a:accent2>
          <a:srgbClr val="330099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2D008A"/>
        </a:accent6>
        <a:hlink>
          <a:srgbClr val="8D9FB9"/>
        </a:hlink>
        <a:folHlink>
          <a:srgbClr val="DEE2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881</Words>
  <Application>Microsoft Office PowerPoint</Application>
  <PresentationFormat>A4-Papier (210x297 mm)</PresentationFormat>
  <Paragraphs>140</Paragraphs>
  <Slides>9</Slides>
  <Notes>6</Notes>
  <HiddenSlides>0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Die Bahn_2003</vt:lpstr>
      <vt:lpstr>5_Standarddesign</vt:lpstr>
      <vt:lpstr>7_Standarddesign</vt:lpstr>
      <vt:lpstr>think-cell Folie</vt:lpstr>
      <vt:lpstr>PowerPoint-Präsentation</vt:lpstr>
      <vt:lpstr>Nine Rail Freight Corridors are implemented in Europe – obligation from European Regulation 913/2010</vt:lpstr>
      <vt:lpstr>PowerPoint-Präsentation</vt:lpstr>
      <vt:lpstr>PowerPoint-Präsentation</vt:lpstr>
      <vt:lpstr>Rail on RFC Rhine-Alpine has a focus on intermodal  transport; bulk rather volatile due to IWW competition</vt:lpstr>
      <vt:lpstr>Organisational of RFC Rhine-Alpine: We bring all relevant stakeholders together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AndreasExter</dc:creator>
  <cp:lastModifiedBy>Warnecke, Christiane</cp:lastModifiedBy>
  <cp:revision>1184</cp:revision>
  <cp:lastPrinted>2017-02-23T11:59:43Z</cp:lastPrinted>
  <dcterms:created xsi:type="dcterms:W3CDTF">2005-02-21T07:36:49Z</dcterms:created>
  <dcterms:modified xsi:type="dcterms:W3CDTF">2017-05-02T13:38:46Z</dcterms:modified>
</cp:coreProperties>
</file>