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1.xml" ContentType="application/vnd.openxmlformats-officedocument.drawingml.chartshapes+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3.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4.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5.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6.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7.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8.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9.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20.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21.xml" ContentType="application/vnd.openxmlformats-officedocument.drawingml.chartshapes+xml"/>
  <Override PartName="/ppt/notesSlides/notesSlide2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2.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23.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24.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25.xml" ContentType="application/vnd.openxmlformats-officedocument.drawingml.chartshapes+xml"/>
  <Override PartName="/ppt/notesSlides/notesSlide3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26.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27.xml" ContentType="application/vnd.openxmlformats-officedocument.drawingml.chartshapes+xml"/>
  <Override PartName="/ppt/notesSlides/notesSlide35.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28.xml" ContentType="application/vnd.openxmlformats-officedocument.drawingml.chartshapes+xml"/>
  <Override PartName="/ppt/notesSlides/notesSlide36.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29.xml" ContentType="application/vnd.openxmlformats-officedocument.drawingml.chartshapes+xml"/>
  <Override PartName="/ppt/notesSlides/notesSlide37.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30.xml" ContentType="application/vnd.openxmlformats-officedocument.drawingml.chartshapes+xml"/>
  <Override PartName="/ppt/notesSlides/notesSlide38.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31.xml" ContentType="application/vnd.openxmlformats-officedocument.drawingml.chartshapes+xml"/>
  <Override PartName="/ppt/notesSlides/notesSlide39.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32.xml" ContentType="application/vnd.openxmlformats-officedocument.drawingml.chartshapes+xml"/>
  <Override PartName="/ppt/notesSlides/notesSlide40.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33.xml" ContentType="application/vnd.openxmlformats-officedocument.drawingml.chartshapes+xml"/>
  <Override PartName="/ppt/notesSlides/notesSlide41.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34.xml" ContentType="application/vnd.openxmlformats-officedocument.drawingml.chartshapes+xml"/>
  <Override PartName="/ppt/notesSlides/notesSlide42.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35.xml" ContentType="application/vnd.openxmlformats-officedocument.drawingml.chartshapes+xml"/>
  <Override PartName="/ppt/notesSlides/notesSlide43.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drawings/drawing36.xml" ContentType="application/vnd.openxmlformats-officedocument.drawingml.chartshapes+xml"/>
  <Override PartName="/ppt/notesSlides/notesSlide4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49"/>
  </p:notesMasterIdLst>
  <p:handoutMasterIdLst>
    <p:handoutMasterId r:id="rId50"/>
  </p:handoutMasterIdLst>
  <p:sldIdLst>
    <p:sldId id="257" r:id="rId5"/>
    <p:sldId id="360" r:id="rId6"/>
    <p:sldId id="300" r:id="rId7"/>
    <p:sldId id="338" r:id="rId8"/>
    <p:sldId id="343" r:id="rId9"/>
    <p:sldId id="305" r:id="rId10"/>
    <p:sldId id="344" r:id="rId11"/>
    <p:sldId id="371" r:id="rId12"/>
    <p:sldId id="312" r:id="rId13"/>
    <p:sldId id="372" r:id="rId14"/>
    <p:sldId id="311" r:id="rId15"/>
    <p:sldId id="373" r:id="rId16"/>
    <p:sldId id="313" r:id="rId17"/>
    <p:sldId id="374" r:id="rId18"/>
    <p:sldId id="362" r:id="rId19"/>
    <p:sldId id="317" r:id="rId20"/>
    <p:sldId id="380" r:id="rId21"/>
    <p:sldId id="375" r:id="rId22"/>
    <p:sldId id="319" r:id="rId23"/>
    <p:sldId id="376" r:id="rId24"/>
    <p:sldId id="381" r:id="rId25"/>
    <p:sldId id="353" r:id="rId26"/>
    <p:sldId id="322" r:id="rId27"/>
    <p:sldId id="377" r:id="rId28"/>
    <p:sldId id="382" r:id="rId29"/>
    <p:sldId id="324" r:id="rId30"/>
    <p:sldId id="378" r:id="rId31"/>
    <p:sldId id="325" r:id="rId32"/>
    <p:sldId id="379" r:id="rId33"/>
    <p:sldId id="302" r:id="rId34"/>
    <p:sldId id="326" r:id="rId35"/>
    <p:sldId id="383" r:id="rId36"/>
    <p:sldId id="304" r:id="rId37"/>
    <p:sldId id="365" r:id="rId38"/>
    <p:sldId id="328" r:id="rId39"/>
    <p:sldId id="329" r:id="rId40"/>
    <p:sldId id="367" r:id="rId41"/>
    <p:sldId id="366" r:id="rId42"/>
    <p:sldId id="334" r:id="rId43"/>
    <p:sldId id="335" r:id="rId44"/>
    <p:sldId id="368" r:id="rId45"/>
    <p:sldId id="369" r:id="rId46"/>
    <p:sldId id="370" r:id="rId47"/>
    <p:sldId id="307" r:id="rId48"/>
  </p:sldIdLst>
  <p:sldSz cx="9906000" cy="6858000" type="A4"/>
  <p:notesSz cx="6797675" cy="9926638"/>
  <p:embeddedFontLst>
    <p:embeddedFont>
      <p:font typeface="marketmindED" panose="020B0604020202020204" charset="0"/>
      <p:regular r:id="rId51"/>
    </p:embeddedFont>
  </p:embeddedFontLst>
  <p:defaultTextStyle>
    <a:defPPr>
      <a:defRPr lang="de-DE"/>
    </a:defPPr>
    <a:lvl1pPr marL="0" indent="0" algn="l">
      <a:lnSpc>
        <a:spcPct val="100000"/>
      </a:lnSpc>
      <a:spcBef>
        <a:spcPts val="0"/>
      </a:spcBef>
      <a:spcAft>
        <a:spcPts val="1200"/>
      </a:spcAft>
      <a:buClr>
        <a:srgbClr val="4B5A73"/>
      </a:buClr>
      <a:buFont typeface="marketmindED" pitchFamily="2" charset="0"/>
      <a:buChar char="​"/>
      <a:defRPr sz="1400">
        <a:solidFill>
          <a:schemeClr val="tx2"/>
        </a:solidFill>
      </a:defRPr>
    </a:lvl1pPr>
    <a:lvl2pPr marL="234000" indent="-234000" algn="l">
      <a:lnSpc>
        <a:spcPct val="100000"/>
      </a:lnSpc>
      <a:spcBef>
        <a:spcPts val="0"/>
      </a:spcBef>
      <a:spcAft>
        <a:spcPts val="1200"/>
      </a:spcAft>
      <a:buClr>
        <a:srgbClr val="4B5A73"/>
      </a:buClr>
      <a:buFont typeface="marketmindED" pitchFamily="2" charset="0"/>
      <a:buChar char="&gt;"/>
      <a:defRPr sz="1400">
        <a:solidFill>
          <a:schemeClr val="tx2"/>
        </a:solidFill>
      </a:defRPr>
    </a:lvl2pPr>
    <a:lvl3pPr marL="234000" indent="-234000" algn="l">
      <a:lnSpc>
        <a:spcPct val="100000"/>
      </a:lnSpc>
      <a:spcBef>
        <a:spcPts val="0"/>
      </a:spcBef>
      <a:spcAft>
        <a:spcPts val="1200"/>
      </a:spcAft>
      <a:buClr>
        <a:srgbClr val="4B5A73"/>
      </a:buClr>
      <a:buFont typeface="+mj-lt"/>
      <a:buAutoNum type="arabicPeriod"/>
      <a:defRPr sz="1400">
        <a:solidFill>
          <a:schemeClr val="tx2"/>
        </a:solidFill>
      </a:defRPr>
    </a:lvl3pPr>
    <a:lvl4pPr marL="234000" indent="-234000" algn="l">
      <a:lnSpc>
        <a:spcPct val="100000"/>
      </a:lnSpc>
      <a:spcBef>
        <a:spcPts val="0"/>
      </a:spcBef>
      <a:spcAft>
        <a:spcPts val="1200"/>
      </a:spcAft>
      <a:buClr>
        <a:srgbClr val="4B5A73"/>
      </a:buClr>
      <a:buFont typeface="marketmindED" pitchFamily="2" charset="0"/>
      <a:buChar char="-"/>
      <a:defRPr sz="1400">
        <a:solidFill>
          <a:schemeClr val="tx2"/>
        </a:solidFill>
      </a:defRPr>
    </a:lvl4pPr>
    <a:lvl5pPr marL="234000" indent="-234000" algn="l">
      <a:lnSpc>
        <a:spcPct val="100000"/>
      </a:lnSpc>
      <a:spcBef>
        <a:spcPts val="0"/>
      </a:spcBef>
      <a:spcAft>
        <a:spcPts val="1200"/>
      </a:spcAft>
      <a:buClr>
        <a:srgbClr val="829600"/>
      </a:buClr>
      <a:buFont typeface="marketmindED" pitchFamily="2" charset="0"/>
      <a:buChar char="+"/>
      <a:defRPr sz="1400">
        <a:solidFill>
          <a:schemeClr val="tx2"/>
        </a:solidFill>
      </a:defRPr>
    </a:lvl5pPr>
    <a:lvl6pPr marL="234000" indent="-234000" algn="l">
      <a:lnSpc>
        <a:spcPct val="100000"/>
      </a:lnSpc>
      <a:spcBef>
        <a:spcPts val="0"/>
      </a:spcBef>
      <a:spcAft>
        <a:spcPts val="1200"/>
      </a:spcAft>
      <a:buClr>
        <a:srgbClr val="BE002D"/>
      </a:buClr>
      <a:buFont typeface="marketmindED" pitchFamily="2" charset="0"/>
      <a:buChar char="m"/>
      <a:defRPr sz="1400">
        <a:solidFill>
          <a:schemeClr val="tx2"/>
        </a:solidFill>
      </a:defRPr>
    </a:lvl6pPr>
    <a:lvl7pPr marL="234000" indent="-234000" algn="l">
      <a:lnSpc>
        <a:spcPct val="100000"/>
      </a:lnSpc>
      <a:spcBef>
        <a:spcPts val="0"/>
      </a:spcBef>
      <a:spcAft>
        <a:spcPts val="1200"/>
      </a:spcAft>
      <a:buClr>
        <a:srgbClr val="4B5A73"/>
      </a:buClr>
      <a:buFont typeface="marketmindED" pitchFamily="2" charset="0"/>
      <a:buChar char="!"/>
      <a:defRPr sz="1400">
        <a:solidFill>
          <a:schemeClr val="tx2"/>
        </a:solidFill>
      </a:defRPr>
    </a:lvl7pPr>
    <a:lvl8pPr marL="234000" indent="-234000" algn="l">
      <a:lnSpc>
        <a:spcPct val="100000"/>
      </a:lnSpc>
      <a:spcBef>
        <a:spcPts val="0"/>
      </a:spcBef>
      <a:spcAft>
        <a:spcPts val="1200"/>
      </a:spcAft>
      <a:buClr>
        <a:srgbClr val="4B5A73"/>
      </a:buClr>
      <a:buFont typeface="marketmindED" pitchFamily="2" charset="0"/>
      <a:buChar char="?"/>
      <a:defRPr sz="1400">
        <a:solidFill>
          <a:schemeClr val="tx2"/>
        </a:solidFill>
      </a:defRPr>
    </a:lvl8pPr>
    <a:lvl9pPr marL="234000" indent="-234000" algn="l">
      <a:lnSpc>
        <a:spcPct val="100000"/>
      </a:lnSpc>
      <a:spcBef>
        <a:spcPts val="0"/>
      </a:spcBef>
      <a:spcAft>
        <a:spcPts val="1200"/>
      </a:spcAft>
      <a:buClr>
        <a:srgbClr val="829600"/>
      </a:buClr>
      <a:buFont typeface="marketmindED" pitchFamily="2" charset="0"/>
      <a:buChar char="*"/>
      <a:defRPr sz="1400">
        <a:solidFill>
          <a:schemeClr val="tx2"/>
        </a:solidFill>
      </a:defRPr>
    </a:lvl9pPr>
  </p:defaultTextStyle>
  <p:extLst>
    <p:ext uri="{521415D9-36F7-43E2-AB2F-B90AF26B5E84}">
      <p14:sectionLst xmlns:p14="http://schemas.microsoft.com/office/powerpoint/2010/main">
        <p14:section name="Abschnitt ohne Titel" id="{32A6E5AF-91BF-4686-82EA-444C95378049}">
          <p14:sldIdLst>
            <p14:sldId id="257"/>
            <p14:sldId id="360"/>
            <p14:sldId id="300"/>
            <p14:sldId id="338"/>
            <p14:sldId id="343"/>
          </p14:sldIdLst>
        </p14:section>
        <p14:section name="Abschnitt ohne Titel" id="{39F1801B-D786-4294-8B8F-6975CF608C17}">
          <p14:sldIdLst>
            <p14:sldId id="305"/>
            <p14:sldId id="344"/>
            <p14:sldId id="371"/>
            <p14:sldId id="312"/>
            <p14:sldId id="372"/>
            <p14:sldId id="311"/>
            <p14:sldId id="373"/>
            <p14:sldId id="313"/>
            <p14:sldId id="374"/>
            <p14:sldId id="362"/>
            <p14:sldId id="317"/>
            <p14:sldId id="380"/>
            <p14:sldId id="375"/>
            <p14:sldId id="319"/>
            <p14:sldId id="376"/>
            <p14:sldId id="381"/>
            <p14:sldId id="353"/>
            <p14:sldId id="322"/>
            <p14:sldId id="377"/>
            <p14:sldId id="382"/>
            <p14:sldId id="324"/>
            <p14:sldId id="378"/>
            <p14:sldId id="325"/>
            <p14:sldId id="379"/>
          </p14:sldIdLst>
        </p14:section>
        <p14:section name="Abschnitt ohne Titel" id="{CAC5DDF3-6606-4588-9385-05CC04F65CD7}">
          <p14:sldIdLst>
            <p14:sldId id="302"/>
            <p14:sldId id="326"/>
            <p14:sldId id="383"/>
          </p14:sldIdLst>
        </p14:section>
        <p14:section name="Abschnitt ohne Titel" id="{4BD87F84-BCFF-43F5-A4D4-08AF4BAFE20C}">
          <p14:sldIdLst>
            <p14:sldId id="304"/>
            <p14:sldId id="365"/>
            <p14:sldId id="328"/>
            <p14:sldId id="329"/>
            <p14:sldId id="367"/>
            <p14:sldId id="366"/>
            <p14:sldId id="334"/>
            <p14:sldId id="335"/>
            <p14:sldId id="368"/>
            <p14:sldId id="369"/>
            <p14:sldId id="370"/>
            <p14:sldId id="307"/>
          </p14:sldIdLst>
        </p14:section>
      </p14:sectionLst>
    </p:ext>
    <p:ext uri="{EFAFB233-063F-42B5-8137-9DF3F51BA10A}">
      <p15:sldGuideLst xmlns:p15="http://schemas.microsoft.com/office/powerpoint/2012/main">
        <p15:guide id="1" orient="horz" pos="2886" userDrawn="1">
          <p15:clr>
            <a:srgbClr val="A4A3A4"/>
          </p15:clr>
        </p15:guide>
        <p15:guide id="2" pos="5569" userDrawn="1">
          <p15:clr>
            <a:srgbClr val="A4A3A4"/>
          </p15:clr>
        </p15:guide>
        <p15:guide id="3" pos="2394" userDrawn="1">
          <p15:clr>
            <a:srgbClr val="A4A3A4"/>
          </p15:clr>
        </p15:guide>
        <p15:guide id="4" pos="4127" userDrawn="1">
          <p15:clr>
            <a:srgbClr val="A4A3A4"/>
          </p15:clr>
        </p15:guide>
        <p15:guide id="5" pos="3905" userDrawn="1">
          <p15:clr>
            <a:srgbClr val="A4A3A4"/>
          </p15:clr>
        </p15:guide>
        <p15:guide id="6" pos="35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B4CD00"/>
    <a:srgbClr val="FFFFFF"/>
    <a:srgbClr val="B7BDC7"/>
    <a:srgbClr val="798DAE"/>
    <a:srgbClr val="000070"/>
    <a:srgbClr val="333E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howGuides="1">
      <p:cViewPr varScale="1">
        <p:scale>
          <a:sx n="75" d="100"/>
          <a:sy n="75" d="100"/>
        </p:scale>
        <p:origin x="54" y="594"/>
      </p:cViewPr>
      <p:guideLst>
        <p:guide orient="horz" pos="2886"/>
        <p:guide pos="5569"/>
        <p:guide pos="2394"/>
        <p:guide pos="4127"/>
        <p:guide pos="3905"/>
        <p:guide pos="359"/>
      </p:guideLst>
    </p:cSldViewPr>
  </p:slid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80" d="100"/>
          <a:sy n="80" d="100"/>
        </p:scale>
        <p:origin x="3936" y="102"/>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a Berg" userId="a97b5ce0-01b1-4c88-a93d-01e9a72ac1c2" providerId="ADAL" clId="{3D7B6EEA-99BC-4420-AD63-EBA3D37E5ECD}"/>
    <pc:docChg chg="modSld">
      <pc:chgData name="Lina Berg" userId="a97b5ce0-01b1-4c88-a93d-01e9a72ac1c2" providerId="ADAL" clId="{3D7B6EEA-99BC-4420-AD63-EBA3D37E5ECD}" dt="2019-11-08T13:42:14.992" v="1" actId="27918"/>
      <pc:docMkLst>
        <pc:docMk/>
      </pc:docMkLst>
      <pc:sldChg chg="mod">
        <pc:chgData name="Lina Berg" userId="a97b5ce0-01b1-4c88-a93d-01e9a72ac1c2" providerId="ADAL" clId="{3D7B6EEA-99BC-4420-AD63-EBA3D37E5ECD}" dt="2019-11-08T13:42:14.992" v="1" actId="27918"/>
        <pc:sldMkLst>
          <pc:docMk/>
          <pc:sldMk cId="2471731628" sldId="32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chartUserShapes" Target="../drawings/drawing36.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889882057812119"/>
          <c:y val="9.2142895585871062E-2"/>
          <c:w val="0.64455938163346738"/>
          <c:h val="0.77427420307552408"/>
        </c:manualLayout>
      </c:layout>
      <c:barChart>
        <c:barDir val="bar"/>
        <c:grouping val="percentStacked"/>
        <c:varyColors val="0"/>
        <c:ser>
          <c:idx val="0"/>
          <c:order val="0"/>
          <c:tx>
            <c:strRef>
              <c:f>Tabelle1!$B$1</c:f>
              <c:strCache>
                <c:ptCount val="1"/>
                <c:pt idx="0">
                  <c:v>very unsatisfied</c:v>
                </c:pt>
              </c:strCache>
            </c:strRef>
          </c:tx>
          <c:spPr>
            <a:solidFill>
              <a:srgbClr val="4B5A73"/>
            </a:solidFill>
            <a:ln w="25400">
              <a:noFill/>
            </a:ln>
            <a:effectLst/>
          </c:spPr>
          <c:invertIfNegative val="0"/>
          <c:dLbls>
            <c:delete val="1"/>
          </c:dLbls>
          <c:cat>
            <c:strRef>
              <c:f>Tabelle1!$A$2</c:f>
              <c:strCache>
                <c:ptCount val="1"/>
                <c:pt idx="0">
                  <c:v>overall satisfaction RFC 1</c:v>
                </c:pt>
              </c:strCache>
            </c:strRef>
          </c:cat>
          <c:val>
            <c:numRef>
              <c:f>Tabelle1!$B$2</c:f>
              <c:numCache>
                <c:formatCode>General</c:formatCode>
                <c:ptCount val="1"/>
                <c:pt idx="0">
                  <c:v>0</c:v>
                </c:pt>
              </c:numCache>
            </c:numRef>
          </c:val>
          <c:extLst>
            <c:ext xmlns:c16="http://schemas.microsoft.com/office/drawing/2014/chart" uri="{C3380CC4-5D6E-409C-BE32-E72D297353CC}">
              <c16:uniqueId val="{00000000-F4A2-4373-8592-33BBACF0BD86}"/>
            </c:ext>
          </c:extLst>
        </c:ser>
        <c:ser>
          <c:idx val="1"/>
          <c:order val="1"/>
          <c:tx>
            <c:strRef>
              <c:f>Tabelle1!$C$1</c:f>
              <c:strCache>
                <c:ptCount val="1"/>
                <c:pt idx="0">
                  <c:v>unsatisfied</c:v>
                </c:pt>
              </c:strCache>
            </c:strRef>
          </c:tx>
          <c:spPr>
            <a:solidFill>
              <a:srgbClr val="788CAF"/>
            </a:solidFill>
            <a:ln w="25400">
              <a:no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Arial" panose="020B0604020202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overall satisfaction RFC 1</c:v>
                </c:pt>
              </c:strCache>
            </c:strRef>
          </c:cat>
          <c:val>
            <c:numRef>
              <c:f>Tabelle1!$C$2</c:f>
              <c:numCache>
                <c:formatCode>General</c:formatCode>
                <c:ptCount val="1"/>
                <c:pt idx="0">
                  <c:v>22.222222222199999</c:v>
                </c:pt>
              </c:numCache>
            </c:numRef>
          </c:val>
          <c:extLst>
            <c:ext xmlns:c16="http://schemas.microsoft.com/office/drawing/2014/chart" uri="{C3380CC4-5D6E-409C-BE32-E72D297353CC}">
              <c16:uniqueId val="{00000001-F4A2-4373-8592-33BBACF0BD86}"/>
            </c:ext>
          </c:extLst>
        </c:ser>
        <c:ser>
          <c:idx val="2"/>
          <c:order val="2"/>
          <c:tx>
            <c:strRef>
              <c:f>Tabelle1!$D$1</c:f>
              <c:strCache>
                <c:ptCount val="1"/>
                <c:pt idx="0">
                  <c:v>slightly unsatisfied</c:v>
                </c:pt>
              </c:strCache>
            </c:strRef>
          </c:tx>
          <c:spPr>
            <a:solidFill>
              <a:srgbClr val="BECDE6"/>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000000"/>
                    </a:solidFill>
                    <a:latin typeface="Arial" panose="020B0604020202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overall satisfaction RFC 1</c:v>
                </c:pt>
              </c:strCache>
            </c:strRef>
          </c:cat>
          <c:val>
            <c:numRef>
              <c:f>Tabelle1!$D$2</c:f>
              <c:numCache>
                <c:formatCode>General</c:formatCode>
                <c:ptCount val="1"/>
                <c:pt idx="0">
                  <c:v>11.1111111111</c:v>
                </c:pt>
              </c:numCache>
            </c:numRef>
          </c:val>
          <c:extLst>
            <c:ext xmlns:c16="http://schemas.microsoft.com/office/drawing/2014/chart" uri="{C3380CC4-5D6E-409C-BE32-E72D297353CC}">
              <c16:uniqueId val="{00000002-F4A2-4373-8592-33BBACF0BD86}"/>
            </c:ext>
          </c:extLst>
        </c:ser>
        <c:ser>
          <c:idx val="3"/>
          <c:order val="3"/>
          <c:tx>
            <c:strRef>
              <c:f>Tabelle1!$E$1</c:f>
              <c:strCache>
                <c:ptCount val="1"/>
                <c:pt idx="0">
                  <c:v>slightly satisfied</c:v>
                </c:pt>
              </c:strCache>
            </c:strRef>
          </c:tx>
          <c:spPr>
            <a:solidFill>
              <a:srgbClr val="D7F050"/>
            </a:solidFill>
            <a:ln w="25400">
              <a:noFill/>
            </a:ln>
            <a:effectLst/>
          </c:spPr>
          <c:invertIfNegative val="0"/>
          <c:dLbls>
            <c:numFmt formatCode="0" sourceLinked="0"/>
            <c:spPr>
              <a:noFill/>
              <a:ln>
                <a:noFill/>
              </a:ln>
              <a:effectLst/>
            </c:spPr>
            <c:txPr>
              <a:bodyPr rot="0" spcFirstLastPara="1" vertOverflow="ellipsis" vert="horz" wrap="square" anchor="ctr" anchorCtr="1"/>
              <a:lstStyle/>
              <a:p>
                <a:pPr>
                  <a:defRPr kumimoji="0" lang="de-AT" sz="900" b="0" i="0" u="none" strike="noStrike" kern="0" cap="none" spc="0" normalizeH="0" baseline="0" noProof="0" smtClean="0">
                    <a:ln>
                      <a:noFill/>
                    </a:ln>
                    <a:solidFill>
                      <a:srgbClr val="000000"/>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overall satisfaction RFC 1</c:v>
                </c:pt>
              </c:strCache>
            </c:strRef>
          </c:cat>
          <c:val>
            <c:numRef>
              <c:f>Tabelle1!$E$2</c:f>
              <c:numCache>
                <c:formatCode>General</c:formatCode>
                <c:ptCount val="1"/>
                <c:pt idx="0">
                  <c:v>16.666666666699999</c:v>
                </c:pt>
              </c:numCache>
            </c:numRef>
          </c:val>
          <c:extLst>
            <c:ext xmlns:c16="http://schemas.microsoft.com/office/drawing/2014/chart" uri="{C3380CC4-5D6E-409C-BE32-E72D297353CC}">
              <c16:uniqueId val="{00000003-F4A2-4373-8592-33BBACF0BD86}"/>
            </c:ext>
          </c:extLst>
        </c:ser>
        <c:ser>
          <c:idx val="4"/>
          <c:order val="4"/>
          <c:tx>
            <c:strRef>
              <c:f>Tabelle1!$F$1</c:f>
              <c:strCache>
                <c:ptCount val="1"/>
                <c:pt idx="0">
                  <c:v>satisfied</c:v>
                </c:pt>
              </c:strCache>
            </c:strRef>
          </c:tx>
          <c:spPr>
            <a:solidFill>
              <a:srgbClr val="B4CD00"/>
            </a:solidFill>
            <a:ln w="25400">
              <a:noFill/>
            </a:ln>
            <a:effectLst/>
          </c:spPr>
          <c:invertIfNegative val="0"/>
          <c:dLbls>
            <c:numFmt formatCode="0" sourceLinked="0"/>
            <c:spPr>
              <a:noFill/>
              <a:ln>
                <a:noFill/>
              </a:ln>
              <a:effectLst/>
            </c:spPr>
            <c:txPr>
              <a:bodyPr rot="0" spcFirstLastPara="1" vertOverflow="ellipsis" vert="horz" wrap="square" anchor="ctr" anchorCtr="1"/>
              <a:lstStyle/>
              <a:p>
                <a:pPr>
                  <a:defRPr kumimoji="0" lang="de-AT" sz="900" b="0" i="0" u="none" strike="noStrike" kern="0" cap="none" spc="0" normalizeH="0" baseline="0" noProof="0" smtClean="0">
                    <a:ln>
                      <a:noFill/>
                    </a:ln>
                    <a:solidFill>
                      <a:srgbClr val="FFFFFF">
                        <a:lumMod val="100000"/>
                      </a:srgbClr>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overall satisfaction RFC 1</c:v>
                </c:pt>
              </c:strCache>
            </c:strRef>
          </c:cat>
          <c:val>
            <c:numRef>
              <c:f>Tabelle1!$F$2</c:f>
              <c:numCache>
                <c:formatCode>General</c:formatCode>
                <c:ptCount val="1"/>
                <c:pt idx="0">
                  <c:v>50</c:v>
                </c:pt>
              </c:numCache>
            </c:numRef>
          </c:val>
          <c:extLst>
            <c:ext xmlns:c16="http://schemas.microsoft.com/office/drawing/2014/chart" uri="{C3380CC4-5D6E-409C-BE32-E72D297353CC}">
              <c16:uniqueId val="{00000004-F4A2-4373-8592-33BBACF0BD86}"/>
            </c:ext>
          </c:extLst>
        </c:ser>
        <c:ser>
          <c:idx val="5"/>
          <c:order val="5"/>
          <c:tx>
            <c:strRef>
              <c:f>Tabelle1!$G$1</c:f>
              <c:strCache>
                <c:ptCount val="1"/>
                <c:pt idx="0">
                  <c:v>very satisfied</c:v>
                </c:pt>
              </c:strCache>
            </c:strRef>
          </c:tx>
          <c:spPr>
            <a:solidFill>
              <a:srgbClr val="829600"/>
            </a:solidFill>
            <a:ln w="25400">
              <a:noFill/>
            </a:ln>
            <a:effectLst/>
          </c:spPr>
          <c:invertIfNegative val="0"/>
          <c:dLbls>
            <c:delete val="1"/>
          </c:dLbls>
          <c:cat>
            <c:strRef>
              <c:f>Tabelle1!$A$2</c:f>
              <c:strCache>
                <c:ptCount val="1"/>
                <c:pt idx="0">
                  <c:v>overall satisfaction RFC 1</c:v>
                </c:pt>
              </c:strCache>
            </c:strRef>
          </c:cat>
          <c:val>
            <c:numRef>
              <c:f>Tabelle1!$G$2</c:f>
              <c:numCache>
                <c:formatCode>General</c:formatCode>
                <c:ptCount val="1"/>
                <c:pt idx="0">
                  <c:v>0</c:v>
                </c:pt>
              </c:numCache>
            </c:numRef>
          </c:val>
          <c:extLst>
            <c:ext xmlns:c16="http://schemas.microsoft.com/office/drawing/2014/chart" uri="{C3380CC4-5D6E-409C-BE32-E72D297353CC}">
              <c16:uniqueId val="{00000005-F4A2-4373-8592-33BBACF0BD86}"/>
            </c:ext>
          </c:extLst>
        </c:ser>
        <c:dLbls>
          <c:dLblPos val="ctr"/>
          <c:showLegendKey val="0"/>
          <c:showVal val="1"/>
          <c:showCatName val="0"/>
          <c:showSerName val="0"/>
          <c:showPercent val="0"/>
          <c:showBubbleSize val="0"/>
        </c:dLbls>
        <c:gapWidth val="100"/>
        <c:overlap val="100"/>
        <c:axId val="867895880"/>
        <c:axId val="867897056"/>
      </c:barChart>
      <c:catAx>
        <c:axId val="86789588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mn-cs"/>
              </a:defRPr>
            </a:pPr>
            <a:endParaRPr lang="de-DE"/>
          </a:p>
        </c:txPr>
        <c:crossAx val="867897056"/>
        <c:crosses val="autoZero"/>
        <c:auto val="1"/>
        <c:lblAlgn val="ctr"/>
        <c:lblOffset val="100"/>
        <c:noMultiLvlLbl val="0"/>
      </c:catAx>
      <c:valAx>
        <c:axId val="867897056"/>
        <c:scaling>
          <c:orientation val="minMax"/>
          <c:max val="1"/>
          <c:min val="0"/>
        </c:scaling>
        <c:delete val="0"/>
        <c:axPos val="b"/>
        <c:majorGridlines>
          <c:spPr>
            <a:ln w="6350" cap="flat" cmpd="sng" algn="ctr">
              <a:solidFill>
                <a:srgbClr val="9BAAC8"/>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mn-cs"/>
              </a:defRPr>
            </a:pPr>
            <a:endParaRPr lang="de-DE"/>
          </a:p>
        </c:txPr>
        <c:crossAx val="867895880"/>
        <c:crosses val="max"/>
        <c:crossBetween val="between"/>
        <c:majorUnit val="0.2"/>
        <c:minorUnit val="0.1"/>
      </c:valAx>
      <c:spPr>
        <a:noFill/>
        <a:ln>
          <a:noFill/>
        </a:ln>
        <a:effectLst/>
      </c:spPr>
    </c:plotArea>
    <c:legend>
      <c:legendPos val="b"/>
      <c:layout>
        <c:manualLayout>
          <c:xMode val="edge"/>
          <c:yMode val="edge"/>
          <c:x val="0.31889882057812119"/>
          <c:y val="0.92308376011725213"/>
          <c:w val="0.64455938163346738"/>
          <c:h val="7.6916239882747844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mn-cs"/>
            </a:defRPr>
          </a:pPr>
          <a:endParaRPr lang="de-DE"/>
        </a:p>
      </c:txPr>
    </c:legend>
    <c:plotVisOnly val="1"/>
    <c:dispBlanksAs val="gap"/>
    <c:showDLblsOverMax val="0"/>
  </c:chart>
  <c:spPr>
    <a:noFill/>
    <a:ln>
      <a:noFill/>
    </a:ln>
    <a:effectLst/>
  </c:spPr>
  <c:txPr>
    <a:bodyPr/>
    <a:lstStyle/>
    <a:p>
      <a:pPr>
        <a:defRPr sz="900" baseline="0">
          <a:solidFill>
            <a:srgbClr val="000000"/>
          </a:solidFill>
          <a:latin typeface="Arial" panose="020B0604020202020204" pitchFamily="34" charset="0"/>
        </a:defRPr>
      </a:pPr>
      <a:endParaRPr lang="de-DE"/>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794205403580029E-2"/>
          <c:y val="9.2142895585871062E-2"/>
          <c:w val="0.71927188747614468"/>
          <c:h val="0.77427420307552408"/>
        </c:manualLayout>
      </c:layout>
      <c:barChart>
        <c:barDir val="bar"/>
        <c:grouping val="clustered"/>
        <c:varyColors val="0"/>
        <c:ser>
          <c:idx val="0"/>
          <c:order val="0"/>
          <c:tx>
            <c:strRef>
              <c:f>Tabelle1!$B$1</c:f>
              <c:strCache>
                <c:ptCount val="1"/>
                <c:pt idx="0">
                  <c:v>2019</c:v>
                </c:pt>
              </c:strCache>
            </c:strRef>
          </c:tx>
          <c:spPr>
            <a:solidFill>
              <a:srgbClr val="4B5A73"/>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900" baseline="0">
                    <a:solidFill>
                      <a:srgbClr val="000000"/>
                    </a:solidFill>
                    <a:latin typeface="Arial" panose="020B0604020202020204" pitchFamily="34"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Tabelle1!$A$2:$A$10</c:f>
              <c:strCache>
                <c:ptCount val="9"/>
                <c:pt idx="0">
                  <c:v>PaP parameters</c:v>
                </c:pt>
                <c:pt idx="1">
                  <c:v>origin/destinations and intermediate stops in PaP</c:v>
                </c:pt>
                <c:pt idx="2">
                  <c:v>PaP schedule (adequate travel/departure/arrival times)</c:v>
                </c:pt>
                <c:pt idx="3">
                  <c:v>speed of PaPs</c:v>
                </c:pt>
                <c:pt idx="4">
                  <c:v>amount of PaPs (number of paths)</c:v>
                </c:pt>
                <c:pt idx="5">
                  <c:v>quality of PaP reserve capacity</c:v>
                </c:pt>
                <c:pt idx="6">
                  <c:v>PaP offer/capacity management on overlapping sections</c:v>
                </c:pt>
                <c:pt idx="7">
                  <c:v>structure of capacity wish list</c:v>
                </c:pt>
                <c:pt idx="8">
                  <c:v>quality of international path offer</c:v>
                </c:pt>
              </c:strCache>
            </c:strRef>
          </c:cat>
          <c:val>
            <c:numRef>
              <c:f>Tabelle1!$B$2:$B$10</c:f>
              <c:numCache>
                <c:formatCode>General</c:formatCode>
                <c:ptCount val="9"/>
                <c:pt idx="0">
                  <c:v>3.8571428570999999</c:v>
                </c:pt>
                <c:pt idx="1">
                  <c:v>4.2857142857000001</c:v>
                </c:pt>
                <c:pt idx="2">
                  <c:v>3.4615384615</c:v>
                </c:pt>
                <c:pt idx="3">
                  <c:v>4.3076923077</c:v>
                </c:pt>
                <c:pt idx="4">
                  <c:v>3.0769230769</c:v>
                </c:pt>
                <c:pt idx="5">
                  <c:v>2.8571428570999999</c:v>
                </c:pt>
                <c:pt idx="6">
                  <c:v>3.6666666666999999</c:v>
                </c:pt>
                <c:pt idx="7">
                  <c:v>4.5999999999999996</c:v>
                </c:pt>
                <c:pt idx="8">
                  <c:v>3.3076923077</c:v>
                </c:pt>
              </c:numCache>
            </c:numRef>
          </c:val>
          <c:extLst>
            <c:ext xmlns:c16="http://schemas.microsoft.com/office/drawing/2014/chart" uri="{C3380CC4-5D6E-409C-BE32-E72D297353CC}">
              <c16:uniqueId val="{00000000-3223-4FE6-8661-EBE6CA563796}"/>
            </c:ext>
          </c:extLst>
        </c:ser>
        <c:ser>
          <c:idx val="1"/>
          <c:order val="1"/>
          <c:tx>
            <c:strRef>
              <c:f>Tabelle1!$C$1</c:f>
              <c:strCache>
                <c:ptCount val="1"/>
                <c:pt idx="0">
                  <c:v>2018</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800" b="0" i="0" u="none" strike="noStrike" kern="900" cap="none" spc="0" normalizeH="0" baseline="0" noProof="0" smtClean="0">
                    <a:ln>
                      <a:noFill/>
                    </a:ln>
                    <a:solidFill>
                      <a:srgbClr val="000000">
                        <a:lumMod val="100000"/>
                      </a:srgbClr>
                    </a:solidFill>
                    <a:effectLst/>
                    <a:uLnTx/>
                    <a:uFill>
                      <a:solidFill>
                        <a:srgbClr val="000000"/>
                      </a:solidFill>
                    </a:uFill>
                    <a:latin typeface="Arial" panose="020B0604020202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Tabelle1!$A$2:$A$10</c:f>
              <c:strCache>
                <c:ptCount val="9"/>
                <c:pt idx="0">
                  <c:v>PaP parameters</c:v>
                </c:pt>
                <c:pt idx="1">
                  <c:v>origin/destinations and intermediate stops in PaP</c:v>
                </c:pt>
                <c:pt idx="2">
                  <c:v>PaP schedule (adequate travel/departure/arrival times)</c:v>
                </c:pt>
                <c:pt idx="3">
                  <c:v>speed of PaPs</c:v>
                </c:pt>
                <c:pt idx="4">
                  <c:v>amount of PaPs (number of paths)</c:v>
                </c:pt>
                <c:pt idx="5">
                  <c:v>quality of PaP reserve capacity</c:v>
                </c:pt>
                <c:pt idx="6">
                  <c:v>PaP offer/capacity management on overlapping sections</c:v>
                </c:pt>
                <c:pt idx="7">
                  <c:v>structure of capacity wish list</c:v>
                </c:pt>
                <c:pt idx="8">
                  <c:v>quality of international path offer</c:v>
                </c:pt>
              </c:strCache>
            </c:strRef>
          </c:cat>
          <c:val>
            <c:numRef>
              <c:f>Tabelle1!$C$2:$C$10</c:f>
              <c:numCache>
                <c:formatCode>General</c:formatCode>
                <c:ptCount val="9"/>
                <c:pt idx="0">
                  <c:v>3.3</c:v>
                </c:pt>
                <c:pt idx="1">
                  <c:v>4</c:v>
                </c:pt>
                <c:pt idx="2">
                  <c:v>4.3330000000000002</c:v>
                </c:pt>
                <c:pt idx="3">
                  <c:v>4.4000000000000004</c:v>
                </c:pt>
                <c:pt idx="4">
                  <c:v>3.9</c:v>
                </c:pt>
                <c:pt idx="5">
                  <c:v>3.3330000000000002</c:v>
                </c:pt>
                <c:pt idx="6">
                  <c:v>3.75</c:v>
                </c:pt>
                <c:pt idx="7">
                  <c:v>4.5999999999999996</c:v>
                </c:pt>
              </c:numCache>
            </c:numRef>
          </c:val>
          <c:extLst>
            <c:ext xmlns:c16="http://schemas.microsoft.com/office/drawing/2014/chart" uri="{C3380CC4-5D6E-409C-BE32-E72D297353CC}">
              <c16:uniqueId val="{00000001-3223-4FE6-8661-EBE6CA563796}"/>
            </c:ext>
          </c:extLst>
        </c:ser>
        <c:ser>
          <c:idx val="2"/>
          <c:order val="2"/>
          <c:tx>
            <c:strRef>
              <c:f>Tabelle1!$D$1</c:f>
              <c:strCache>
                <c:ptCount val="1"/>
                <c:pt idx="0">
                  <c:v>2017</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800" b="0" i="0" u="none" strike="noStrike" kern="900" cap="none" spc="0" normalizeH="0" baseline="0" noProof="0" smtClean="0">
                    <a:ln>
                      <a:noFill/>
                    </a:ln>
                    <a:solidFill>
                      <a:srgbClr val="000000">
                        <a:lumMod val="100000"/>
                      </a:srgbClr>
                    </a:solidFill>
                    <a:effectLst/>
                    <a:uLnTx/>
                    <a:uFill>
                      <a:solidFill>
                        <a:srgbClr val="000000"/>
                      </a:solidFill>
                    </a:uFill>
                    <a:latin typeface="Arial" panose="020B0604020202020204"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Tabelle1!$A$2:$A$10</c:f>
              <c:strCache>
                <c:ptCount val="9"/>
                <c:pt idx="0">
                  <c:v>PaP parameters</c:v>
                </c:pt>
                <c:pt idx="1">
                  <c:v>origin/destinations and intermediate stops in PaP</c:v>
                </c:pt>
                <c:pt idx="2">
                  <c:v>PaP schedule (adequate travel/departure/arrival times)</c:v>
                </c:pt>
                <c:pt idx="3">
                  <c:v>speed of PaPs</c:v>
                </c:pt>
                <c:pt idx="4">
                  <c:v>amount of PaPs (number of paths)</c:v>
                </c:pt>
                <c:pt idx="5">
                  <c:v>quality of PaP reserve capacity</c:v>
                </c:pt>
                <c:pt idx="6">
                  <c:v>PaP offer/capacity management on overlapping sections</c:v>
                </c:pt>
                <c:pt idx="7">
                  <c:v>structure of capacity wish list</c:v>
                </c:pt>
                <c:pt idx="8">
                  <c:v>quality of international path offer</c:v>
                </c:pt>
              </c:strCache>
            </c:strRef>
          </c:cat>
          <c:val>
            <c:numRef>
              <c:f>Tabelle1!$D$2:$D$10</c:f>
              <c:numCache>
                <c:formatCode>General</c:formatCode>
                <c:ptCount val="9"/>
                <c:pt idx="0">
                  <c:v>4.1820000000000004</c:v>
                </c:pt>
                <c:pt idx="1">
                  <c:v>4</c:v>
                </c:pt>
                <c:pt idx="2">
                  <c:v>3.3330000000000002</c:v>
                </c:pt>
                <c:pt idx="3">
                  <c:v>3.556</c:v>
                </c:pt>
                <c:pt idx="4">
                  <c:v>3.8180000000000001</c:v>
                </c:pt>
                <c:pt idx="5">
                  <c:v>2.8330000000000002</c:v>
                </c:pt>
                <c:pt idx="6">
                  <c:v>3.1110000000000002</c:v>
                </c:pt>
                <c:pt idx="7">
                  <c:v>4.2220000000000004</c:v>
                </c:pt>
              </c:numCache>
            </c:numRef>
          </c:val>
          <c:extLst>
            <c:ext xmlns:c16="http://schemas.microsoft.com/office/drawing/2014/chart" uri="{C3380CC4-5D6E-409C-BE32-E72D297353CC}">
              <c16:uniqueId val="{00000002-3223-4FE6-8661-EBE6CA563796}"/>
            </c:ext>
          </c:extLst>
        </c:ser>
        <c:dLbls>
          <c:showLegendKey val="0"/>
          <c:showVal val="0"/>
          <c:showCatName val="0"/>
          <c:showSerName val="0"/>
          <c:showPercent val="0"/>
          <c:showBubbleSize val="0"/>
        </c:dLbls>
        <c:gapWidth val="180"/>
        <c:axId val="760948888"/>
        <c:axId val="760944968"/>
      </c:barChart>
      <c:catAx>
        <c:axId val="760948888"/>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crossAx val="760944968"/>
        <c:crosses val="autoZero"/>
        <c:auto val="1"/>
        <c:lblAlgn val="ctr"/>
        <c:lblOffset val="100"/>
        <c:noMultiLvlLbl val="0"/>
      </c:catAx>
      <c:valAx>
        <c:axId val="760944968"/>
        <c:scaling>
          <c:orientation val="minMax"/>
          <c:max val="6"/>
          <c:min val="1"/>
        </c:scaling>
        <c:delete val="0"/>
        <c:axPos val="b"/>
        <c:majorGridlines>
          <c:spPr>
            <a:ln w="6350" cap="flat" cmpd="sng" algn="ctr">
              <a:solidFill>
                <a:srgbClr val="9BAAC8"/>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760948888"/>
        <c:crosses val="max"/>
        <c:crossBetween val="between"/>
        <c:majorUnit val="1"/>
      </c:valAx>
      <c:spPr>
        <a:noFill/>
        <a:ln>
          <a:noFill/>
        </a:ln>
        <a:effectLst/>
      </c:spPr>
    </c:plotArea>
    <c:legend>
      <c:legendPos val="r"/>
      <c:layout>
        <c:manualLayout>
          <c:xMode val="edge"/>
          <c:yMode val="edge"/>
          <c:x val="6.9794205403580029E-2"/>
          <c:y val="0.92308376011725213"/>
          <c:w val="0.71927188747614468"/>
          <c:h val="4.537870787255819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900">
          <a:solidFill>
            <a:srgbClr val="000000"/>
          </a:solidFill>
        </a:defRPr>
      </a:pPr>
      <a:endParaRPr lang="de-DE"/>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25165037218086883"/>
          <c:y val="9.3619446112868543E-2"/>
          <c:w val="0.62278496833685149"/>
          <c:h val="0.82124254081621006"/>
        </c:manualLayout>
      </c:layout>
      <c:barChart>
        <c:barDir val="bar"/>
        <c:grouping val="percentStacked"/>
        <c:varyColors val="0"/>
        <c:ser>
          <c:idx val="0"/>
          <c:order val="0"/>
          <c:tx>
            <c:strRef>
              <c:f>Tabelle1!$B$1</c:f>
              <c:strCache>
                <c:ptCount val="1"/>
                <c:pt idx="0">
                  <c:v>yes</c:v>
                </c:pt>
              </c:strCache>
            </c:strRef>
          </c:tx>
          <c:spPr>
            <a:solidFill>
              <a:srgbClr val="829600"/>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FFFFFF"/>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ordered capacity cia C-OSS</c:v>
                </c:pt>
                <c:pt idx="1">
                  <c:v>2018</c:v>
                </c:pt>
                <c:pt idx="2">
                  <c:v>2017</c:v>
                </c:pt>
              </c:strCache>
            </c:strRef>
          </c:cat>
          <c:val>
            <c:numRef>
              <c:f>Tabelle1!$B$2:$B$4</c:f>
              <c:numCache>
                <c:formatCode>General</c:formatCode>
                <c:ptCount val="3"/>
                <c:pt idx="0">
                  <c:v>78.571428571400006</c:v>
                </c:pt>
                <c:pt idx="1">
                  <c:v>75</c:v>
                </c:pt>
                <c:pt idx="2">
                  <c:v>75</c:v>
                </c:pt>
              </c:numCache>
            </c:numRef>
          </c:val>
          <c:extLst>
            <c:ext xmlns:c16="http://schemas.microsoft.com/office/drawing/2014/chart" uri="{C3380CC4-5D6E-409C-BE32-E72D297353CC}">
              <c16:uniqueId val="{00000000-C41C-4608-BFDC-31973B3D5090}"/>
            </c:ext>
          </c:extLst>
        </c:ser>
        <c:ser>
          <c:idx val="1"/>
          <c:order val="1"/>
          <c:tx>
            <c:strRef>
              <c:f>Tabelle1!$C$1</c:f>
              <c:strCache>
                <c:ptCount val="1"/>
                <c:pt idx="0">
                  <c:v>no</c:v>
                </c:pt>
              </c:strCache>
            </c:strRef>
          </c:tx>
          <c:spPr>
            <a:solidFill>
              <a:srgbClr val="B4CD00"/>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FFFFFF">
                        <a:lumMod val="100000"/>
                      </a:srgbClr>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ordered capacity cia C-OSS</c:v>
                </c:pt>
                <c:pt idx="1">
                  <c:v>2018</c:v>
                </c:pt>
                <c:pt idx="2">
                  <c:v>2017</c:v>
                </c:pt>
              </c:strCache>
            </c:strRef>
          </c:cat>
          <c:val>
            <c:numRef>
              <c:f>Tabelle1!$C$2:$C$4</c:f>
              <c:numCache>
                <c:formatCode>General</c:formatCode>
                <c:ptCount val="3"/>
                <c:pt idx="0">
                  <c:v>14.285714285699999</c:v>
                </c:pt>
                <c:pt idx="1">
                  <c:v>25</c:v>
                </c:pt>
                <c:pt idx="2">
                  <c:v>25</c:v>
                </c:pt>
              </c:numCache>
            </c:numRef>
          </c:val>
          <c:extLst>
            <c:ext xmlns:c16="http://schemas.microsoft.com/office/drawing/2014/chart" uri="{C3380CC4-5D6E-409C-BE32-E72D297353CC}">
              <c16:uniqueId val="{00000001-C41C-4608-BFDC-31973B3D5090}"/>
            </c:ext>
          </c:extLst>
        </c:ser>
        <c:ser>
          <c:idx val="2"/>
          <c:order val="2"/>
          <c:tx>
            <c:strRef>
              <c:f>Tabelle1!$D$1</c:f>
              <c:strCache>
                <c:ptCount val="1"/>
                <c:pt idx="0">
                  <c:v>don't know</c:v>
                </c:pt>
              </c:strCache>
            </c:strRef>
          </c:tx>
          <c:spPr>
            <a:solidFill>
              <a:srgbClr val="BECDE6"/>
            </a:solidFill>
            <a:ln w="25400">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1C-4608-BFDC-31973B3D5090}"/>
                </c:ext>
              </c:extLst>
            </c:dLbl>
            <c:dLbl>
              <c:idx val="1"/>
              <c:delete val="1"/>
              <c:extLst>
                <c:ext xmlns:c15="http://schemas.microsoft.com/office/drawing/2012/chart" uri="{CE6537A1-D6FC-4f65-9D91-7224C49458BB}"/>
                <c:ext xmlns:c16="http://schemas.microsoft.com/office/drawing/2014/chart" uri="{C3380CC4-5D6E-409C-BE32-E72D297353CC}">
                  <c16:uniqueId val="{00000003-C41C-4608-BFDC-31973B3D5090}"/>
                </c:ext>
              </c:extLst>
            </c:dLbl>
            <c:dLbl>
              <c:idx val="2"/>
              <c:delete val="1"/>
              <c:extLst>
                <c:ext xmlns:c15="http://schemas.microsoft.com/office/drawing/2012/chart" uri="{CE6537A1-D6FC-4f65-9D91-7224C49458BB}"/>
                <c:ext xmlns:c16="http://schemas.microsoft.com/office/drawing/2014/chart" uri="{C3380CC4-5D6E-409C-BE32-E72D297353CC}">
                  <c16:uniqueId val="{00000004-C41C-4608-BFDC-31973B3D509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ordered capacity cia C-OSS</c:v>
                </c:pt>
                <c:pt idx="1">
                  <c:v>2018</c:v>
                </c:pt>
                <c:pt idx="2">
                  <c:v>2017</c:v>
                </c:pt>
              </c:strCache>
            </c:strRef>
          </c:cat>
          <c:val>
            <c:numRef>
              <c:f>Tabelle1!$D$2:$D$4</c:f>
              <c:numCache>
                <c:formatCode>General</c:formatCode>
                <c:ptCount val="3"/>
                <c:pt idx="0">
                  <c:v>7.1428571428999996</c:v>
                </c:pt>
                <c:pt idx="1">
                  <c:v>0</c:v>
                </c:pt>
                <c:pt idx="2">
                  <c:v>0</c:v>
                </c:pt>
              </c:numCache>
            </c:numRef>
          </c:val>
          <c:extLst>
            <c:ext xmlns:c16="http://schemas.microsoft.com/office/drawing/2014/chart" uri="{C3380CC4-5D6E-409C-BE32-E72D297353CC}">
              <c16:uniqueId val="{00000005-C41C-4608-BFDC-31973B3D5090}"/>
            </c:ext>
          </c:extLst>
        </c:ser>
        <c:dLbls>
          <c:dLblPos val="ctr"/>
          <c:showLegendKey val="0"/>
          <c:showVal val="1"/>
          <c:showCatName val="0"/>
          <c:showSerName val="0"/>
          <c:showPercent val="0"/>
          <c:showBubbleSize val="0"/>
        </c:dLbls>
        <c:gapWidth val="80"/>
        <c:overlap val="100"/>
        <c:axId val="760921056"/>
        <c:axId val="760917920"/>
      </c:barChart>
      <c:catAx>
        <c:axId val="76092105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de-DE"/>
          </a:p>
        </c:txPr>
        <c:crossAx val="760917920"/>
        <c:crosses val="autoZero"/>
        <c:auto val="1"/>
        <c:lblAlgn val="ctr"/>
        <c:lblOffset val="100"/>
        <c:noMultiLvlLbl val="0"/>
      </c:catAx>
      <c:valAx>
        <c:axId val="760917920"/>
        <c:scaling>
          <c:orientation val="minMax"/>
          <c:max val="1"/>
          <c:min val="0"/>
        </c:scaling>
        <c:delete val="0"/>
        <c:axPos val="b"/>
        <c:majorGridlines>
          <c:spPr>
            <a:ln w="6350" cap="flat" cmpd="sng" algn="ctr">
              <a:solidFill>
                <a:srgbClr val="9BAAC8"/>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760921056"/>
        <c:crosses val="max"/>
        <c:crossBetween val="between"/>
        <c:majorUnit val="0.2"/>
        <c:minorUnit val="0.1"/>
      </c:valAx>
      <c:spPr>
        <a:noFill/>
        <a:ln>
          <a:noFill/>
        </a:ln>
        <a:effectLst/>
      </c:spPr>
    </c:plotArea>
    <c:legend>
      <c:legendPos val="b"/>
      <c:layout>
        <c:manualLayout>
          <c:xMode val="edge"/>
          <c:yMode val="edge"/>
          <c:x val="0.27370097766914786"/>
          <c:y val="0.92306711601772562"/>
          <c:w val="0.56985654371736472"/>
          <c:h val="4.3760688472784276E-2"/>
        </c:manualLayout>
      </c:layout>
      <c:overlay val="0"/>
      <c:spPr>
        <a:noFill/>
        <a:ln w="9525">
          <a:noFill/>
          <a:prstDash val="solid"/>
        </a:ln>
        <a:effectLst/>
        <a:extLst>
          <a:ext uri="{91240B29-F687-4F45-9708-019B960494DF}">
            <a14:hiddenLine xmlns:a14="http://schemas.microsoft.com/office/drawing/2010/main" w="9525">
              <a:solidFill>
                <a:srgbClr val="C0CEE5"/>
              </a:solidFill>
              <a:prstDash val="solid"/>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1000">
          <a:solidFill>
            <a:srgbClr val="000000"/>
          </a:solidFill>
        </a:defRPr>
      </a:pPr>
      <a:endParaRPr lang="de-DE"/>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889882057812119"/>
          <c:y val="9.2142895585871062E-2"/>
          <c:w val="0.64455938163346738"/>
          <c:h val="0.77427420307552408"/>
        </c:manualLayout>
      </c:layout>
      <c:barChart>
        <c:barDir val="bar"/>
        <c:grouping val="percentStacked"/>
        <c:varyColors val="0"/>
        <c:ser>
          <c:idx val="0"/>
          <c:order val="0"/>
          <c:tx>
            <c:strRef>
              <c:f>Tabelle1!$B$1</c:f>
              <c:strCache>
                <c:ptCount val="1"/>
                <c:pt idx="0">
                  <c:v>very unsatisfied</c:v>
                </c:pt>
              </c:strCache>
            </c:strRef>
          </c:tx>
          <c:spPr>
            <a:solidFill>
              <a:srgbClr val="4B5A73"/>
            </a:solidFill>
            <a:ln w="25400">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74-45FE-BE0D-F62AC3C3FDD9}"/>
                </c:ext>
              </c:extLst>
            </c:dLbl>
            <c:dLbl>
              <c:idx val="1"/>
              <c:delete val="1"/>
              <c:extLst>
                <c:ext xmlns:c15="http://schemas.microsoft.com/office/drawing/2012/chart" uri="{CE6537A1-D6FC-4f65-9D91-7224C49458BB}"/>
                <c:ext xmlns:c16="http://schemas.microsoft.com/office/drawing/2014/chart" uri="{C3380CC4-5D6E-409C-BE32-E72D297353CC}">
                  <c16:uniqueId val="{00000001-E074-45FE-BE0D-F62AC3C3FDD9}"/>
                </c:ext>
              </c:extLst>
            </c:dLbl>
            <c:dLbl>
              <c:idx val="2"/>
              <c:delete val="1"/>
              <c:extLst>
                <c:ext xmlns:c15="http://schemas.microsoft.com/office/drawing/2012/chart" uri="{CE6537A1-D6FC-4f65-9D91-7224C49458BB}"/>
                <c:ext xmlns:c16="http://schemas.microsoft.com/office/drawing/2014/chart" uri="{C3380CC4-5D6E-409C-BE32-E72D297353CC}">
                  <c16:uniqueId val="{00000002-E074-45FE-BE0D-F62AC3C3FDD9}"/>
                </c:ext>
              </c:extLst>
            </c:dLbl>
            <c:dLbl>
              <c:idx val="3"/>
              <c:delete val="1"/>
              <c:extLst>
                <c:ext xmlns:c15="http://schemas.microsoft.com/office/drawing/2012/chart" uri="{CE6537A1-D6FC-4f65-9D91-7224C49458BB}"/>
                <c:ext xmlns:c16="http://schemas.microsoft.com/office/drawing/2014/chart" uri="{C3380CC4-5D6E-409C-BE32-E72D297353CC}">
                  <c16:uniqueId val="{00000003-E074-45FE-BE0D-F62AC3C3FDD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availability of C-OSS</c:v>
                </c:pt>
                <c:pt idx="1">
                  <c:v>business know-how of C-OSS</c:v>
                </c:pt>
                <c:pt idx="2">
                  <c:v>allocation process by C-OSS</c:v>
                </c:pt>
                <c:pt idx="3">
                  <c:v>conflict solving procedure by C-OSS</c:v>
                </c:pt>
              </c:strCache>
            </c:strRef>
          </c:cat>
          <c:val>
            <c:numRef>
              <c:f>Tabelle1!$B$2:$B$5</c:f>
              <c:numCache>
                <c:formatCode>General</c:formatCode>
                <c:ptCount val="4"/>
                <c:pt idx="0">
                  <c:v>30</c:v>
                </c:pt>
                <c:pt idx="1">
                  <c:v>0</c:v>
                </c:pt>
                <c:pt idx="2">
                  <c:v>0</c:v>
                </c:pt>
                <c:pt idx="3">
                  <c:v>0</c:v>
                </c:pt>
              </c:numCache>
            </c:numRef>
          </c:val>
          <c:extLst>
            <c:ext xmlns:c16="http://schemas.microsoft.com/office/drawing/2014/chart" uri="{C3380CC4-5D6E-409C-BE32-E72D297353CC}">
              <c16:uniqueId val="{00000004-E074-45FE-BE0D-F62AC3C3FDD9}"/>
            </c:ext>
          </c:extLst>
        </c:ser>
        <c:ser>
          <c:idx val="1"/>
          <c:order val="1"/>
          <c:tx>
            <c:strRef>
              <c:f>Tabelle1!$C$1</c:f>
              <c:strCache>
                <c:ptCount val="1"/>
                <c:pt idx="0">
                  <c:v>unsatisfied</c:v>
                </c:pt>
              </c:strCache>
            </c:strRef>
          </c:tx>
          <c:spPr>
            <a:solidFill>
              <a:srgbClr val="788CAF"/>
            </a:solidFill>
            <a:ln w="25400">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74-45FE-BE0D-F62AC3C3FDD9}"/>
                </c:ext>
              </c:extLst>
            </c:dLbl>
            <c:dLbl>
              <c:idx val="2"/>
              <c:delete val="1"/>
              <c:extLst>
                <c:ext xmlns:c15="http://schemas.microsoft.com/office/drawing/2012/chart" uri="{CE6537A1-D6FC-4f65-9D91-7224C49458BB}"/>
                <c:ext xmlns:c16="http://schemas.microsoft.com/office/drawing/2014/chart" uri="{C3380CC4-5D6E-409C-BE32-E72D297353CC}">
                  <c16:uniqueId val="{00000006-E074-45FE-BE0D-F62AC3C3FDD9}"/>
                </c:ext>
              </c:extLst>
            </c:dLbl>
            <c:dLbl>
              <c:idx val="3"/>
              <c:delete val="1"/>
              <c:extLst>
                <c:ext xmlns:c15="http://schemas.microsoft.com/office/drawing/2012/chart" uri="{CE6537A1-D6FC-4f65-9D91-7224C49458BB}"/>
                <c:ext xmlns:c16="http://schemas.microsoft.com/office/drawing/2014/chart" uri="{C3380CC4-5D6E-409C-BE32-E72D297353CC}">
                  <c16:uniqueId val="{00000007-E074-45FE-BE0D-F62AC3C3FDD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FFFFFF"/>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availability of C-OSS</c:v>
                </c:pt>
                <c:pt idx="1">
                  <c:v>business know-how of C-OSS</c:v>
                </c:pt>
                <c:pt idx="2">
                  <c:v>allocation process by C-OSS</c:v>
                </c:pt>
                <c:pt idx="3">
                  <c:v>conflict solving procedure by C-OSS</c:v>
                </c:pt>
              </c:strCache>
            </c:strRef>
          </c:cat>
          <c:val>
            <c:numRef>
              <c:f>Tabelle1!$C$2:$C$5</c:f>
              <c:numCache>
                <c:formatCode>General</c:formatCode>
                <c:ptCount val="4"/>
                <c:pt idx="0">
                  <c:v>30</c:v>
                </c:pt>
                <c:pt idx="1">
                  <c:v>54.5454545455</c:v>
                </c:pt>
                <c:pt idx="2">
                  <c:v>0</c:v>
                </c:pt>
                <c:pt idx="3">
                  <c:v>0</c:v>
                </c:pt>
              </c:numCache>
            </c:numRef>
          </c:val>
          <c:extLst>
            <c:ext xmlns:c16="http://schemas.microsoft.com/office/drawing/2014/chart" uri="{C3380CC4-5D6E-409C-BE32-E72D297353CC}">
              <c16:uniqueId val="{00000008-E074-45FE-BE0D-F62AC3C3FDD9}"/>
            </c:ext>
          </c:extLst>
        </c:ser>
        <c:ser>
          <c:idx val="2"/>
          <c:order val="2"/>
          <c:tx>
            <c:strRef>
              <c:f>Tabelle1!$D$1</c:f>
              <c:strCache>
                <c:ptCount val="1"/>
                <c:pt idx="0">
                  <c:v>slightly unsatisfied</c:v>
                </c:pt>
              </c:strCache>
            </c:strRef>
          </c:tx>
          <c:spPr>
            <a:solidFill>
              <a:srgbClr val="BECDE6"/>
            </a:solidFill>
            <a:ln w="25400">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E074-45FE-BE0D-F62AC3C3FDD9}"/>
                </c:ext>
              </c:extLst>
            </c:dLbl>
            <c:dLbl>
              <c:idx val="2"/>
              <c:delete val="1"/>
              <c:extLst>
                <c:ext xmlns:c15="http://schemas.microsoft.com/office/drawing/2012/chart" uri="{CE6537A1-D6FC-4f65-9D91-7224C49458BB}"/>
                <c:ext xmlns:c16="http://schemas.microsoft.com/office/drawing/2014/chart" uri="{C3380CC4-5D6E-409C-BE32-E72D297353CC}">
                  <c16:uniqueId val="{0000000A-E074-45FE-BE0D-F62AC3C3FDD9}"/>
                </c:ext>
              </c:extLst>
            </c:dLbl>
            <c:dLbl>
              <c:idx val="3"/>
              <c:delete val="1"/>
              <c:extLst>
                <c:ext xmlns:c15="http://schemas.microsoft.com/office/drawing/2012/chart" uri="{CE6537A1-D6FC-4f65-9D91-7224C49458BB}"/>
                <c:ext xmlns:c16="http://schemas.microsoft.com/office/drawing/2014/chart" uri="{C3380CC4-5D6E-409C-BE32-E72D297353CC}">
                  <c16:uniqueId val="{0000000B-E074-45FE-BE0D-F62AC3C3FDD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availability of C-OSS</c:v>
                </c:pt>
                <c:pt idx="1">
                  <c:v>business know-how of C-OSS</c:v>
                </c:pt>
                <c:pt idx="2">
                  <c:v>allocation process by C-OSS</c:v>
                </c:pt>
                <c:pt idx="3">
                  <c:v>conflict solving procedure by C-OSS</c:v>
                </c:pt>
              </c:strCache>
            </c:strRef>
          </c:cat>
          <c:val>
            <c:numRef>
              <c:f>Tabelle1!$D$2:$D$5</c:f>
              <c:numCache>
                <c:formatCode>General</c:formatCode>
                <c:ptCount val="4"/>
                <c:pt idx="0">
                  <c:v>0</c:v>
                </c:pt>
                <c:pt idx="1">
                  <c:v>9.0909090909000003</c:v>
                </c:pt>
                <c:pt idx="2">
                  <c:v>0</c:v>
                </c:pt>
                <c:pt idx="3">
                  <c:v>0</c:v>
                </c:pt>
              </c:numCache>
            </c:numRef>
          </c:val>
          <c:extLst>
            <c:ext xmlns:c16="http://schemas.microsoft.com/office/drawing/2014/chart" uri="{C3380CC4-5D6E-409C-BE32-E72D297353CC}">
              <c16:uniqueId val="{0000000C-E074-45FE-BE0D-F62AC3C3FDD9}"/>
            </c:ext>
          </c:extLst>
        </c:ser>
        <c:ser>
          <c:idx val="3"/>
          <c:order val="3"/>
          <c:tx>
            <c:strRef>
              <c:f>Tabelle1!$E$1</c:f>
              <c:strCache>
                <c:ptCount val="1"/>
                <c:pt idx="0">
                  <c:v>slightly satisfied</c:v>
                </c:pt>
              </c:strCache>
            </c:strRef>
          </c:tx>
          <c:spPr>
            <a:solidFill>
              <a:srgbClr val="D7F050"/>
            </a:solidFill>
            <a:ln w="25400">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D-E074-45FE-BE0D-F62AC3C3FDD9}"/>
                </c:ext>
              </c:extLst>
            </c:dLbl>
            <c:dLbl>
              <c:idx val="3"/>
              <c:delete val="1"/>
              <c:extLst>
                <c:ext xmlns:c15="http://schemas.microsoft.com/office/drawing/2012/chart" uri="{CE6537A1-D6FC-4f65-9D91-7224C49458BB}"/>
                <c:ext xmlns:c16="http://schemas.microsoft.com/office/drawing/2014/chart" uri="{C3380CC4-5D6E-409C-BE32-E72D297353CC}">
                  <c16:uniqueId val="{0000000E-E074-45FE-BE0D-F62AC3C3FDD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availability of C-OSS</c:v>
                </c:pt>
                <c:pt idx="1">
                  <c:v>business know-how of C-OSS</c:v>
                </c:pt>
                <c:pt idx="2">
                  <c:v>allocation process by C-OSS</c:v>
                </c:pt>
                <c:pt idx="3">
                  <c:v>conflict solving procedure by C-OSS</c:v>
                </c:pt>
              </c:strCache>
            </c:strRef>
          </c:cat>
          <c:val>
            <c:numRef>
              <c:f>Tabelle1!$E$2:$E$5</c:f>
              <c:numCache>
                <c:formatCode>General</c:formatCode>
                <c:ptCount val="4"/>
                <c:pt idx="0">
                  <c:v>10</c:v>
                </c:pt>
                <c:pt idx="1">
                  <c:v>18.181818181800001</c:v>
                </c:pt>
                <c:pt idx="2">
                  <c:v>0</c:v>
                </c:pt>
                <c:pt idx="3">
                  <c:v>0</c:v>
                </c:pt>
              </c:numCache>
            </c:numRef>
          </c:val>
          <c:extLst>
            <c:ext xmlns:c16="http://schemas.microsoft.com/office/drawing/2014/chart" uri="{C3380CC4-5D6E-409C-BE32-E72D297353CC}">
              <c16:uniqueId val="{0000000F-E074-45FE-BE0D-F62AC3C3FDD9}"/>
            </c:ext>
          </c:extLst>
        </c:ser>
        <c:ser>
          <c:idx val="4"/>
          <c:order val="4"/>
          <c:tx>
            <c:strRef>
              <c:f>Tabelle1!$F$1</c:f>
              <c:strCache>
                <c:ptCount val="1"/>
                <c:pt idx="0">
                  <c:v>satisfied</c:v>
                </c:pt>
              </c:strCache>
            </c:strRef>
          </c:tx>
          <c:spPr>
            <a:solidFill>
              <a:srgbClr val="B4CD00"/>
            </a:solidFill>
            <a:ln w="25400">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074-45FE-BE0D-F62AC3C3FDD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074-45FE-BE0D-F62AC3C3FDD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FFFFFF">
                        <a:lumMod val="100000"/>
                      </a:srgbClr>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availability of C-OSS</c:v>
                </c:pt>
                <c:pt idx="1">
                  <c:v>business know-how of C-OSS</c:v>
                </c:pt>
                <c:pt idx="2">
                  <c:v>allocation process by C-OSS</c:v>
                </c:pt>
                <c:pt idx="3">
                  <c:v>conflict solving procedure by C-OSS</c:v>
                </c:pt>
              </c:strCache>
            </c:strRef>
          </c:cat>
          <c:val>
            <c:numRef>
              <c:f>Tabelle1!$F$2:$F$5</c:f>
              <c:numCache>
                <c:formatCode>General</c:formatCode>
                <c:ptCount val="4"/>
                <c:pt idx="0">
                  <c:v>30</c:v>
                </c:pt>
                <c:pt idx="1">
                  <c:v>18.181818181800001</c:v>
                </c:pt>
                <c:pt idx="2">
                  <c:v>100</c:v>
                </c:pt>
                <c:pt idx="3">
                  <c:v>100</c:v>
                </c:pt>
              </c:numCache>
            </c:numRef>
          </c:val>
          <c:extLst>
            <c:ext xmlns:c16="http://schemas.microsoft.com/office/drawing/2014/chart" uri="{C3380CC4-5D6E-409C-BE32-E72D297353CC}">
              <c16:uniqueId val="{00000012-E074-45FE-BE0D-F62AC3C3FDD9}"/>
            </c:ext>
          </c:extLst>
        </c:ser>
        <c:ser>
          <c:idx val="5"/>
          <c:order val="5"/>
          <c:tx>
            <c:strRef>
              <c:f>Tabelle1!$G$1</c:f>
              <c:strCache>
                <c:ptCount val="1"/>
                <c:pt idx="0">
                  <c:v>very satisfied</c:v>
                </c:pt>
              </c:strCache>
            </c:strRef>
          </c:tx>
          <c:spPr>
            <a:solidFill>
              <a:srgbClr val="829600"/>
            </a:solidFill>
            <a:ln w="25400">
              <a:noFill/>
            </a:ln>
            <a:effectLst/>
          </c:spPr>
          <c:invertIfNegative val="0"/>
          <c:dLbls>
            <c:delete val="1"/>
          </c:dLbls>
          <c:cat>
            <c:strRef>
              <c:f>Tabelle1!$A$2:$A$5</c:f>
              <c:strCache>
                <c:ptCount val="4"/>
                <c:pt idx="0">
                  <c:v>availability of C-OSS</c:v>
                </c:pt>
                <c:pt idx="1">
                  <c:v>business know-how of C-OSS</c:v>
                </c:pt>
                <c:pt idx="2">
                  <c:v>allocation process by C-OSS</c:v>
                </c:pt>
                <c:pt idx="3">
                  <c:v>conflict solving procedure by C-OSS</c:v>
                </c:pt>
              </c:strCache>
            </c:strRef>
          </c:cat>
          <c:val>
            <c:numRef>
              <c:f>Tabelle1!$G$2:$G$5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13-E074-45FE-BE0D-F62AC3C3FDD9}"/>
            </c:ext>
          </c:extLst>
        </c:ser>
        <c:dLbls>
          <c:dLblPos val="ctr"/>
          <c:showLegendKey val="0"/>
          <c:showVal val="1"/>
          <c:showCatName val="0"/>
          <c:showSerName val="0"/>
          <c:showPercent val="0"/>
          <c:showBubbleSize val="0"/>
        </c:dLbls>
        <c:gapWidth val="60"/>
        <c:overlap val="100"/>
        <c:axId val="760920272"/>
        <c:axId val="760926544"/>
      </c:barChart>
      <c:catAx>
        <c:axId val="760920272"/>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crossAx val="760926544"/>
        <c:crosses val="autoZero"/>
        <c:auto val="1"/>
        <c:lblAlgn val="ctr"/>
        <c:lblOffset val="100"/>
        <c:noMultiLvlLbl val="0"/>
      </c:catAx>
      <c:valAx>
        <c:axId val="760926544"/>
        <c:scaling>
          <c:orientation val="minMax"/>
          <c:max val="1"/>
          <c:min val="0"/>
        </c:scaling>
        <c:delete val="0"/>
        <c:axPos val="b"/>
        <c:majorGridlines>
          <c:spPr>
            <a:ln w="6350" cap="flat" cmpd="sng" algn="ctr">
              <a:solidFill>
                <a:srgbClr val="9BAAC8"/>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760920272"/>
        <c:crosses val="max"/>
        <c:crossBetween val="between"/>
        <c:majorUnit val="0.2"/>
        <c:minorUnit val="0.1"/>
      </c:valAx>
      <c:spPr>
        <a:noFill/>
        <a:ln>
          <a:noFill/>
        </a:ln>
        <a:effectLst/>
      </c:spPr>
    </c:plotArea>
    <c:legend>
      <c:legendPos val="b"/>
      <c:layout>
        <c:manualLayout>
          <c:xMode val="edge"/>
          <c:yMode val="edge"/>
          <c:x val="0.31889882057812119"/>
          <c:y val="0.92308376011725213"/>
          <c:w val="0.64455938163346738"/>
          <c:h val="7.6916239882747844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900">
          <a:solidFill>
            <a:srgbClr val="000000"/>
          </a:solidFill>
        </a:defRPr>
      </a:pPr>
      <a:endParaRPr lang="de-DE"/>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9.8187937016403232E-3"/>
          <c:y val="9.2142895585871062E-2"/>
          <c:w val="0.83922286592492978"/>
          <c:h val="0.82243235680527649"/>
        </c:manualLayout>
      </c:layout>
      <c:barChart>
        <c:barDir val="bar"/>
        <c:grouping val="clustered"/>
        <c:varyColors val="0"/>
        <c:ser>
          <c:idx val="0"/>
          <c:order val="0"/>
          <c:tx>
            <c:strRef>
              <c:f>Tabelle1!$B$1</c:f>
              <c:strCache>
                <c:ptCount val="1"/>
                <c:pt idx="0">
                  <c:v>2019</c:v>
                </c:pt>
              </c:strCache>
            </c:strRef>
          </c:tx>
          <c:spPr>
            <a:solidFill>
              <a:srgbClr val="4B5A73"/>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000000"/>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availability of C-OSS</c:v>
                </c:pt>
                <c:pt idx="1">
                  <c:v>business know-how of C-OSS</c:v>
                </c:pt>
                <c:pt idx="2">
                  <c:v>allocation process by C-OSS</c:v>
                </c:pt>
                <c:pt idx="3">
                  <c:v>conflict solving procedure by C-OSS</c:v>
                </c:pt>
              </c:strCache>
            </c:strRef>
          </c:cat>
          <c:val>
            <c:numRef>
              <c:f>Tabelle1!$B$2:$B$5</c:f>
              <c:numCache>
                <c:formatCode>General</c:formatCode>
                <c:ptCount val="4"/>
                <c:pt idx="0">
                  <c:v>2.8</c:v>
                </c:pt>
                <c:pt idx="1">
                  <c:v>3</c:v>
                </c:pt>
                <c:pt idx="2">
                  <c:v>5</c:v>
                </c:pt>
                <c:pt idx="3">
                  <c:v>5</c:v>
                </c:pt>
              </c:numCache>
            </c:numRef>
          </c:val>
          <c:extLst>
            <c:ext xmlns:c16="http://schemas.microsoft.com/office/drawing/2014/chart" uri="{C3380CC4-5D6E-409C-BE32-E72D297353CC}">
              <c16:uniqueId val="{00000000-75C2-4318-8A66-0C6E462BFF34}"/>
            </c:ext>
          </c:extLst>
        </c:ser>
        <c:ser>
          <c:idx val="1"/>
          <c:order val="1"/>
          <c:tx>
            <c:strRef>
              <c:f>Tabelle1!$C$1</c:f>
              <c:strCache>
                <c:ptCount val="1"/>
                <c:pt idx="0">
                  <c:v>2018</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availability of C-OSS</c:v>
                </c:pt>
                <c:pt idx="1">
                  <c:v>business know-how of C-OSS</c:v>
                </c:pt>
                <c:pt idx="2">
                  <c:v>allocation process by C-OSS</c:v>
                </c:pt>
                <c:pt idx="3">
                  <c:v>conflict solving procedure by C-OSS</c:v>
                </c:pt>
              </c:strCache>
            </c:strRef>
          </c:cat>
          <c:val>
            <c:numRef>
              <c:f>Tabelle1!$C$2:$C$5</c:f>
              <c:numCache>
                <c:formatCode>General</c:formatCode>
                <c:ptCount val="4"/>
                <c:pt idx="0">
                  <c:v>4.3330000000000002</c:v>
                </c:pt>
                <c:pt idx="1">
                  <c:v>3.6669999999999998</c:v>
                </c:pt>
                <c:pt idx="2">
                  <c:v>2.6669999999999998</c:v>
                </c:pt>
                <c:pt idx="3">
                  <c:v>3.6</c:v>
                </c:pt>
              </c:numCache>
            </c:numRef>
          </c:val>
          <c:extLst>
            <c:ext xmlns:c16="http://schemas.microsoft.com/office/drawing/2014/chart" uri="{C3380CC4-5D6E-409C-BE32-E72D297353CC}">
              <c16:uniqueId val="{00000001-75C2-4318-8A66-0C6E462BFF34}"/>
            </c:ext>
          </c:extLst>
        </c:ser>
        <c:ser>
          <c:idx val="2"/>
          <c:order val="2"/>
          <c:tx>
            <c:strRef>
              <c:f>Tabelle1!$D$1</c:f>
              <c:strCache>
                <c:ptCount val="1"/>
                <c:pt idx="0">
                  <c:v>2017</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availability of C-OSS</c:v>
                </c:pt>
                <c:pt idx="1">
                  <c:v>business know-how of C-OSS</c:v>
                </c:pt>
                <c:pt idx="2">
                  <c:v>allocation process by C-OSS</c:v>
                </c:pt>
                <c:pt idx="3">
                  <c:v>conflict solving procedure by C-OSS</c:v>
                </c:pt>
              </c:strCache>
            </c:strRef>
          </c:cat>
          <c:val>
            <c:numRef>
              <c:f>Tabelle1!$D$2:$D$5</c:f>
              <c:numCache>
                <c:formatCode>General</c:formatCode>
                <c:ptCount val="4"/>
                <c:pt idx="0">
                  <c:v>3.8570000000000002</c:v>
                </c:pt>
                <c:pt idx="1">
                  <c:v>3.6</c:v>
                </c:pt>
                <c:pt idx="2">
                  <c:v>4</c:v>
                </c:pt>
                <c:pt idx="3">
                  <c:v>3.8330000000000002</c:v>
                </c:pt>
              </c:numCache>
            </c:numRef>
          </c:val>
          <c:extLst>
            <c:ext xmlns:c16="http://schemas.microsoft.com/office/drawing/2014/chart" uri="{C3380CC4-5D6E-409C-BE32-E72D297353CC}">
              <c16:uniqueId val="{00000002-75C2-4318-8A66-0C6E462BFF34}"/>
            </c:ext>
          </c:extLst>
        </c:ser>
        <c:dLbls>
          <c:showLegendKey val="0"/>
          <c:showVal val="0"/>
          <c:showCatName val="0"/>
          <c:showSerName val="0"/>
          <c:showPercent val="0"/>
          <c:showBubbleSize val="0"/>
        </c:dLbls>
        <c:gapWidth val="180"/>
        <c:axId val="760923016"/>
        <c:axId val="760918704"/>
      </c:barChart>
      <c:catAx>
        <c:axId val="7609230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crossAx val="760918704"/>
        <c:crosses val="autoZero"/>
        <c:auto val="1"/>
        <c:lblAlgn val="ctr"/>
        <c:lblOffset val="100"/>
        <c:noMultiLvlLbl val="0"/>
      </c:catAx>
      <c:valAx>
        <c:axId val="760918704"/>
        <c:scaling>
          <c:orientation val="minMax"/>
          <c:max val="6"/>
          <c:min val="1"/>
        </c:scaling>
        <c:delete val="0"/>
        <c:axPos val="b"/>
        <c:majorGridlines>
          <c:spPr>
            <a:ln w="6350" cap="flat" cmpd="sng" algn="ctr">
              <a:solidFill>
                <a:srgbClr val="9BAAC8"/>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760923016"/>
        <c:crosses val="max"/>
        <c:crossBetween val="between"/>
        <c:majorUnit val="1"/>
      </c:valAx>
      <c:spPr>
        <a:noFill/>
        <a:ln>
          <a:noFill/>
        </a:ln>
        <a:effectLst/>
      </c:spPr>
    </c:plotArea>
    <c:legend>
      <c:legendPos val="r"/>
      <c:layout>
        <c:manualLayout>
          <c:xMode val="edge"/>
          <c:yMode val="edge"/>
          <c:x val="6.9794205403580029E-2"/>
          <c:y val="0.92308376011725213"/>
          <c:w val="0.71927188747614468"/>
          <c:h val="4.537870787255819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legend>
    <c:plotVisOnly val="1"/>
    <c:dispBlanksAs val="gap"/>
    <c:showDLblsOverMax val="0"/>
  </c:chart>
  <c:spPr>
    <a:noFill/>
    <a:ln>
      <a:noFill/>
    </a:ln>
    <a:effectLst/>
  </c:spPr>
  <c:txPr>
    <a:bodyPr/>
    <a:lstStyle/>
    <a:p>
      <a:pPr>
        <a:defRPr sz="900">
          <a:solidFill>
            <a:srgbClr val="000000"/>
          </a:solidFill>
        </a:defRPr>
      </a:pPr>
      <a:endParaRPr lang="de-DE"/>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889882057812119"/>
          <c:y val="9.2142895585871049E-2"/>
          <c:w val="0.64455938163346738"/>
          <c:h val="0.77427420307552408"/>
        </c:manualLayout>
      </c:layout>
      <c:barChart>
        <c:barDir val="bar"/>
        <c:grouping val="percentStacked"/>
        <c:varyColors val="0"/>
        <c:ser>
          <c:idx val="0"/>
          <c:order val="0"/>
          <c:tx>
            <c:strRef>
              <c:f>Tabelle1!$B$1</c:f>
              <c:strCache>
                <c:ptCount val="1"/>
                <c:pt idx="0">
                  <c:v>very unsatisfied</c:v>
                </c:pt>
              </c:strCache>
            </c:strRef>
          </c:tx>
          <c:spPr>
            <a:solidFill>
              <a:srgbClr val="4B5A73"/>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chemeClr val="bg1"/>
                    </a:solidFill>
                    <a:latin typeface="Arial" panose="020B0604020202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PCS overall</c:v>
                </c:pt>
              </c:strCache>
            </c:strRef>
          </c:cat>
          <c:val>
            <c:numRef>
              <c:f>Tabelle1!$B$2</c:f>
              <c:numCache>
                <c:formatCode>General</c:formatCode>
                <c:ptCount val="1"/>
                <c:pt idx="0">
                  <c:v>33.333333333299997</c:v>
                </c:pt>
              </c:numCache>
            </c:numRef>
          </c:val>
          <c:extLst>
            <c:ext xmlns:c16="http://schemas.microsoft.com/office/drawing/2014/chart" uri="{C3380CC4-5D6E-409C-BE32-E72D297353CC}">
              <c16:uniqueId val="{00000000-6C9C-474F-B077-0100E307203B}"/>
            </c:ext>
          </c:extLst>
        </c:ser>
        <c:ser>
          <c:idx val="1"/>
          <c:order val="1"/>
          <c:tx>
            <c:strRef>
              <c:f>Tabelle1!$C$1</c:f>
              <c:strCache>
                <c:ptCount val="1"/>
                <c:pt idx="0">
                  <c:v>unsatisfied</c:v>
                </c:pt>
              </c:strCache>
            </c:strRef>
          </c:tx>
          <c:spPr>
            <a:solidFill>
              <a:srgbClr val="788CAF"/>
            </a:solidFill>
            <a:ln w="25400">
              <a:noFill/>
            </a:ln>
            <a:effectLst/>
          </c:spPr>
          <c:invertIfNegative val="0"/>
          <c:dLbls>
            <c:delete val="1"/>
          </c:dLbls>
          <c:cat>
            <c:strRef>
              <c:f>Tabelle1!$A$2</c:f>
              <c:strCache>
                <c:ptCount val="1"/>
                <c:pt idx="0">
                  <c:v>PCS overall</c:v>
                </c:pt>
              </c:strCache>
            </c:strRef>
          </c:cat>
          <c:val>
            <c:numRef>
              <c:f>Tabelle1!$C$2</c:f>
              <c:numCache>
                <c:formatCode>General</c:formatCode>
                <c:ptCount val="1"/>
                <c:pt idx="0">
                  <c:v>0</c:v>
                </c:pt>
              </c:numCache>
            </c:numRef>
          </c:val>
          <c:extLst>
            <c:ext xmlns:c16="http://schemas.microsoft.com/office/drawing/2014/chart" uri="{C3380CC4-5D6E-409C-BE32-E72D297353CC}">
              <c16:uniqueId val="{00000001-6C9C-474F-B077-0100E307203B}"/>
            </c:ext>
          </c:extLst>
        </c:ser>
        <c:ser>
          <c:idx val="2"/>
          <c:order val="2"/>
          <c:tx>
            <c:strRef>
              <c:f>Tabelle1!$D$1</c:f>
              <c:strCache>
                <c:ptCount val="1"/>
                <c:pt idx="0">
                  <c:v>slightly unsatisfied</c:v>
                </c:pt>
              </c:strCache>
            </c:strRef>
          </c:tx>
          <c:spPr>
            <a:solidFill>
              <a:srgbClr val="BECDE6"/>
            </a:solidFill>
            <a:ln w="25400">
              <a:noFill/>
            </a:ln>
            <a:effectLst/>
          </c:spPr>
          <c:invertIfNegative val="0"/>
          <c:dLbls>
            <c:numFmt formatCode="0" sourceLinked="0"/>
            <c:spPr>
              <a:noFill/>
              <a:ln>
                <a:noFill/>
              </a:ln>
              <a:effectLst/>
            </c:spPr>
            <c:txPr>
              <a:bodyPr rot="0" spcFirstLastPara="1" vertOverflow="ellipsis" vert="horz" wrap="square" anchor="ctr" anchorCtr="1"/>
              <a:lstStyle/>
              <a:p>
                <a:pPr>
                  <a:defRPr kumimoji="0" lang="de-AT" sz="900" b="0" i="0" u="none" strike="noStrike" kern="900" cap="none" spc="0" normalizeH="0" baseline="0" noProof="0" smtClean="0">
                    <a:ln>
                      <a:noFill/>
                    </a:ln>
                    <a:solidFill>
                      <a:srgbClr val="000000"/>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PCS overall</c:v>
                </c:pt>
              </c:strCache>
            </c:strRef>
          </c:cat>
          <c:val>
            <c:numRef>
              <c:f>Tabelle1!$D$2</c:f>
              <c:numCache>
                <c:formatCode>General</c:formatCode>
                <c:ptCount val="1"/>
                <c:pt idx="0">
                  <c:v>33.333333333299997</c:v>
                </c:pt>
              </c:numCache>
            </c:numRef>
          </c:val>
          <c:extLst>
            <c:ext xmlns:c16="http://schemas.microsoft.com/office/drawing/2014/chart" uri="{C3380CC4-5D6E-409C-BE32-E72D297353CC}">
              <c16:uniqueId val="{00000002-6C9C-474F-B077-0100E307203B}"/>
            </c:ext>
          </c:extLst>
        </c:ser>
        <c:ser>
          <c:idx val="3"/>
          <c:order val="3"/>
          <c:tx>
            <c:strRef>
              <c:f>Tabelle1!$E$1</c:f>
              <c:strCache>
                <c:ptCount val="1"/>
                <c:pt idx="0">
                  <c:v>slightly satisfied</c:v>
                </c:pt>
              </c:strCache>
            </c:strRef>
          </c:tx>
          <c:spPr>
            <a:solidFill>
              <a:srgbClr val="D7F050"/>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PCS overall</c:v>
                </c:pt>
              </c:strCache>
            </c:strRef>
          </c:cat>
          <c:val>
            <c:numRef>
              <c:f>Tabelle1!$E$2</c:f>
              <c:numCache>
                <c:formatCode>General</c:formatCode>
                <c:ptCount val="1"/>
                <c:pt idx="0">
                  <c:v>25</c:v>
                </c:pt>
              </c:numCache>
            </c:numRef>
          </c:val>
          <c:extLst>
            <c:ext xmlns:c16="http://schemas.microsoft.com/office/drawing/2014/chart" uri="{C3380CC4-5D6E-409C-BE32-E72D297353CC}">
              <c16:uniqueId val="{00000003-6C9C-474F-B077-0100E307203B}"/>
            </c:ext>
          </c:extLst>
        </c:ser>
        <c:ser>
          <c:idx val="4"/>
          <c:order val="4"/>
          <c:tx>
            <c:strRef>
              <c:f>Tabelle1!$F$1</c:f>
              <c:strCache>
                <c:ptCount val="1"/>
                <c:pt idx="0">
                  <c:v>satisfied</c:v>
                </c:pt>
              </c:strCache>
            </c:strRef>
          </c:tx>
          <c:spPr>
            <a:solidFill>
              <a:srgbClr val="B4CD00"/>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FFFFFF"/>
                    </a:solidFill>
                    <a:latin typeface="Arial" panose="020B0604020202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PCS overall</c:v>
                </c:pt>
              </c:strCache>
            </c:strRef>
          </c:cat>
          <c:val>
            <c:numRef>
              <c:f>Tabelle1!$F$2</c:f>
              <c:numCache>
                <c:formatCode>General</c:formatCode>
                <c:ptCount val="1"/>
                <c:pt idx="0">
                  <c:v>8.3333333333000006</c:v>
                </c:pt>
              </c:numCache>
            </c:numRef>
          </c:val>
          <c:extLst>
            <c:ext xmlns:c16="http://schemas.microsoft.com/office/drawing/2014/chart" uri="{C3380CC4-5D6E-409C-BE32-E72D297353CC}">
              <c16:uniqueId val="{00000004-6C9C-474F-B077-0100E307203B}"/>
            </c:ext>
          </c:extLst>
        </c:ser>
        <c:ser>
          <c:idx val="5"/>
          <c:order val="5"/>
          <c:tx>
            <c:strRef>
              <c:f>Tabelle1!$G$1</c:f>
              <c:strCache>
                <c:ptCount val="1"/>
                <c:pt idx="0">
                  <c:v>very satisfied</c:v>
                </c:pt>
              </c:strCache>
            </c:strRef>
          </c:tx>
          <c:spPr>
            <a:solidFill>
              <a:srgbClr val="829600"/>
            </a:solidFill>
            <a:ln w="25400">
              <a:noFill/>
            </a:ln>
            <a:effectLst/>
          </c:spPr>
          <c:invertIfNegative val="0"/>
          <c:dLbls>
            <c:delete val="1"/>
          </c:dLbls>
          <c:cat>
            <c:strRef>
              <c:f>Tabelle1!$A$2</c:f>
              <c:strCache>
                <c:ptCount val="1"/>
                <c:pt idx="0">
                  <c:v>PCS overall</c:v>
                </c:pt>
              </c:strCache>
            </c:strRef>
          </c:cat>
          <c:val>
            <c:numRef>
              <c:f>Tabelle1!$G$2</c:f>
              <c:numCache>
                <c:formatCode>General</c:formatCode>
                <c:ptCount val="1"/>
                <c:pt idx="0">
                  <c:v>0</c:v>
                </c:pt>
              </c:numCache>
            </c:numRef>
          </c:val>
          <c:extLst>
            <c:ext xmlns:c16="http://schemas.microsoft.com/office/drawing/2014/chart" uri="{C3380CC4-5D6E-409C-BE32-E72D297353CC}">
              <c16:uniqueId val="{00000005-6C9C-474F-B077-0100E307203B}"/>
            </c:ext>
          </c:extLst>
        </c:ser>
        <c:dLbls>
          <c:dLblPos val="ctr"/>
          <c:showLegendKey val="0"/>
          <c:showVal val="1"/>
          <c:showCatName val="0"/>
          <c:showSerName val="0"/>
          <c:showPercent val="0"/>
          <c:showBubbleSize val="0"/>
        </c:dLbls>
        <c:gapWidth val="100"/>
        <c:overlap val="100"/>
        <c:axId val="760927328"/>
        <c:axId val="760920664"/>
      </c:barChart>
      <c:catAx>
        <c:axId val="760927328"/>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mn-cs"/>
              </a:defRPr>
            </a:pPr>
            <a:endParaRPr lang="de-DE"/>
          </a:p>
        </c:txPr>
        <c:crossAx val="760920664"/>
        <c:crosses val="autoZero"/>
        <c:auto val="1"/>
        <c:lblAlgn val="ctr"/>
        <c:lblOffset val="100"/>
        <c:noMultiLvlLbl val="0"/>
      </c:catAx>
      <c:valAx>
        <c:axId val="760920664"/>
        <c:scaling>
          <c:orientation val="minMax"/>
          <c:max val="1"/>
          <c:min val="0"/>
        </c:scaling>
        <c:delete val="0"/>
        <c:axPos val="b"/>
        <c:majorGridlines>
          <c:spPr>
            <a:ln w="6350" cap="flat" cmpd="sng" algn="ctr">
              <a:solidFill>
                <a:srgbClr val="9BAAC8"/>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mn-cs"/>
              </a:defRPr>
            </a:pPr>
            <a:endParaRPr lang="de-DE"/>
          </a:p>
        </c:txPr>
        <c:crossAx val="760927328"/>
        <c:crosses val="max"/>
        <c:crossBetween val="between"/>
        <c:majorUnit val="0.2"/>
        <c:minorUnit val="0.1"/>
      </c:valAx>
      <c:spPr>
        <a:noFill/>
        <a:ln>
          <a:noFill/>
        </a:ln>
        <a:effectLst/>
      </c:spPr>
    </c:plotArea>
    <c:legend>
      <c:legendPos val="b"/>
      <c:layout>
        <c:manualLayout>
          <c:xMode val="edge"/>
          <c:yMode val="edge"/>
          <c:x val="0.31889882057812119"/>
          <c:y val="0.92308376011725213"/>
          <c:w val="0.64455938163346738"/>
          <c:h val="7.6916239882747844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mn-cs"/>
            </a:defRPr>
          </a:pPr>
          <a:endParaRPr lang="de-DE"/>
        </a:p>
      </c:txPr>
    </c:legend>
    <c:plotVisOnly val="1"/>
    <c:dispBlanksAs val="gap"/>
    <c:showDLblsOverMax val="0"/>
  </c:chart>
  <c:spPr>
    <a:noFill/>
    <a:ln>
      <a:noFill/>
    </a:ln>
    <a:effectLst/>
  </c:spPr>
  <c:txPr>
    <a:bodyPr/>
    <a:lstStyle/>
    <a:p>
      <a:pPr>
        <a:defRPr sz="900" baseline="0">
          <a:solidFill>
            <a:srgbClr val="000000"/>
          </a:solidFill>
          <a:latin typeface="Arial" panose="020B0604020202020204" pitchFamily="34" charset="0"/>
        </a:defRPr>
      </a:pPr>
      <a:endParaRPr lang="de-DE"/>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794205403580029E-2"/>
          <c:y val="9.2142895585871062E-2"/>
          <c:w val="0.71927188747614468"/>
          <c:h val="0.77427420307552408"/>
        </c:manualLayout>
      </c:layout>
      <c:barChart>
        <c:barDir val="bar"/>
        <c:grouping val="clustered"/>
        <c:varyColors val="0"/>
        <c:ser>
          <c:idx val="0"/>
          <c:order val="0"/>
          <c:tx>
            <c:strRef>
              <c:f>Tabelle1!$B$1</c:f>
              <c:strCache>
                <c:ptCount val="1"/>
                <c:pt idx="0">
                  <c:v>2019</c:v>
                </c:pt>
              </c:strCache>
            </c:strRef>
          </c:tx>
          <c:spPr>
            <a:solidFill>
              <a:srgbClr val="4B5A73"/>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000000"/>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c:f>
              <c:strCache>
                <c:ptCount val="1"/>
                <c:pt idx="0">
                  <c:v>PCS overall</c:v>
                </c:pt>
              </c:strCache>
            </c:strRef>
          </c:cat>
          <c:val>
            <c:numRef>
              <c:f>Tabelle1!$B$2</c:f>
              <c:numCache>
                <c:formatCode>General</c:formatCode>
                <c:ptCount val="1"/>
                <c:pt idx="0">
                  <c:v>2.75</c:v>
                </c:pt>
              </c:numCache>
            </c:numRef>
          </c:val>
          <c:extLst>
            <c:ext xmlns:c16="http://schemas.microsoft.com/office/drawing/2014/chart" uri="{C3380CC4-5D6E-409C-BE32-E72D297353CC}">
              <c16:uniqueId val="{00000000-2D6E-4281-9B70-F3731B7A23E2}"/>
            </c:ext>
          </c:extLst>
        </c:ser>
        <c:ser>
          <c:idx val="1"/>
          <c:order val="1"/>
          <c:tx>
            <c:strRef>
              <c:f>Tabelle1!$C$1</c:f>
              <c:strCache>
                <c:ptCount val="1"/>
                <c:pt idx="0">
                  <c:v>2018</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c:f>
              <c:strCache>
                <c:ptCount val="1"/>
                <c:pt idx="0">
                  <c:v>PCS overall</c:v>
                </c:pt>
              </c:strCache>
            </c:strRef>
          </c:cat>
          <c:val>
            <c:numRef>
              <c:f>Tabelle1!$C$2</c:f>
              <c:numCache>
                <c:formatCode>General</c:formatCode>
                <c:ptCount val="1"/>
                <c:pt idx="0">
                  <c:v>2.7269999999999999</c:v>
                </c:pt>
              </c:numCache>
            </c:numRef>
          </c:val>
          <c:extLst>
            <c:ext xmlns:c16="http://schemas.microsoft.com/office/drawing/2014/chart" uri="{C3380CC4-5D6E-409C-BE32-E72D297353CC}">
              <c16:uniqueId val="{00000001-2D6E-4281-9B70-F3731B7A23E2}"/>
            </c:ext>
          </c:extLst>
        </c:ser>
        <c:ser>
          <c:idx val="2"/>
          <c:order val="2"/>
          <c:tx>
            <c:strRef>
              <c:f>Tabelle1!$D$1</c:f>
              <c:strCache>
                <c:ptCount val="1"/>
                <c:pt idx="0">
                  <c:v>2017</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c:f>
              <c:strCache>
                <c:ptCount val="1"/>
                <c:pt idx="0">
                  <c:v>PCS overall</c:v>
                </c:pt>
              </c:strCache>
            </c:strRef>
          </c:cat>
          <c:val>
            <c:numRef>
              <c:f>Tabelle1!$D$2</c:f>
              <c:numCache>
                <c:formatCode>General</c:formatCode>
                <c:ptCount val="1"/>
                <c:pt idx="0">
                  <c:v>3.9</c:v>
                </c:pt>
              </c:numCache>
            </c:numRef>
          </c:val>
          <c:extLst>
            <c:ext xmlns:c16="http://schemas.microsoft.com/office/drawing/2014/chart" uri="{C3380CC4-5D6E-409C-BE32-E72D297353CC}">
              <c16:uniqueId val="{00000002-2D6E-4281-9B70-F3731B7A23E2}"/>
            </c:ext>
          </c:extLst>
        </c:ser>
        <c:dLbls>
          <c:showLegendKey val="0"/>
          <c:showVal val="0"/>
          <c:showCatName val="0"/>
          <c:showSerName val="0"/>
          <c:showPercent val="0"/>
          <c:showBubbleSize val="0"/>
        </c:dLbls>
        <c:gapWidth val="300"/>
        <c:axId val="760922232"/>
        <c:axId val="760922624"/>
      </c:barChart>
      <c:catAx>
        <c:axId val="760922232"/>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crossAx val="760922624"/>
        <c:crosses val="autoZero"/>
        <c:auto val="1"/>
        <c:lblAlgn val="ctr"/>
        <c:lblOffset val="100"/>
        <c:noMultiLvlLbl val="0"/>
      </c:catAx>
      <c:valAx>
        <c:axId val="760922624"/>
        <c:scaling>
          <c:orientation val="minMax"/>
          <c:max val="6"/>
          <c:min val="1"/>
        </c:scaling>
        <c:delete val="0"/>
        <c:axPos val="b"/>
        <c:majorGridlines>
          <c:spPr>
            <a:ln w="6350" cap="flat" cmpd="sng" algn="ctr">
              <a:solidFill>
                <a:srgbClr val="9BAAC8"/>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760922232"/>
        <c:crosses val="max"/>
        <c:crossBetween val="between"/>
        <c:majorUnit val="1"/>
      </c:valAx>
      <c:spPr>
        <a:noFill/>
        <a:ln>
          <a:noFill/>
        </a:ln>
        <a:effectLst/>
      </c:spPr>
    </c:plotArea>
    <c:legend>
      <c:legendPos val="r"/>
      <c:layout>
        <c:manualLayout>
          <c:xMode val="edge"/>
          <c:yMode val="edge"/>
          <c:x val="6.9794205403580029E-2"/>
          <c:y val="0.92308376011725213"/>
          <c:w val="0.71927188747614468"/>
          <c:h val="4.537870787255819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900">
          <a:solidFill>
            <a:srgbClr val="000000"/>
          </a:solidFill>
        </a:defRPr>
      </a:pPr>
      <a:endParaRPr lang="de-DE"/>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889882057812119"/>
          <c:y val="9.2142895585871049E-2"/>
          <c:w val="0.64455938163346738"/>
          <c:h val="0.77427420307552408"/>
        </c:manualLayout>
      </c:layout>
      <c:barChart>
        <c:barDir val="bar"/>
        <c:grouping val="percentStacked"/>
        <c:varyColors val="0"/>
        <c:ser>
          <c:idx val="0"/>
          <c:order val="0"/>
          <c:tx>
            <c:strRef>
              <c:f>Tabelle1!$B$1</c:f>
              <c:strCache>
                <c:ptCount val="1"/>
                <c:pt idx="0">
                  <c:v>very unsatisfied</c:v>
                </c:pt>
              </c:strCache>
            </c:strRef>
          </c:tx>
          <c:spPr>
            <a:solidFill>
              <a:srgbClr val="4B5A73"/>
            </a:solidFill>
            <a:ln w="25400">
              <a:noFill/>
            </a:ln>
            <a:effectLst/>
          </c:spPr>
          <c:invertIfNegative val="0"/>
          <c:dLbls>
            <c:delete val="1"/>
          </c:dLbls>
          <c:cat>
            <c:strRef>
              <c:f>Tabelle1!$A$2:$A$3</c:f>
              <c:strCache>
                <c:ptCount val="2"/>
                <c:pt idx="0">
                  <c:v>regular performance reports</c:v>
                </c:pt>
                <c:pt idx="1">
                  <c:v>measures to improve punctuality</c:v>
                </c:pt>
              </c:strCache>
            </c:strRef>
          </c:cat>
          <c:val>
            <c:numRef>
              <c:f>Tabelle1!$B$2:$B$3</c:f>
              <c:numCache>
                <c:formatCode>General</c:formatCode>
                <c:ptCount val="2"/>
                <c:pt idx="0">
                  <c:v>0</c:v>
                </c:pt>
                <c:pt idx="1">
                  <c:v>0</c:v>
                </c:pt>
              </c:numCache>
            </c:numRef>
          </c:val>
          <c:extLst>
            <c:ext xmlns:c16="http://schemas.microsoft.com/office/drawing/2014/chart" uri="{C3380CC4-5D6E-409C-BE32-E72D297353CC}">
              <c16:uniqueId val="{00000000-E7BD-4054-AE62-F7D4C8042F1B}"/>
            </c:ext>
          </c:extLst>
        </c:ser>
        <c:ser>
          <c:idx val="1"/>
          <c:order val="1"/>
          <c:tx>
            <c:strRef>
              <c:f>Tabelle1!$C$1</c:f>
              <c:strCache>
                <c:ptCount val="1"/>
                <c:pt idx="0">
                  <c:v>unsatisfied</c:v>
                </c:pt>
              </c:strCache>
            </c:strRef>
          </c:tx>
          <c:spPr>
            <a:solidFill>
              <a:srgbClr val="788CAF"/>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FFFFFF">
                        <a:lumMod val="100000"/>
                      </a:srgbClr>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regular performance reports</c:v>
                </c:pt>
                <c:pt idx="1">
                  <c:v>measures to improve punctuality</c:v>
                </c:pt>
              </c:strCache>
            </c:strRef>
          </c:cat>
          <c:val>
            <c:numRef>
              <c:f>Tabelle1!$C$2:$C$3</c:f>
              <c:numCache>
                <c:formatCode>General</c:formatCode>
                <c:ptCount val="2"/>
                <c:pt idx="0">
                  <c:v>14.285714285699999</c:v>
                </c:pt>
                <c:pt idx="1">
                  <c:v>10</c:v>
                </c:pt>
              </c:numCache>
            </c:numRef>
          </c:val>
          <c:extLst>
            <c:ext xmlns:c16="http://schemas.microsoft.com/office/drawing/2014/chart" uri="{C3380CC4-5D6E-409C-BE32-E72D297353CC}">
              <c16:uniqueId val="{00000001-E7BD-4054-AE62-F7D4C8042F1B}"/>
            </c:ext>
          </c:extLst>
        </c:ser>
        <c:ser>
          <c:idx val="2"/>
          <c:order val="2"/>
          <c:tx>
            <c:strRef>
              <c:f>Tabelle1!$D$1</c:f>
              <c:strCache>
                <c:ptCount val="1"/>
                <c:pt idx="0">
                  <c:v>slightly unsatisfied</c:v>
                </c:pt>
              </c:strCache>
            </c:strRef>
          </c:tx>
          <c:spPr>
            <a:solidFill>
              <a:srgbClr val="BECDE6"/>
            </a:solidFill>
            <a:ln w="25400">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E7BD-4054-AE62-F7D4C8042F1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BD-4054-AE62-F7D4C8042F1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regular performance reports</c:v>
                </c:pt>
                <c:pt idx="1">
                  <c:v>measures to improve punctuality</c:v>
                </c:pt>
              </c:strCache>
            </c:strRef>
          </c:cat>
          <c:val>
            <c:numRef>
              <c:f>Tabelle1!$D$2:$D$3</c:f>
              <c:numCache>
                <c:formatCode>General</c:formatCode>
                <c:ptCount val="2"/>
                <c:pt idx="0">
                  <c:v>0</c:v>
                </c:pt>
                <c:pt idx="1">
                  <c:v>60</c:v>
                </c:pt>
              </c:numCache>
            </c:numRef>
          </c:val>
          <c:extLst>
            <c:ext xmlns:c16="http://schemas.microsoft.com/office/drawing/2014/chart" uri="{C3380CC4-5D6E-409C-BE32-E72D297353CC}">
              <c16:uniqueId val="{00000004-E7BD-4054-AE62-F7D4C8042F1B}"/>
            </c:ext>
          </c:extLst>
        </c:ser>
        <c:ser>
          <c:idx val="3"/>
          <c:order val="3"/>
          <c:tx>
            <c:strRef>
              <c:f>Tabelle1!$E$1</c:f>
              <c:strCache>
                <c:ptCount val="1"/>
                <c:pt idx="0">
                  <c:v>slightly satisfied</c:v>
                </c:pt>
              </c:strCache>
            </c:strRef>
          </c:tx>
          <c:spPr>
            <a:solidFill>
              <a:srgbClr val="D7F050"/>
            </a:solidFill>
            <a:ln w="25400">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BD-4054-AE62-F7D4C8042F1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regular performance reports</c:v>
                </c:pt>
                <c:pt idx="1">
                  <c:v>measures to improve punctuality</c:v>
                </c:pt>
              </c:strCache>
            </c:strRef>
          </c:cat>
          <c:val>
            <c:numRef>
              <c:f>Tabelle1!$E$2:$E$3</c:f>
              <c:numCache>
                <c:formatCode>General</c:formatCode>
                <c:ptCount val="2"/>
                <c:pt idx="0">
                  <c:v>71.428571428599994</c:v>
                </c:pt>
                <c:pt idx="1">
                  <c:v>10</c:v>
                </c:pt>
              </c:numCache>
            </c:numRef>
          </c:val>
          <c:extLst>
            <c:ext xmlns:c16="http://schemas.microsoft.com/office/drawing/2014/chart" uri="{C3380CC4-5D6E-409C-BE32-E72D297353CC}">
              <c16:uniqueId val="{00000006-E7BD-4054-AE62-F7D4C8042F1B}"/>
            </c:ext>
          </c:extLst>
        </c:ser>
        <c:ser>
          <c:idx val="4"/>
          <c:order val="4"/>
          <c:tx>
            <c:strRef>
              <c:f>Tabelle1!$F$1</c:f>
              <c:strCache>
                <c:ptCount val="1"/>
                <c:pt idx="0">
                  <c:v>satisfied</c:v>
                </c:pt>
              </c:strCache>
            </c:strRef>
          </c:tx>
          <c:spPr>
            <a:solidFill>
              <a:srgbClr val="B4CD00"/>
            </a:solidFill>
            <a:ln w="25400">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BD-4054-AE62-F7D4C8042F1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FFFFFF">
                        <a:lumMod val="100000"/>
                      </a:srgbClr>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regular performance reports</c:v>
                </c:pt>
                <c:pt idx="1">
                  <c:v>measures to improve punctuality</c:v>
                </c:pt>
              </c:strCache>
            </c:strRef>
          </c:cat>
          <c:val>
            <c:numRef>
              <c:f>Tabelle1!$F$2:$F$3</c:f>
              <c:numCache>
                <c:formatCode>General</c:formatCode>
                <c:ptCount val="2"/>
                <c:pt idx="0">
                  <c:v>14.285714285699999</c:v>
                </c:pt>
                <c:pt idx="1">
                  <c:v>20</c:v>
                </c:pt>
              </c:numCache>
            </c:numRef>
          </c:val>
          <c:extLst>
            <c:ext xmlns:c16="http://schemas.microsoft.com/office/drawing/2014/chart" uri="{C3380CC4-5D6E-409C-BE32-E72D297353CC}">
              <c16:uniqueId val="{00000008-E7BD-4054-AE62-F7D4C8042F1B}"/>
            </c:ext>
          </c:extLst>
        </c:ser>
        <c:ser>
          <c:idx val="5"/>
          <c:order val="5"/>
          <c:tx>
            <c:strRef>
              <c:f>Tabelle1!$G$1</c:f>
              <c:strCache>
                <c:ptCount val="1"/>
                <c:pt idx="0">
                  <c:v>very satisfied</c:v>
                </c:pt>
              </c:strCache>
            </c:strRef>
          </c:tx>
          <c:spPr>
            <a:solidFill>
              <a:srgbClr val="829600"/>
            </a:solidFill>
            <a:ln w="25400">
              <a:noFill/>
            </a:ln>
            <a:effectLst/>
          </c:spPr>
          <c:invertIfNegative val="0"/>
          <c:dLbls>
            <c:delete val="1"/>
          </c:dLbls>
          <c:cat>
            <c:strRef>
              <c:f>Tabelle1!$A$2:$A$3</c:f>
              <c:strCache>
                <c:ptCount val="2"/>
                <c:pt idx="0">
                  <c:v>regular performance reports</c:v>
                </c:pt>
                <c:pt idx="1">
                  <c:v>measures to improve punctuality</c:v>
                </c:pt>
              </c:strCache>
            </c:strRef>
          </c:cat>
          <c:val>
            <c:numRef>
              <c:f>Tabelle1!$G$2:$G$3</c:f>
              <c:numCache>
                <c:formatCode>General</c:formatCode>
                <c:ptCount val="2"/>
                <c:pt idx="0">
                  <c:v>0</c:v>
                </c:pt>
                <c:pt idx="1">
                  <c:v>0</c:v>
                </c:pt>
              </c:numCache>
            </c:numRef>
          </c:val>
          <c:extLst>
            <c:ext xmlns:c16="http://schemas.microsoft.com/office/drawing/2014/chart" uri="{C3380CC4-5D6E-409C-BE32-E72D297353CC}">
              <c16:uniqueId val="{00000009-E7BD-4054-AE62-F7D4C8042F1B}"/>
            </c:ext>
          </c:extLst>
        </c:ser>
        <c:dLbls>
          <c:dLblPos val="ctr"/>
          <c:showLegendKey val="0"/>
          <c:showVal val="1"/>
          <c:showCatName val="0"/>
          <c:showSerName val="0"/>
          <c:showPercent val="0"/>
          <c:showBubbleSize val="0"/>
        </c:dLbls>
        <c:gapWidth val="60"/>
        <c:overlap val="100"/>
        <c:axId val="760941832"/>
        <c:axId val="760930856"/>
      </c:barChart>
      <c:catAx>
        <c:axId val="760941832"/>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crossAx val="760930856"/>
        <c:crosses val="autoZero"/>
        <c:auto val="1"/>
        <c:lblAlgn val="ctr"/>
        <c:lblOffset val="100"/>
        <c:noMultiLvlLbl val="0"/>
      </c:catAx>
      <c:valAx>
        <c:axId val="760930856"/>
        <c:scaling>
          <c:orientation val="minMax"/>
          <c:max val="1"/>
          <c:min val="0"/>
        </c:scaling>
        <c:delete val="0"/>
        <c:axPos val="b"/>
        <c:majorGridlines>
          <c:spPr>
            <a:ln w="6350" cap="flat" cmpd="sng" algn="ctr">
              <a:solidFill>
                <a:srgbClr val="9BAAC8"/>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760941832"/>
        <c:crosses val="max"/>
        <c:crossBetween val="between"/>
        <c:majorUnit val="0.2"/>
        <c:minorUnit val="0.1"/>
      </c:valAx>
      <c:spPr>
        <a:noFill/>
        <a:ln>
          <a:noFill/>
        </a:ln>
        <a:effectLst/>
      </c:spPr>
    </c:plotArea>
    <c:legend>
      <c:legendPos val="b"/>
      <c:layout>
        <c:manualLayout>
          <c:xMode val="edge"/>
          <c:yMode val="edge"/>
          <c:x val="0.31889882057812119"/>
          <c:y val="0.92308376011725213"/>
          <c:w val="0.64455938163346738"/>
          <c:h val="7.6916239882747844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900">
          <a:solidFill>
            <a:srgbClr val="000000"/>
          </a:solidFill>
        </a:defRPr>
      </a:pPr>
      <a:endParaRPr lang="de-DE"/>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9.8187937016403232E-3"/>
          <c:y val="9.2142895585871062E-2"/>
          <c:w val="0.83922286592492978"/>
          <c:h val="0.82243235680527649"/>
        </c:manualLayout>
      </c:layout>
      <c:barChart>
        <c:barDir val="bar"/>
        <c:grouping val="clustered"/>
        <c:varyColors val="0"/>
        <c:ser>
          <c:idx val="0"/>
          <c:order val="0"/>
          <c:tx>
            <c:strRef>
              <c:f>Tabelle1!$B$1</c:f>
              <c:strCache>
                <c:ptCount val="1"/>
                <c:pt idx="0">
                  <c:v>2019</c:v>
                </c:pt>
              </c:strCache>
            </c:strRef>
          </c:tx>
          <c:spPr>
            <a:solidFill>
              <a:srgbClr val="4B5A73"/>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000000"/>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regular performance reports</c:v>
                </c:pt>
                <c:pt idx="1">
                  <c:v>measures to improve punctuality</c:v>
                </c:pt>
              </c:strCache>
            </c:strRef>
          </c:cat>
          <c:val>
            <c:numRef>
              <c:f>Tabelle1!$B$2:$B$3</c:f>
              <c:numCache>
                <c:formatCode>General</c:formatCode>
                <c:ptCount val="2"/>
                <c:pt idx="0">
                  <c:v>3.8571428570999999</c:v>
                </c:pt>
                <c:pt idx="1">
                  <c:v>3.4</c:v>
                </c:pt>
              </c:numCache>
            </c:numRef>
          </c:val>
          <c:extLst>
            <c:ext xmlns:c16="http://schemas.microsoft.com/office/drawing/2014/chart" uri="{C3380CC4-5D6E-409C-BE32-E72D297353CC}">
              <c16:uniqueId val="{00000000-3BF9-45FB-A2DC-4FD32E24DC74}"/>
            </c:ext>
          </c:extLst>
        </c:ser>
        <c:ser>
          <c:idx val="1"/>
          <c:order val="1"/>
          <c:tx>
            <c:strRef>
              <c:f>Tabelle1!$C$1</c:f>
              <c:strCache>
                <c:ptCount val="1"/>
                <c:pt idx="0">
                  <c:v>2018</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regular performance reports</c:v>
                </c:pt>
                <c:pt idx="1">
                  <c:v>measures to improve punctuality</c:v>
                </c:pt>
              </c:strCache>
            </c:strRef>
          </c:cat>
          <c:val>
            <c:numRef>
              <c:f>Tabelle1!$C$2:$C$3</c:f>
              <c:numCache>
                <c:formatCode>General</c:formatCode>
                <c:ptCount val="2"/>
                <c:pt idx="0">
                  <c:v>2.286</c:v>
                </c:pt>
                <c:pt idx="1">
                  <c:v>2.3330000000000002</c:v>
                </c:pt>
              </c:numCache>
            </c:numRef>
          </c:val>
          <c:extLst>
            <c:ext xmlns:c16="http://schemas.microsoft.com/office/drawing/2014/chart" uri="{C3380CC4-5D6E-409C-BE32-E72D297353CC}">
              <c16:uniqueId val="{00000001-3BF9-45FB-A2DC-4FD32E24DC74}"/>
            </c:ext>
          </c:extLst>
        </c:ser>
        <c:ser>
          <c:idx val="2"/>
          <c:order val="2"/>
          <c:tx>
            <c:strRef>
              <c:f>Tabelle1!$D$1</c:f>
              <c:strCache>
                <c:ptCount val="1"/>
                <c:pt idx="0">
                  <c:v>2017</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regular performance reports</c:v>
                </c:pt>
                <c:pt idx="1">
                  <c:v>measures to improve punctuality</c:v>
                </c:pt>
              </c:strCache>
            </c:strRef>
          </c:cat>
          <c:val>
            <c:numRef>
              <c:f>Tabelle1!$D$2:$D$3</c:f>
              <c:numCache>
                <c:formatCode>General</c:formatCode>
                <c:ptCount val="2"/>
                <c:pt idx="0">
                  <c:v>4.8</c:v>
                </c:pt>
                <c:pt idx="1">
                  <c:v>3.3330000000000002</c:v>
                </c:pt>
              </c:numCache>
            </c:numRef>
          </c:val>
          <c:extLst>
            <c:ext xmlns:c16="http://schemas.microsoft.com/office/drawing/2014/chart" uri="{C3380CC4-5D6E-409C-BE32-E72D297353CC}">
              <c16:uniqueId val="{00000002-3BF9-45FB-A2DC-4FD32E24DC74}"/>
            </c:ext>
          </c:extLst>
        </c:ser>
        <c:dLbls>
          <c:showLegendKey val="0"/>
          <c:showVal val="0"/>
          <c:showCatName val="0"/>
          <c:showSerName val="0"/>
          <c:showPercent val="0"/>
          <c:showBubbleSize val="0"/>
        </c:dLbls>
        <c:gapWidth val="180"/>
        <c:axId val="760939480"/>
        <c:axId val="760938696"/>
      </c:barChart>
      <c:catAx>
        <c:axId val="76093948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crossAx val="760938696"/>
        <c:crosses val="autoZero"/>
        <c:auto val="1"/>
        <c:lblAlgn val="ctr"/>
        <c:lblOffset val="100"/>
        <c:noMultiLvlLbl val="0"/>
      </c:catAx>
      <c:valAx>
        <c:axId val="760938696"/>
        <c:scaling>
          <c:orientation val="minMax"/>
          <c:max val="6"/>
          <c:min val="1"/>
        </c:scaling>
        <c:delete val="0"/>
        <c:axPos val="b"/>
        <c:majorGridlines>
          <c:spPr>
            <a:ln w="6350" cap="flat" cmpd="sng" algn="ctr">
              <a:solidFill>
                <a:srgbClr val="9BAAC8"/>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760939480"/>
        <c:crosses val="max"/>
        <c:crossBetween val="between"/>
        <c:majorUnit val="1"/>
      </c:valAx>
      <c:spPr>
        <a:noFill/>
        <a:ln>
          <a:noFill/>
        </a:ln>
        <a:effectLst/>
      </c:spPr>
    </c:plotArea>
    <c:legend>
      <c:legendPos val="r"/>
      <c:layout>
        <c:manualLayout>
          <c:xMode val="edge"/>
          <c:yMode val="edge"/>
          <c:x val="6.9794205403580029E-2"/>
          <c:y val="0.92308376011725213"/>
          <c:w val="0.71927188747614468"/>
          <c:h val="4.537870787255819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900">
          <a:solidFill>
            <a:srgbClr val="000000"/>
          </a:solidFill>
        </a:defRPr>
      </a:pPr>
      <a:endParaRPr lang="de-DE"/>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889882057812119"/>
          <c:y val="9.2142895585871049E-2"/>
          <c:w val="0.64455938163346738"/>
          <c:h val="0.77427420307552408"/>
        </c:manualLayout>
      </c:layout>
      <c:barChart>
        <c:barDir val="bar"/>
        <c:grouping val="percentStacked"/>
        <c:varyColors val="0"/>
        <c:ser>
          <c:idx val="0"/>
          <c:order val="0"/>
          <c:tx>
            <c:strRef>
              <c:f>Tabelle1!$B$1</c:f>
              <c:strCache>
                <c:ptCount val="1"/>
                <c:pt idx="0">
                  <c:v>very unsatisfied</c:v>
                </c:pt>
              </c:strCache>
            </c:strRef>
          </c:tx>
          <c:spPr>
            <a:solidFill>
              <a:srgbClr val="4B5A73"/>
            </a:solidFill>
            <a:ln w="25400">
              <a:noFill/>
            </a:ln>
            <a:effectLst/>
          </c:spPr>
          <c:invertIfNegative val="0"/>
          <c:dLbls>
            <c:delete val="1"/>
          </c:dLbls>
          <c:cat>
            <c:strRef>
              <c:f>Tabelle1!$A$2:$A$3</c:f>
              <c:strCache>
                <c:ptCount val="2"/>
                <c:pt idx="0">
                  <c:v>helpfulness of &amp; information from traffic management</c:v>
                </c:pt>
                <c:pt idx="1">
                  <c:v>implementation of re-routing scenarios</c:v>
                </c:pt>
              </c:strCache>
            </c:strRef>
          </c:cat>
          <c:val>
            <c:numRef>
              <c:f>Tabelle1!$B$2:$B$3</c:f>
              <c:numCache>
                <c:formatCode>General</c:formatCode>
                <c:ptCount val="2"/>
                <c:pt idx="0">
                  <c:v>0</c:v>
                </c:pt>
                <c:pt idx="1">
                  <c:v>0</c:v>
                </c:pt>
              </c:numCache>
            </c:numRef>
          </c:val>
          <c:extLst>
            <c:ext xmlns:c16="http://schemas.microsoft.com/office/drawing/2014/chart" uri="{C3380CC4-5D6E-409C-BE32-E72D297353CC}">
              <c16:uniqueId val="{00000000-CF2B-4BD8-9AC8-F1935218A68A}"/>
            </c:ext>
          </c:extLst>
        </c:ser>
        <c:ser>
          <c:idx val="1"/>
          <c:order val="1"/>
          <c:tx>
            <c:strRef>
              <c:f>Tabelle1!$C$1</c:f>
              <c:strCache>
                <c:ptCount val="1"/>
                <c:pt idx="0">
                  <c:v>unsatisfied</c:v>
                </c:pt>
              </c:strCache>
            </c:strRef>
          </c:tx>
          <c:spPr>
            <a:solidFill>
              <a:srgbClr val="788CAF"/>
            </a:solidFill>
            <a:ln w="25400">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CF2B-4BD8-9AC8-F1935218A68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FFFFFF"/>
                    </a:solidFill>
                    <a:latin typeface="Arial" panose="020B0604020202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helpfulness of &amp; information from traffic management</c:v>
                </c:pt>
                <c:pt idx="1">
                  <c:v>implementation of re-routing scenarios</c:v>
                </c:pt>
              </c:strCache>
            </c:strRef>
          </c:cat>
          <c:val>
            <c:numRef>
              <c:f>Tabelle1!$C$2:$C$3</c:f>
              <c:numCache>
                <c:formatCode>General</c:formatCode>
                <c:ptCount val="2"/>
                <c:pt idx="0">
                  <c:v>8.3333333333000006</c:v>
                </c:pt>
                <c:pt idx="1">
                  <c:v>0</c:v>
                </c:pt>
              </c:numCache>
            </c:numRef>
          </c:val>
          <c:extLst>
            <c:ext xmlns:c16="http://schemas.microsoft.com/office/drawing/2014/chart" uri="{C3380CC4-5D6E-409C-BE32-E72D297353CC}">
              <c16:uniqueId val="{00000002-CF2B-4BD8-9AC8-F1935218A68A}"/>
            </c:ext>
          </c:extLst>
        </c:ser>
        <c:ser>
          <c:idx val="2"/>
          <c:order val="2"/>
          <c:tx>
            <c:strRef>
              <c:f>Tabelle1!$D$1</c:f>
              <c:strCache>
                <c:ptCount val="1"/>
                <c:pt idx="0">
                  <c:v>slightly unsatisfied</c:v>
                </c:pt>
              </c:strCache>
            </c:strRef>
          </c:tx>
          <c:spPr>
            <a:solidFill>
              <a:srgbClr val="BECDE6"/>
            </a:solidFill>
            <a:ln w="25400">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2B-4BD8-9AC8-F1935218A68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000000"/>
                    </a:solidFill>
                    <a:latin typeface="Arial" panose="020B0604020202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helpfulness of &amp; information from traffic management</c:v>
                </c:pt>
                <c:pt idx="1">
                  <c:v>implementation of re-routing scenarios</c:v>
                </c:pt>
              </c:strCache>
            </c:strRef>
          </c:cat>
          <c:val>
            <c:numRef>
              <c:f>Tabelle1!$D$2:$D$3</c:f>
              <c:numCache>
                <c:formatCode>General</c:formatCode>
                <c:ptCount val="2"/>
                <c:pt idx="0">
                  <c:v>33.333333333299997</c:v>
                </c:pt>
                <c:pt idx="1">
                  <c:v>12.5</c:v>
                </c:pt>
              </c:numCache>
            </c:numRef>
          </c:val>
          <c:extLst>
            <c:ext xmlns:c16="http://schemas.microsoft.com/office/drawing/2014/chart" uri="{C3380CC4-5D6E-409C-BE32-E72D297353CC}">
              <c16:uniqueId val="{00000004-CF2B-4BD8-9AC8-F1935218A68A}"/>
            </c:ext>
          </c:extLst>
        </c:ser>
        <c:ser>
          <c:idx val="3"/>
          <c:order val="3"/>
          <c:tx>
            <c:strRef>
              <c:f>Tabelle1!$E$1</c:f>
              <c:strCache>
                <c:ptCount val="1"/>
                <c:pt idx="0">
                  <c:v>slightly satisfied</c:v>
                </c:pt>
              </c:strCache>
            </c:strRef>
          </c:tx>
          <c:spPr>
            <a:solidFill>
              <a:srgbClr val="D7F050"/>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000000"/>
                    </a:solidFill>
                    <a:latin typeface="Arial" panose="020B0604020202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helpfulness of &amp; information from traffic management</c:v>
                </c:pt>
                <c:pt idx="1">
                  <c:v>implementation of re-routing scenarios</c:v>
                </c:pt>
              </c:strCache>
            </c:strRef>
          </c:cat>
          <c:val>
            <c:numRef>
              <c:f>Tabelle1!$E$2:$E$3</c:f>
              <c:numCache>
                <c:formatCode>General</c:formatCode>
                <c:ptCount val="2"/>
                <c:pt idx="0">
                  <c:v>50</c:v>
                </c:pt>
                <c:pt idx="1">
                  <c:v>87.5</c:v>
                </c:pt>
              </c:numCache>
            </c:numRef>
          </c:val>
          <c:extLst>
            <c:ext xmlns:c16="http://schemas.microsoft.com/office/drawing/2014/chart" uri="{C3380CC4-5D6E-409C-BE32-E72D297353CC}">
              <c16:uniqueId val="{00000005-CF2B-4BD8-9AC8-F1935218A68A}"/>
            </c:ext>
          </c:extLst>
        </c:ser>
        <c:ser>
          <c:idx val="4"/>
          <c:order val="4"/>
          <c:tx>
            <c:strRef>
              <c:f>Tabelle1!$F$1</c:f>
              <c:strCache>
                <c:ptCount val="1"/>
                <c:pt idx="0">
                  <c:v>satisfied</c:v>
                </c:pt>
              </c:strCache>
            </c:strRef>
          </c:tx>
          <c:spPr>
            <a:solidFill>
              <a:srgbClr val="B4CD00"/>
            </a:solidFill>
            <a:ln w="25400">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CF2B-4BD8-9AC8-F1935218A68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FFFFFF"/>
                    </a:solidFill>
                    <a:latin typeface="Arial" panose="020B0604020202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helpfulness of &amp; information from traffic management</c:v>
                </c:pt>
                <c:pt idx="1">
                  <c:v>implementation of re-routing scenarios</c:v>
                </c:pt>
              </c:strCache>
            </c:strRef>
          </c:cat>
          <c:val>
            <c:numRef>
              <c:f>Tabelle1!$F$2:$F$3</c:f>
              <c:numCache>
                <c:formatCode>General</c:formatCode>
                <c:ptCount val="2"/>
                <c:pt idx="0">
                  <c:v>8.3333333333000006</c:v>
                </c:pt>
                <c:pt idx="1">
                  <c:v>0</c:v>
                </c:pt>
              </c:numCache>
            </c:numRef>
          </c:val>
          <c:extLst>
            <c:ext xmlns:c16="http://schemas.microsoft.com/office/drawing/2014/chart" uri="{C3380CC4-5D6E-409C-BE32-E72D297353CC}">
              <c16:uniqueId val="{00000007-CF2B-4BD8-9AC8-F1935218A68A}"/>
            </c:ext>
          </c:extLst>
        </c:ser>
        <c:ser>
          <c:idx val="5"/>
          <c:order val="5"/>
          <c:tx>
            <c:strRef>
              <c:f>Tabelle1!$G$1</c:f>
              <c:strCache>
                <c:ptCount val="1"/>
                <c:pt idx="0">
                  <c:v>very satisfied</c:v>
                </c:pt>
              </c:strCache>
            </c:strRef>
          </c:tx>
          <c:spPr>
            <a:solidFill>
              <a:srgbClr val="829600"/>
            </a:solidFill>
            <a:ln w="25400">
              <a:noFill/>
            </a:ln>
            <a:effectLst/>
          </c:spPr>
          <c:invertIfNegative val="0"/>
          <c:dLbls>
            <c:delete val="1"/>
          </c:dLbls>
          <c:cat>
            <c:strRef>
              <c:f>Tabelle1!$A$2:$A$3</c:f>
              <c:strCache>
                <c:ptCount val="2"/>
                <c:pt idx="0">
                  <c:v>helpfulness of &amp; information from traffic management</c:v>
                </c:pt>
                <c:pt idx="1">
                  <c:v>implementation of re-routing scenarios</c:v>
                </c:pt>
              </c:strCache>
            </c:strRef>
          </c:cat>
          <c:val>
            <c:numRef>
              <c:f>Tabelle1!$G$2:$G$3</c:f>
              <c:numCache>
                <c:formatCode>General</c:formatCode>
                <c:ptCount val="2"/>
                <c:pt idx="0">
                  <c:v>0</c:v>
                </c:pt>
                <c:pt idx="1">
                  <c:v>0</c:v>
                </c:pt>
              </c:numCache>
            </c:numRef>
          </c:val>
          <c:extLst>
            <c:ext xmlns:c16="http://schemas.microsoft.com/office/drawing/2014/chart" uri="{C3380CC4-5D6E-409C-BE32-E72D297353CC}">
              <c16:uniqueId val="{00000008-CF2B-4BD8-9AC8-F1935218A68A}"/>
            </c:ext>
          </c:extLst>
        </c:ser>
        <c:dLbls>
          <c:dLblPos val="ctr"/>
          <c:showLegendKey val="0"/>
          <c:showVal val="1"/>
          <c:showCatName val="0"/>
          <c:showSerName val="0"/>
          <c:showPercent val="0"/>
          <c:showBubbleSize val="0"/>
        </c:dLbls>
        <c:gapWidth val="100"/>
        <c:overlap val="100"/>
        <c:axId val="760940656"/>
        <c:axId val="760929680"/>
      </c:barChart>
      <c:catAx>
        <c:axId val="76094065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mn-cs"/>
              </a:defRPr>
            </a:pPr>
            <a:endParaRPr lang="de-DE"/>
          </a:p>
        </c:txPr>
        <c:crossAx val="760929680"/>
        <c:crosses val="autoZero"/>
        <c:auto val="1"/>
        <c:lblAlgn val="ctr"/>
        <c:lblOffset val="100"/>
        <c:noMultiLvlLbl val="0"/>
      </c:catAx>
      <c:valAx>
        <c:axId val="760929680"/>
        <c:scaling>
          <c:orientation val="minMax"/>
          <c:max val="1"/>
          <c:min val="0"/>
        </c:scaling>
        <c:delete val="0"/>
        <c:axPos val="b"/>
        <c:majorGridlines>
          <c:spPr>
            <a:ln w="6350" cap="flat" cmpd="sng" algn="ctr">
              <a:solidFill>
                <a:srgbClr val="9BAAC8"/>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mn-cs"/>
              </a:defRPr>
            </a:pPr>
            <a:endParaRPr lang="de-DE"/>
          </a:p>
        </c:txPr>
        <c:crossAx val="760940656"/>
        <c:crosses val="max"/>
        <c:crossBetween val="between"/>
        <c:majorUnit val="0.2"/>
        <c:minorUnit val="0.1"/>
      </c:valAx>
      <c:spPr>
        <a:noFill/>
        <a:ln>
          <a:noFill/>
        </a:ln>
        <a:effectLst/>
      </c:spPr>
    </c:plotArea>
    <c:legend>
      <c:legendPos val="b"/>
      <c:layout>
        <c:manualLayout>
          <c:xMode val="edge"/>
          <c:yMode val="edge"/>
          <c:x val="0.31889882057812119"/>
          <c:y val="0.92308376011725213"/>
          <c:w val="0.64455938163346738"/>
          <c:h val="7.6916239882747844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mn-cs"/>
            </a:defRPr>
          </a:pPr>
          <a:endParaRPr lang="de-DE"/>
        </a:p>
      </c:txPr>
    </c:legend>
    <c:plotVisOnly val="1"/>
    <c:dispBlanksAs val="gap"/>
    <c:showDLblsOverMax val="0"/>
  </c:chart>
  <c:spPr>
    <a:noFill/>
    <a:ln>
      <a:noFill/>
    </a:ln>
    <a:effectLst/>
  </c:spPr>
  <c:txPr>
    <a:bodyPr/>
    <a:lstStyle/>
    <a:p>
      <a:pPr>
        <a:defRPr sz="900" baseline="0">
          <a:solidFill>
            <a:srgbClr val="000000"/>
          </a:solidFill>
          <a:latin typeface="Arial" panose="020B0604020202020204" pitchFamily="34" charset="0"/>
        </a:defRPr>
      </a:pPr>
      <a:endParaRPr lang="de-DE"/>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9.8187937016403232E-3"/>
          <c:y val="9.2142895585871062E-2"/>
          <c:w val="0.83922286592492978"/>
          <c:h val="0.82243235680527649"/>
        </c:manualLayout>
      </c:layout>
      <c:barChart>
        <c:barDir val="bar"/>
        <c:grouping val="clustered"/>
        <c:varyColors val="0"/>
        <c:ser>
          <c:idx val="0"/>
          <c:order val="0"/>
          <c:tx>
            <c:strRef>
              <c:f>Tabelle1!$B$1</c:f>
              <c:strCache>
                <c:ptCount val="1"/>
                <c:pt idx="0">
                  <c:v>2019</c:v>
                </c:pt>
              </c:strCache>
            </c:strRef>
          </c:tx>
          <c:spPr>
            <a:solidFill>
              <a:srgbClr val="4B5A73"/>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000000"/>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helpfulness of &amp; information from traffic management</c:v>
                </c:pt>
                <c:pt idx="1">
                  <c:v>implementation of re-routing scenarios</c:v>
                </c:pt>
              </c:strCache>
            </c:strRef>
          </c:cat>
          <c:val>
            <c:numRef>
              <c:f>Tabelle1!$B$2:$B$3</c:f>
              <c:numCache>
                <c:formatCode>General</c:formatCode>
                <c:ptCount val="2"/>
                <c:pt idx="0">
                  <c:v>3.5833333333000001</c:v>
                </c:pt>
                <c:pt idx="1">
                  <c:v>3.875</c:v>
                </c:pt>
              </c:numCache>
            </c:numRef>
          </c:val>
          <c:extLst>
            <c:ext xmlns:c16="http://schemas.microsoft.com/office/drawing/2014/chart" uri="{C3380CC4-5D6E-409C-BE32-E72D297353CC}">
              <c16:uniqueId val="{00000000-8770-4942-84B7-7DDAAE629AC9}"/>
            </c:ext>
          </c:extLst>
        </c:ser>
        <c:ser>
          <c:idx val="1"/>
          <c:order val="1"/>
          <c:tx>
            <c:strRef>
              <c:f>Tabelle1!$C$1</c:f>
              <c:strCache>
                <c:ptCount val="1"/>
                <c:pt idx="0">
                  <c:v>2018</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helpfulness of &amp; information from traffic management</c:v>
                </c:pt>
                <c:pt idx="1">
                  <c:v>implementation of re-routing scenarios</c:v>
                </c:pt>
              </c:strCache>
            </c:strRef>
          </c:cat>
          <c:val>
            <c:numRef>
              <c:f>Tabelle1!$C$2:$C$3</c:f>
              <c:numCache>
                <c:formatCode>General</c:formatCode>
                <c:ptCount val="2"/>
                <c:pt idx="0">
                  <c:v>3.8</c:v>
                </c:pt>
              </c:numCache>
            </c:numRef>
          </c:val>
          <c:extLst>
            <c:ext xmlns:c16="http://schemas.microsoft.com/office/drawing/2014/chart" uri="{C3380CC4-5D6E-409C-BE32-E72D297353CC}">
              <c16:uniqueId val="{00000001-8770-4942-84B7-7DDAAE629AC9}"/>
            </c:ext>
          </c:extLst>
        </c:ser>
        <c:ser>
          <c:idx val="2"/>
          <c:order val="2"/>
          <c:tx>
            <c:strRef>
              <c:f>Tabelle1!$D$1</c:f>
              <c:strCache>
                <c:ptCount val="1"/>
                <c:pt idx="0">
                  <c:v>2017</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helpfulness of &amp; information from traffic management</c:v>
                </c:pt>
                <c:pt idx="1">
                  <c:v>implementation of re-routing scenarios</c:v>
                </c:pt>
              </c:strCache>
            </c:strRef>
          </c:cat>
          <c:val>
            <c:numRef>
              <c:f>Tabelle1!$D$2:$D$3</c:f>
              <c:numCache>
                <c:formatCode>General</c:formatCode>
                <c:ptCount val="2"/>
                <c:pt idx="0">
                  <c:v>2.8</c:v>
                </c:pt>
              </c:numCache>
            </c:numRef>
          </c:val>
          <c:extLst>
            <c:ext xmlns:c16="http://schemas.microsoft.com/office/drawing/2014/chart" uri="{C3380CC4-5D6E-409C-BE32-E72D297353CC}">
              <c16:uniqueId val="{00000002-8770-4942-84B7-7DDAAE629AC9}"/>
            </c:ext>
          </c:extLst>
        </c:ser>
        <c:dLbls>
          <c:showLegendKey val="0"/>
          <c:showVal val="0"/>
          <c:showCatName val="0"/>
          <c:showSerName val="0"/>
          <c:showPercent val="0"/>
          <c:showBubbleSize val="0"/>
        </c:dLbls>
        <c:gapWidth val="300"/>
        <c:axId val="760939088"/>
        <c:axId val="760938304"/>
      </c:barChart>
      <c:catAx>
        <c:axId val="760939088"/>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crossAx val="760938304"/>
        <c:crosses val="autoZero"/>
        <c:auto val="1"/>
        <c:lblAlgn val="ctr"/>
        <c:lblOffset val="100"/>
        <c:noMultiLvlLbl val="0"/>
      </c:catAx>
      <c:valAx>
        <c:axId val="760938304"/>
        <c:scaling>
          <c:orientation val="minMax"/>
          <c:max val="6"/>
          <c:min val="1"/>
        </c:scaling>
        <c:delete val="0"/>
        <c:axPos val="b"/>
        <c:majorGridlines>
          <c:spPr>
            <a:ln w="6350" cap="flat" cmpd="sng" algn="ctr">
              <a:solidFill>
                <a:srgbClr val="9BAAC8"/>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760939088"/>
        <c:crosses val="max"/>
        <c:crossBetween val="between"/>
        <c:majorUnit val="1"/>
      </c:valAx>
      <c:spPr>
        <a:noFill/>
        <a:ln>
          <a:noFill/>
        </a:ln>
        <a:effectLst/>
      </c:spPr>
    </c:plotArea>
    <c:legend>
      <c:legendPos val="r"/>
      <c:layout>
        <c:manualLayout>
          <c:xMode val="edge"/>
          <c:yMode val="edge"/>
          <c:x val="6.9794205403580029E-2"/>
          <c:y val="0.92308376011725213"/>
          <c:w val="0.71927188747614468"/>
          <c:h val="4.537870787255819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900">
          <a:solidFill>
            <a:srgbClr val="000000"/>
          </a:solidFill>
        </a:defRPr>
      </a:pPr>
      <a:endParaRPr lang="de-D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794205403580029E-2"/>
          <c:y val="9.2142895585871062E-2"/>
          <c:w val="0.71927188747614468"/>
          <c:h val="0.77427420307552408"/>
        </c:manualLayout>
      </c:layout>
      <c:barChart>
        <c:barDir val="bar"/>
        <c:grouping val="clustered"/>
        <c:varyColors val="0"/>
        <c:ser>
          <c:idx val="0"/>
          <c:order val="0"/>
          <c:tx>
            <c:strRef>
              <c:f>Tabelle1!$B$1</c:f>
              <c:strCache>
                <c:ptCount val="1"/>
                <c:pt idx="0">
                  <c:v>2019</c:v>
                </c:pt>
              </c:strCache>
            </c:strRef>
          </c:tx>
          <c:spPr>
            <a:solidFill>
              <a:srgbClr val="4B5A73"/>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000000"/>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c:f>
              <c:strCache>
                <c:ptCount val="1"/>
                <c:pt idx="0">
                  <c:v>overall satisfaction RFC 1</c:v>
                </c:pt>
              </c:strCache>
            </c:strRef>
          </c:cat>
          <c:val>
            <c:numRef>
              <c:f>Tabelle1!$B$2</c:f>
              <c:numCache>
                <c:formatCode>General</c:formatCode>
                <c:ptCount val="1"/>
                <c:pt idx="0">
                  <c:v>3.9583333333000001</c:v>
                </c:pt>
              </c:numCache>
            </c:numRef>
          </c:val>
          <c:extLst>
            <c:ext xmlns:c16="http://schemas.microsoft.com/office/drawing/2014/chart" uri="{C3380CC4-5D6E-409C-BE32-E72D297353CC}">
              <c16:uniqueId val="{00000000-D116-4938-89FE-7932B03BCCB2}"/>
            </c:ext>
          </c:extLst>
        </c:ser>
        <c:ser>
          <c:idx val="1"/>
          <c:order val="1"/>
          <c:tx>
            <c:strRef>
              <c:f>Tabelle1!$C$1</c:f>
              <c:strCache>
                <c:ptCount val="1"/>
                <c:pt idx="0">
                  <c:v>2018</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c:f>
              <c:strCache>
                <c:ptCount val="1"/>
                <c:pt idx="0">
                  <c:v>overall satisfaction RFC 1</c:v>
                </c:pt>
              </c:strCache>
            </c:strRef>
          </c:cat>
          <c:val>
            <c:numRef>
              <c:f>Tabelle1!$C$2</c:f>
              <c:numCache>
                <c:formatCode>General</c:formatCode>
                <c:ptCount val="1"/>
                <c:pt idx="0">
                  <c:v>4.194</c:v>
                </c:pt>
              </c:numCache>
            </c:numRef>
          </c:val>
          <c:extLst>
            <c:ext xmlns:c16="http://schemas.microsoft.com/office/drawing/2014/chart" uri="{C3380CC4-5D6E-409C-BE32-E72D297353CC}">
              <c16:uniqueId val="{00000001-D116-4938-89FE-7932B03BCCB2}"/>
            </c:ext>
          </c:extLst>
        </c:ser>
        <c:ser>
          <c:idx val="2"/>
          <c:order val="2"/>
          <c:tx>
            <c:strRef>
              <c:f>Tabelle1!$D$1</c:f>
              <c:strCache>
                <c:ptCount val="1"/>
                <c:pt idx="0">
                  <c:v>2017</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c:f>
              <c:strCache>
                <c:ptCount val="1"/>
                <c:pt idx="0">
                  <c:v>overall satisfaction RFC 1</c:v>
                </c:pt>
              </c:strCache>
            </c:strRef>
          </c:cat>
          <c:val>
            <c:numRef>
              <c:f>Tabelle1!$D$2</c:f>
              <c:numCache>
                <c:formatCode>General</c:formatCode>
                <c:ptCount val="1"/>
                <c:pt idx="0">
                  <c:v>3.702</c:v>
                </c:pt>
              </c:numCache>
            </c:numRef>
          </c:val>
          <c:extLst>
            <c:ext xmlns:c16="http://schemas.microsoft.com/office/drawing/2014/chart" uri="{C3380CC4-5D6E-409C-BE32-E72D297353CC}">
              <c16:uniqueId val="{00000002-D116-4938-89FE-7932B03BCCB2}"/>
            </c:ext>
          </c:extLst>
        </c:ser>
        <c:dLbls>
          <c:showLegendKey val="0"/>
          <c:showVal val="0"/>
          <c:showCatName val="0"/>
          <c:showSerName val="0"/>
          <c:showPercent val="0"/>
          <c:showBubbleSize val="0"/>
        </c:dLbls>
        <c:gapWidth val="300"/>
        <c:axId val="867902936"/>
        <c:axId val="867900976"/>
      </c:barChart>
      <c:catAx>
        <c:axId val="86790293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crossAx val="867900976"/>
        <c:crosses val="autoZero"/>
        <c:auto val="1"/>
        <c:lblAlgn val="ctr"/>
        <c:lblOffset val="100"/>
        <c:noMultiLvlLbl val="0"/>
      </c:catAx>
      <c:valAx>
        <c:axId val="867900976"/>
        <c:scaling>
          <c:orientation val="minMax"/>
          <c:max val="6"/>
          <c:min val="1"/>
        </c:scaling>
        <c:delete val="0"/>
        <c:axPos val="b"/>
        <c:majorGridlines>
          <c:spPr>
            <a:ln w="6350" cap="flat" cmpd="sng" algn="ctr">
              <a:solidFill>
                <a:srgbClr val="9BAAC8"/>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867902936"/>
        <c:crosses val="max"/>
        <c:crossBetween val="between"/>
        <c:majorUnit val="1"/>
      </c:valAx>
      <c:spPr>
        <a:noFill/>
        <a:ln>
          <a:noFill/>
        </a:ln>
        <a:effectLst/>
      </c:spPr>
    </c:plotArea>
    <c:legend>
      <c:legendPos val="r"/>
      <c:layout>
        <c:manualLayout>
          <c:xMode val="edge"/>
          <c:yMode val="edge"/>
          <c:x val="6.9794205403580029E-2"/>
          <c:y val="0.92308376011725213"/>
          <c:w val="0.71927188747614468"/>
          <c:h val="4.537870787255819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900">
          <a:solidFill>
            <a:srgbClr val="000000"/>
          </a:solidFill>
        </a:defRPr>
      </a:pPr>
      <a:endParaRPr lang="de-DE"/>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889882057812119"/>
          <c:y val="9.2142895585871049E-2"/>
          <c:w val="0.64455938163346738"/>
          <c:h val="0.77427420307552408"/>
        </c:manualLayout>
      </c:layout>
      <c:barChart>
        <c:barDir val="bar"/>
        <c:grouping val="percentStacked"/>
        <c:varyColors val="0"/>
        <c:ser>
          <c:idx val="0"/>
          <c:order val="0"/>
          <c:tx>
            <c:strRef>
              <c:f>Tabelle1!$B$1</c:f>
              <c:strCache>
                <c:ptCount val="1"/>
                <c:pt idx="0">
                  <c:v>very unsatisfied</c:v>
                </c:pt>
              </c:strCache>
            </c:strRef>
          </c:tx>
          <c:spPr>
            <a:solidFill>
              <a:srgbClr val="4B5A73"/>
            </a:solidFill>
            <a:ln w="25400">
              <a:noFill/>
            </a:ln>
            <a:effectLst/>
          </c:spPr>
          <c:invertIfNegative val="0"/>
          <c:dLbls>
            <c:delete val="1"/>
          </c:dLbls>
          <c:cat>
            <c:strRef>
              <c:f>Tabelle1!$A$2</c:f>
              <c:strCache>
                <c:ptCount val="1"/>
                <c:pt idx="0">
                  <c:v>RU Advisory Group/Terminal Advisory Group</c:v>
                </c:pt>
              </c:strCache>
            </c:strRef>
          </c:cat>
          <c:val>
            <c:numRef>
              <c:f>Tabelle1!$B$2</c:f>
              <c:numCache>
                <c:formatCode>General</c:formatCode>
                <c:ptCount val="1"/>
                <c:pt idx="0">
                  <c:v>0</c:v>
                </c:pt>
              </c:numCache>
            </c:numRef>
          </c:val>
          <c:extLst>
            <c:ext xmlns:c16="http://schemas.microsoft.com/office/drawing/2014/chart" uri="{C3380CC4-5D6E-409C-BE32-E72D297353CC}">
              <c16:uniqueId val="{00000000-73A8-4DAB-9B32-B3AE9F1505C3}"/>
            </c:ext>
          </c:extLst>
        </c:ser>
        <c:ser>
          <c:idx val="1"/>
          <c:order val="1"/>
          <c:tx>
            <c:strRef>
              <c:f>Tabelle1!$C$1</c:f>
              <c:strCache>
                <c:ptCount val="1"/>
                <c:pt idx="0">
                  <c:v>unsatisfied</c:v>
                </c:pt>
              </c:strCache>
            </c:strRef>
          </c:tx>
          <c:spPr>
            <a:solidFill>
              <a:srgbClr val="788CAF"/>
            </a:solidFill>
            <a:ln w="25400">
              <a:no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Arial" panose="020B0604020202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RU Advisory Group/Terminal Advisory Group</c:v>
                </c:pt>
              </c:strCache>
            </c:strRef>
          </c:cat>
          <c:val>
            <c:numRef>
              <c:f>Tabelle1!$C$2</c:f>
              <c:numCache>
                <c:formatCode>General</c:formatCode>
                <c:ptCount val="1"/>
                <c:pt idx="0">
                  <c:v>30.7692307692</c:v>
                </c:pt>
              </c:numCache>
            </c:numRef>
          </c:val>
          <c:extLst>
            <c:ext xmlns:c16="http://schemas.microsoft.com/office/drawing/2014/chart" uri="{C3380CC4-5D6E-409C-BE32-E72D297353CC}">
              <c16:uniqueId val="{00000001-73A8-4DAB-9B32-B3AE9F1505C3}"/>
            </c:ext>
          </c:extLst>
        </c:ser>
        <c:ser>
          <c:idx val="2"/>
          <c:order val="2"/>
          <c:tx>
            <c:strRef>
              <c:f>Tabelle1!$D$1</c:f>
              <c:strCache>
                <c:ptCount val="1"/>
                <c:pt idx="0">
                  <c:v>slightly unsatisfied</c:v>
                </c:pt>
              </c:strCache>
            </c:strRef>
          </c:tx>
          <c:spPr>
            <a:solidFill>
              <a:srgbClr val="BECDE6"/>
            </a:solidFill>
            <a:ln w="25400">
              <a:noFill/>
            </a:ln>
            <a:effectLst/>
          </c:spPr>
          <c:invertIfNegative val="0"/>
          <c:dLbls>
            <c:delete val="1"/>
          </c:dLbls>
          <c:cat>
            <c:strRef>
              <c:f>Tabelle1!$A$2</c:f>
              <c:strCache>
                <c:ptCount val="1"/>
                <c:pt idx="0">
                  <c:v>RU Advisory Group/Terminal Advisory Group</c:v>
                </c:pt>
              </c:strCache>
            </c:strRef>
          </c:cat>
          <c:val>
            <c:numRef>
              <c:f>Tabelle1!$D$2</c:f>
              <c:numCache>
                <c:formatCode>General</c:formatCode>
                <c:ptCount val="1"/>
                <c:pt idx="0">
                  <c:v>0</c:v>
                </c:pt>
              </c:numCache>
            </c:numRef>
          </c:val>
          <c:extLst>
            <c:ext xmlns:c16="http://schemas.microsoft.com/office/drawing/2014/chart" uri="{C3380CC4-5D6E-409C-BE32-E72D297353CC}">
              <c16:uniqueId val="{00000002-73A8-4DAB-9B32-B3AE9F1505C3}"/>
            </c:ext>
          </c:extLst>
        </c:ser>
        <c:ser>
          <c:idx val="3"/>
          <c:order val="3"/>
          <c:tx>
            <c:strRef>
              <c:f>Tabelle1!$E$1</c:f>
              <c:strCache>
                <c:ptCount val="1"/>
                <c:pt idx="0">
                  <c:v>slightly satisfied</c:v>
                </c:pt>
              </c:strCache>
            </c:strRef>
          </c:tx>
          <c:spPr>
            <a:solidFill>
              <a:srgbClr val="D7F050"/>
            </a:solidFill>
            <a:ln w="25400">
              <a:no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RU Advisory Group/Terminal Advisory Group</c:v>
                </c:pt>
              </c:strCache>
            </c:strRef>
          </c:cat>
          <c:val>
            <c:numRef>
              <c:f>Tabelle1!$E$2</c:f>
              <c:numCache>
                <c:formatCode>General</c:formatCode>
                <c:ptCount val="1"/>
                <c:pt idx="0">
                  <c:v>23.076923076900002</c:v>
                </c:pt>
              </c:numCache>
            </c:numRef>
          </c:val>
          <c:extLst>
            <c:ext xmlns:c16="http://schemas.microsoft.com/office/drawing/2014/chart" uri="{C3380CC4-5D6E-409C-BE32-E72D297353CC}">
              <c16:uniqueId val="{00000003-73A8-4DAB-9B32-B3AE9F1505C3}"/>
            </c:ext>
          </c:extLst>
        </c:ser>
        <c:ser>
          <c:idx val="4"/>
          <c:order val="4"/>
          <c:tx>
            <c:strRef>
              <c:f>Tabelle1!$F$1</c:f>
              <c:strCache>
                <c:ptCount val="1"/>
                <c:pt idx="0">
                  <c:v>satisfied</c:v>
                </c:pt>
              </c:strCache>
            </c:strRef>
          </c:tx>
          <c:spPr>
            <a:solidFill>
              <a:srgbClr val="B4CD00"/>
            </a:solidFill>
            <a:ln w="25400">
              <a:no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Arial" panose="020B0604020202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RU Advisory Group/Terminal Advisory Group</c:v>
                </c:pt>
              </c:strCache>
            </c:strRef>
          </c:cat>
          <c:val>
            <c:numRef>
              <c:f>Tabelle1!$F$2</c:f>
              <c:numCache>
                <c:formatCode>General</c:formatCode>
                <c:ptCount val="1"/>
                <c:pt idx="0">
                  <c:v>38.461538461499998</c:v>
                </c:pt>
              </c:numCache>
            </c:numRef>
          </c:val>
          <c:extLst>
            <c:ext xmlns:c16="http://schemas.microsoft.com/office/drawing/2014/chart" uri="{C3380CC4-5D6E-409C-BE32-E72D297353CC}">
              <c16:uniqueId val="{00000004-73A8-4DAB-9B32-B3AE9F1505C3}"/>
            </c:ext>
          </c:extLst>
        </c:ser>
        <c:ser>
          <c:idx val="5"/>
          <c:order val="5"/>
          <c:tx>
            <c:strRef>
              <c:f>Tabelle1!$G$1</c:f>
              <c:strCache>
                <c:ptCount val="1"/>
                <c:pt idx="0">
                  <c:v>very satisfied</c:v>
                </c:pt>
              </c:strCache>
            </c:strRef>
          </c:tx>
          <c:spPr>
            <a:solidFill>
              <a:srgbClr val="829600"/>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FFFFFF"/>
                    </a:solidFill>
                    <a:latin typeface="Arial" panose="020B0604020202020204" pitchFamily="34" charset="0"/>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RU Advisory Group/Terminal Advisory Group</c:v>
                </c:pt>
              </c:strCache>
            </c:strRef>
          </c:cat>
          <c:val>
            <c:numRef>
              <c:f>Tabelle1!$G$2</c:f>
              <c:numCache>
                <c:formatCode>General</c:formatCode>
                <c:ptCount val="1"/>
                <c:pt idx="0">
                  <c:v>7.6923076923</c:v>
                </c:pt>
              </c:numCache>
            </c:numRef>
          </c:val>
          <c:extLst>
            <c:ext xmlns:c16="http://schemas.microsoft.com/office/drawing/2014/chart" uri="{C3380CC4-5D6E-409C-BE32-E72D297353CC}">
              <c16:uniqueId val="{00000005-73A8-4DAB-9B32-B3AE9F1505C3}"/>
            </c:ext>
          </c:extLst>
        </c:ser>
        <c:dLbls>
          <c:dLblPos val="ctr"/>
          <c:showLegendKey val="0"/>
          <c:showVal val="1"/>
          <c:showCatName val="0"/>
          <c:showSerName val="0"/>
          <c:showPercent val="0"/>
          <c:showBubbleSize val="0"/>
        </c:dLbls>
        <c:gapWidth val="100"/>
        <c:overlap val="100"/>
        <c:axId val="760931248"/>
        <c:axId val="760932816"/>
      </c:barChart>
      <c:catAx>
        <c:axId val="760931248"/>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mn-cs"/>
              </a:defRPr>
            </a:pPr>
            <a:endParaRPr lang="de-DE"/>
          </a:p>
        </c:txPr>
        <c:crossAx val="760932816"/>
        <c:crosses val="autoZero"/>
        <c:auto val="1"/>
        <c:lblAlgn val="ctr"/>
        <c:lblOffset val="100"/>
        <c:noMultiLvlLbl val="0"/>
      </c:catAx>
      <c:valAx>
        <c:axId val="760932816"/>
        <c:scaling>
          <c:orientation val="minMax"/>
          <c:max val="1"/>
          <c:min val="0"/>
        </c:scaling>
        <c:delete val="0"/>
        <c:axPos val="b"/>
        <c:majorGridlines>
          <c:spPr>
            <a:ln w="6350" cap="flat" cmpd="sng" algn="ctr">
              <a:solidFill>
                <a:srgbClr val="9BAAC8"/>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mn-cs"/>
              </a:defRPr>
            </a:pPr>
            <a:endParaRPr lang="de-DE"/>
          </a:p>
        </c:txPr>
        <c:crossAx val="760931248"/>
        <c:crosses val="max"/>
        <c:crossBetween val="between"/>
        <c:majorUnit val="0.2"/>
        <c:minorUnit val="0.1"/>
      </c:valAx>
      <c:spPr>
        <a:noFill/>
        <a:ln>
          <a:noFill/>
        </a:ln>
        <a:effectLst/>
      </c:spPr>
    </c:plotArea>
    <c:legend>
      <c:legendPos val="b"/>
      <c:layout>
        <c:manualLayout>
          <c:xMode val="edge"/>
          <c:yMode val="edge"/>
          <c:x val="0.31889882057812119"/>
          <c:y val="0.92308376011725213"/>
          <c:w val="0.64455938163346738"/>
          <c:h val="7.6916239882747844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mn-cs"/>
            </a:defRPr>
          </a:pPr>
          <a:endParaRPr lang="de-DE"/>
        </a:p>
      </c:txPr>
    </c:legend>
    <c:plotVisOnly val="1"/>
    <c:dispBlanksAs val="gap"/>
    <c:showDLblsOverMax val="0"/>
  </c:chart>
  <c:spPr>
    <a:noFill/>
    <a:ln>
      <a:noFill/>
    </a:ln>
    <a:effectLst/>
  </c:spPr>
  <c:txPr>
    <a:bodyPr/>
    <a:lstStyle/>
    <a:p>
      <a:pPr>
        <a:defRPr sz="900" baseline="0">
          <a:solidFill>
            <a:srgbClr val="000000"/>
          </a:solidFill>
          <a:latin typeface="Arial" panose="020B0604020202020204" pitchFamily="34" charset="0"/>
        </a:defRPr>
      </a:pPr>
      <a:endParaRPr lang="de-DE"/>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794205403580029E-2"/>
          <c:y val="9.2142895585871062E-2"/>
          <c:w val="0.71927188747614468"/>
          <c:h val="0.77427420307552408"/>
        </c:manualLayout>
      </c:layout>
      <c:barChart>
        <c:barDir val="bar"/>
        <c:grouping val="clustered"/>
        <c:varyColors val="0"/>
        <c:ser>
          <c:idx val="0"/>
          <c:order val="0"/>
          <c:tx>
            <c:strRef>
              <c:f>Tabelle1!$B$1</c:f>
              <c:strCache>
                <c:ptCount val="1"/>
                <c:pt idx="0">
                  <c:v>2019</c:v>
                </c:pt>
              </c:strCache>
            </c:strRef>
          </c:tx>
          <c:spPr>
            <a:solidFill>
              <a:srgbClr val="4B5A73"/>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000000"/>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c:f>
              <c:strCache>
                <c:ptCount val="1"/>
                <c:pt idx="0">
                  <c:v>RU Advisory Group/Terminal Advisory Group</c:v>
                </c:pt>
              </c:strCache>
            </c:strRef>
          </c:cat>
          <c:val>
            <c:numRef>
              <c:f>Tabelle1!$B$2</c:f>
              <c:numCache>
                <c:formatCode>General</c:formatCode>
                <c:ptCount val="1"/>
                <c:pt idx="0">
                  <c:v>3.9230769231</c:v>
                </c:pt>
              </c:numCache>
            </c:numRef>
          </c:val>
          <c:extLst>
            <c:ext xmlns:c16="http://schemas.microsoft.com/office/drawing/2014/chart" uri="{C3380CC4-5D6E-409C-BE32-E72D297353CC}">
              <c16:uniqueId val="{00000000-E63C-4CE8-BE76-0C47920C8AFC}"/>
            </c:ext>
          </c:extLst>
        </c:ser>
        <c:ser>
          <c:idx val="1"/>
          <c:order val="1"/>
          <c:tx>
            <c:strRef>
              <c:f>Tabelle1!$C$1</c:f>
              <c:strCache>
                <c:ptCount val="1"/>
                <c:pt idx="0">
                  <c:v>2018</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c:f>
              <c:strCache>
                <c:ptCount val="1"/>
                <c:pt idx="0">
                  <c:v>RU Advisory Group/Terminal Advisory Group</c:v>
                </c:pt>
              </c:strCache>
            </c:strRef>
          </c:cat>
          <c:val>
            <c:numRef>
              <c:f>Tabelle1!$C$2</c:f>
              <c:numCache>
                <c:formatCode>General</c:formatCode>
                <c:ptCount val="1"/>
                <c:pt idx="0">
                  <c:v>3.6429999999999998</c:v>
                </c:pt>
              </c:numCache>
            </c:numRef>
          </c:val>
          <c:extLst>
            <c:ext xmlns:c16="http://schemas.microsoft.com/office/drawing/2014/chart" uri="{C3380CC4-5D6E-409C-BE32-E72D297353CC}">
              <c16:uniqueId val="{00000001-E63C-4CE8-BE76-0C47920C8AFC}"/>
            </c:ext>
          </c:extLst>
        </c:ser>
        <c:ser>
          <c:idx val="2"/>
          <c:order val="2"/>
          <c:tx>
            <c:strRef>
              <c:f>Tabelle1!$D$1</c:f>
              <c:strCache>
                <c:ptCount val="1"/>
                <c:pt idx="0">
                  <c:v>2017</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c:f>
              <c:strCache>
                <c:ptCount val="1"/>
                <c:pt idx="0">
                  <c:v>RU Advisory Group/Terminal Advisory Group</c:v>
                </c:pt>
              </c:strCache>
            </c:strRef>
          </c:cat>
          <c:val>
            <c:numRef>
              <c:f>Tabelle1!$D$2</c:f>
              <c:numCache>
                <c:formatCode>General</c:formatCode>
                <c:ptCount val="1"/>
                <c:pt idx="0">
                  <c:v>4.6669999999999998</c:v>
                </c:pt>
              </c:numCache>
            </c:numRef>
          </c:val>
          <c:extLst>
            <c:ext xmlns:c16="http://schemas.microsoft.com/office/drawing/2014/chart" uri="{C3380CC4-5D6E-409C-BE32-E72D297353CC}">
              <c16:uniqueId val="{00000002-E63C-4CE8-BE76-0C47920C8AFC}"/>
            </c:ext>
          </c:extLst>
        </c:ser>
        <c:dLbls>
          <c:showLegendKey val="0"/>
          <c:showVal val="0"/>
          <c:showCatName val="0"/>
          <c:showSerName val="0"/>
          <c:showPercent val="0"/>
          <c:showBubbleSize val="0"/>
        </c:dLbls>
        <c:gapWidth val="300"/>
        <c:axId val="760932032"/>
        <c:axId val="760934384"/>
      </c:barChart>
      <c:catAx>
        <c:axId val="760932032"/>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crossAx val="760934384"/>
        <c:crosses val="autoZero"/>
        <c:auto val="1"/>
        <c:lblAlgn val="ctr"/>
        <c:lblOffset val="100"/>
        <c:noMultiLvlLbl val="0"/>
      </c:catAx>
      <c:valAx>
        <c:axId val="760934384"/>
        <c:scaling>
          <c:orientation val="minMax"/>
          <c:max val="6"/>
          <c:min val="1"/>
        </c:scaling>
        <c:delete val="0"/>
        <c:axPos val="b"/>
        <c:majorGridlines>
          <c:spPr>
            <a:ln w="6350" cap="flat" cmpd="sng" algn="ctr">
              <a:solidFill>
                <a:srgbClr val="9BAAC8"/>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760932032"/>
        <c:crosses val="max"/>
        <c:crossBetween val="between"/>
        <c:majorUnit val="1"/>
      </c:valAx>
      <c:spPr>
        <a:noFill/>
        <a:ln>
          <a:noFill/>
        </a:ln>
        <a:effectLst/>
      </c:spPr>
    </c:plotArea>
    <c:legend>
      <c:legendPos val="r"/>
      <c:layout>
        <c:manualLayout>
          <c:xMode val="edge"/>
          <c:yMode val="edge"/>
          <c:x val="6.9794205403580029E-2"/>
          <c:y val="0.92308376011725213"/>
          <c:w val="0.71927188747614468"/>
          <c:h val="4.537870787255819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900">
          <a:solidFill>
            <a:srgbClr val="000000"/>
          </a:solidFill>
        </a:defRPr>
      </a:pPr>
      <a:endParaRPr lang="de-DE"/>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370096063367555"/>
          <c:y val="9.3619446112868543E-2"/>
          <c:w val="0.56985657285276237"/>
          <c:h val="0.77480151017446774"/>
        </c:manualLayout>
      </c:layout>
      <c:barChart>
        <c:barDir val="bar"/>
        <c:grouping val="percentStacked"/>
        <c:varyColors val="0"/>
        <c:ser>
          <c:idx val="0"/>
          <c:order val="0"/>
          <c:tx>
            <c:strRef>
              <c:f>Tabelle1!$B$1</c:f>
              <c:strCache>
                <c:ptCount val="1"/>
                <c:pt idx="0">
                  <c:v>yes</c:v>
                </c:pt>
              </c:strCache>
            </c:strRef>
          </c:tx>
          <c:spPr>
            <a:solidFill>
              <a:srgbClr val="829600"/>
            </a:solidFill>
            <a:ln w="25400">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87-4073-AA90-577230FB1CB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FFFFFF"/>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opinions of Advisiory Group properly considered</c:v>
                </c:pt>
                <c:pt idx="1">
                  <c:v>2018</c:v>
                </c:pt>
                <c:pt idx="2">
                  <c:v>2017</c:v>
                </c:pt>
              </c:strCache>
            </c:strRef>
          </c:cat>
          <c:val>
            <c:numRef>
              <c:f>Tabelle1!$B$2:$B$4</c:f>
              <c:numCache>
                <c:formatCode>General</c:formatCode>
                <c:ptCount val="3"/>
                <c:pt idx="0">
                  <c:v>46.153846153800004</c:v>
                </c:pt>
                <c:pt idx="1">
                  <c:v>38.462000000000003</c:v>
                </c:pt>
                <c:pt idx="2">
                  <c:v>42.86</c:v>
                </c:pt>
              </c:numCache>
            </c:numRef>
          </c:val>
          <c:extLst>
            <c:ext xmlns:c16="http://schemas.microsoft.com/office/drawing/2014/chart" uri="{C3380CC4-5D6E-409C-BE32-E72D297353CC}">
              <c16:uniqueId val="{00000001-2A87-4073-AA90-577230FB1CBD}"/>
            </c:ext>
          </c:extLst>
        </c:ser>
        <c:ser>
          <c:idx val="1"/>
          <c:order val="1"/>
          <c:tx>
            <c:strRef>
              <c:f>Tabelle1!$C$1</c:f>
              <c:strCache>
                <c:ptCount val="1"/>
                <c:pt idx="0">
                  <c:v>partly</c:v>
                </c:pt>
              </c:strCache>
            </c:strRef>
          </c:tx>
          <c:spPr>
            <a:solidFill>
              <a:srgbClr val="B4CD00"/>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FFFFFF">
                        <a:lumMod val="100000"/>
                      </a:srgbClr>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opinions of Advisiory Group properly considered</c:v>
                </c:pt>
                <c:pt idx="1">
                  <c:v>2018</c:v>
                </c:pt>
                <c:pt idx="2">
                  <c:v>2017</c:v>
                </c:pt>
              </c:strCache>
            </c:strRef>
          </c:cat>
          <c:val>
            <c:numRef>
              <c:f>Tabelle1!$C$2:$C$4</c:f>
              <c:numCache>
                <c:formatCode>General</c:formatCode>
                <c:ptCount val="3"/>
                <c:pt idx="0">
                  <c:v>53.846153846199996</c:v>
                </c:pt>
                <c:pt idx="1">
                  <c:v>38.462000000000003</c:v>
                </c:pt>
                <c:pt idx="2">
                  <c:v>50</c:v>
                </c:pt>
              </c:numCache>
            </c:numRef>
          </c:val>
          <c:extLst>
            <c:ext xmlns:c16="http://schemas.microsoft.com/office/drawing/2014/chart" uri="{C3380CC4-5D6E-409C-BE32-E72D297353CC}">
              <c16:uniqueId val="{00000002-2A87-4073-AA90-577230FB1CBD}"/>
            </c:ext>
          </c:extLst>
        </c:ser>
        <c:ser>
          <c:idx val="2"/>
          <c:order val="2"/>
          <c:tx>
            <c:strRef>
              <c:f>Tabelle1!$D$1</c:f>
              <c:strCache>
                <c:ptCount val="1"/>
                <c:pt idx="0">
                  <c:v>no</c:v>
                </c:pt>
              </c:strCache>
            </c:strRef>
          </c:tx>
          <c:spPr>
            <a:solidFill>
              <a:srgbClr val="4B5A73"/>
            </a:solidFill>
            <a:ln w="25400">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2A87-4073-AA90-577230FB1CBD}"/>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87-4073-AA90-577230FB1CB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FFFFFF"/>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opinions of Advisiory Group properly considered</c:v>
                </c:pt>
                <c:pt idx="1">
                  <c:v>2018</c:v>
                </c:pt>
                <c:pt idx="2">
                  <c:v>2017</c:v>
                </c:pt>
              </c:strCache>
            </c:strRef>
          </c:cat>
          <c:val>
            <c:numRef>
              <c:f>Tabelle1!$D$2:$D$4</c:f>
              <c:numCache>
                <c:formatCode>General</c:formatCode>
                <c:ptCount val="3"/>
                <c:pt idx="0">
                  <c:v>0</c:v>
                </c:pt>
                <c:pt idx="1">
                  <c:v>23.077000000000002</c:v>
                </c:pt>
                <c:pt idx="2">
                  <c:v>7.14</c:v>
                </c:pt>
              </c:numCache>
            </c:numRef>
          </c:val>
          <c:extLst>
            <c:ext xmlns:c16="http://schemas.microsoft.com/office/drawing/2014/chart" uri="{C3380CC4-5D6E-409C-BE32-E72D297353CC}">
              <c16:uniqueId val="{00000005-2A87-4073-AA90-577230FB1CBD}"/>
            </c:ext>
          </c:extLst>
        </c:ser>
        <c:dLbls>
          <c:dLblPos val="ctr"/>
          <c:showLegendKey val="0"/>
          <c:showVal val="1"/>
          <c:showCatName val="0"/>
          <c:showSerName val="0"/>
          <c:showPercent val="0"/>
          <c:showBubbleSize val="0"/>
        </c:dLbls>
        <c:gapWidth val="80"/>
        <c:overlap val="100"/>
        <c:axId val="760935952"/>
        <c:axId val="760933992"/>
      </c:barChart>
      <c:catAx>
        <c:axId val="760935952"/>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de-DE"/>
          </a:p>
        </c:txPr>
        <c:crossAx val="760933992"/>
        <c:crosses val="autoZero"/>
        <c:auto val="1"/>
        <c:lblAlgn val="ctr"/>
        <c:lblOffset val="100"/>
        <c:noMultiLvlLbl val="0"/>
      </c:catAx>
      <c:valAx>
        <c:axId val="760933992"/>
        <c:scaling>
          <c:orientation val="minMax"/>
          <c:max val="1"/>
          <c:min val="0"/>
        </c:scaling>
        <c:delete val="0"/>
        <c:axPos val="b"/>
        <c:majorGridlines>
          <c:spPr>
            <a:ln w="6350" cap="flat" cmpd="sng" algn="ctr">
              <a:solidFill>
                <a:srgbClr val="9BAAC8"/>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760935952"/>
        <c:crosses val="max"/>
        <c:crossBetween val="between"/>
        <c:majorUnit val="0.2"/>
        <c:minorUnit val="0.1"/>
      </c:valAx>
      <c:spPr>
        <a:noFill/>
        <a:ln>
          <a:noFill/>
        </a:ln>
        <a:effectLst/>
      </c:spPr>
    </c:plotArea>
    <c:legend>
      <c:legendPos val="b"/>
      <c:layout>
        <c:manualLayout>
          <c:xMode val="edge"/>
          <c:yMode val="edge"/>
          <c:x val="0.27370096063367555"/>
          <c:y val="0.92306711601772562"/>
          <c:w val="0.56985657285276237"/>
          <c:h val="4.3760688472784276E-2"/>
        </c:manualLayout>
      </c:layout>
      <c:overlay val="0"/>
      <c:spPr>
        <a:noFill/>
        <a:ln w="9525">
          <a:noFill/>
          <a:prstDash val="solid"/>
        </a:ln>
        <a:effectLst/>
        <a:extLst>
          <a:ext uri="{91240B29-F687-4F45-9708-019B960494DF}">
            <a14:hiddenLine xmlns:a14="http://schemas.microsoft.com/office/drawing/2010/main" w="9525">
              <a:solidFill>
                <a:srgbClr val="C0CEE5"/>
              </a:solidFill>
              <a:prstDash val="solid"/>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1000">
          <a:solidFill>
            <a:srgbClr val="000000"/>
          </a:solidFill>
        </a:defRPr>
      </a:pPr>
      <a:endParaRPr lang="de-DE"/>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29280342946773175"/>
          <c:y val="9.2142895585871062E-2"/>
          <c:w val="0.70719657053226825"/>
          <c:h val="0.82243235680527649"/>
        </c:manualLayout>
      </c:layout>
      <c:barChart>
        <c:barDir val="bar"/>
        <c:grouping val="percentStacked"/>
        <c:varyColors val="0"/>
        <c:ser>
          <c:idx val="0"/>
          <c:order val="0"/>
          <c:tx>
            <c:strRef>
              <c:f>Tabelle1!$B$1</c:f>
              <c:strCache>
                <c:ptCount val="1"/>
                <c:pt idx="0">
                  <c:v>very unsatisfied</c:v>
                </c:pt>
              </c:strCache>
            </c:strRef>
          </c:tx>
          <c:spPr>
            <a:solidFill>
              <a:srgbClr val="4B5A73"/>
            </a:solidFill>
            <a:ln w="25400">
              <a:noFill/>
            </a:ln>
            <a:effectLst/>
          </c:spPr>
          <c:invertIfNegative val="0"/>
          <c:dLbls>
            <c:delete val="1"/>
          </c:dLbls>
          <c:cat>
            <c:strRef>
              <c:f>Tabelle1!$A$2:$A$5</c:f>
              <c:strCache>
                <c:ptCount val="4"/>
                <c:pt idx="0">
                  <c:v>information on RFC website</c:v>
                </c:pt>
                <c:pt idx="1">
                  <c:v>information at RAG/TAG meetings</c:v>
                </c:pt>
                <c:pt idx="2">
                  <c:v>communication with &amp; information by management board (except RAG/TAG meetings)</c:v>
                </c:pt>
                <c:pt idx="3">
                  <c:v>annual report by RFC</c:v>
                </c:pt>
              </c:strCache>
            </c:strRef>
          </c:cat>
          <c:val>
            <c:numRef>
              <c:f>Tabelle1!$B$2:$B$5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D1DA-43B2-989E-E5C1D77BDA33}"/>
            </c:ext>
          </c:extLst>
        </c:ser>
        <c:ser>
          <c:idx val="1"/>
          <c:order val="1"/>
          <c:tx>
            <c:strRef>
              <c:f>Tabelle1!$C$1</c:f>
              <c:strCache>
                <c:ptCount val="1"/>
                <c:pt idx="0">
                  <c:v>unsatisfied</c:v>
                </c:pt>
              </c:strCache>
            </c:strRef>
          </c:tx>
          <c:spPr>
            <a:solidFill>
              <a:srgbClr val="788CAF"/>
            </a:solidFill>
            <a:ln w="25400">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D1DA-43B2-989E-E5C1D77BDA33}"/>
                </c:ext>
              </c:extLst>
            </c:dLbl>
            <c:dLbl>
              <c:idx val="1"/>
              <c:delete val="1"/>
              <c:extLst>
                <c:ext xmlns:c15="http://schemas.microsoft.com/office/drawing/2012/chart" uri="{CE6537A1-D6FC-4f65-9D91-7224C49458BB}"/>
                <c:ext xmlns:c16="http://schemas.microsoft.com/office/drawing/2014/chart" uri="{C3380CC4-5D6E-409C-BE32-E72D297353CC}">
                  <c16:uniqueId val="{00000002-D1DA-43B2-989E-E5C1D77BDA33}"/>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DA-43B2-989E-E5C1D77BDA33}"/>
                </c:ext>
              </c:extLst>
            </c:dLbl>
            <c:dLbl>
              <c:idx val="3"/>
              <c:delete val="1"/>
              <c:extLst>
                <c:ext xmlns:c15="http://schemas.microsoft.com/office/drawing/2012/chart" uri="{CE6537A1-D6FC-4f65-9D91-7224C49458BB}"/>
                <c:ext xmlns:c16="http://schemas.microsoft.com/office/drawing/2014/chart" uri="{C3380CC4-5D6E-409C-BE32-E72D297353CC}">
                  <c16:uniqueId val="{00000004-D1DA-43B2-989E-E5C1D77BDA3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FFFFFF">
                        <a:lumMod val="100000"/>
                      </a:srgbClr>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information on RFC website</c:v>
                </c:pt>
                <c:pt idx="1">
                  <c:v>information at RAG/TAG meetings</c:v>
                </c:pt>
                <c:pt idx="2">
                  <c:v>communication with &amp; information by management board (except RAG/TAG meetings)</c:v>
                </c:pt>
                <c:pt idx="3">
                  <c:v>annual report by RFC</c:v>
                </c:pt>
              </c:strCache>
            </c:strRef>
          </c:cat>
          <c:val>
            <c:numRef>
              <c:f>Tabelle1!$C$2:$C$5</c:f>
              <c:numCache>
                <c:formatCode>General</c:formatCode>
                <c:ptCount val="4"/>
                <c:pt idx="0">
                  <c:v>0</c:v>
                </c:pt>
                <c:pt idx="1">
                  <c:v>0</c:v>
                </c:pt>
                <c:pt idx="2">
                  <c:v>30.7692307692</c:v>
                </c:pt>
                <c:pt idx="3">
                  <c:v>0</c:v>
                </c:pt>
              </c:numCache>
            </c:numRef>
          </c:val>
          <c:extLst>
            <c:ext xmlns:c16="http://schemas.microsoft.com/office/drawing/2014/chart" uri="{C3380CC4-5D6E-409C-BE32-E72D297353CC}">
              <c16:uniqueId val="{00000005-D1DA-43B2-989E-E5C1D77BDA33}"/>
            </c:ext>
          </c:extLst>
        </c:ser>
        <c:ser>
          <c:idx val="2"/>
          <c:order val="2"/>
          <c:tx>
            <c:strRef>
              <c:f>Tabelle1!$D$1</c:f>
              <c:strCache>
                <c:ptCount val="1"/>
                <c:pt idx="0">
                  <c:v>slightly unsatisfied</c:v>
                </c:pt>
              </c:strCache>
            </c:strRef>
          </c:tx>
          <c:spPr>
            <a:solidFill>
              <a:srgbClr val="BECDE6"/>
            </a:solidFill>
            <a:ln w="25400">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D1DA-43B2-989E-E5C1D77BDA3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DA-43B2-989E-E5C1D77BDA33}"/>
                </c:ext>
              </c:extLst>
            </c:dLbl>
            <c:dLbl>
              <c:idx val="3"/>
              <c:delete val="1"/>
              <c:extLst>
                <c:ext xmlns:c15="http://schemas.microsoft.com/office/drawing/2012/chart" uri="{CE6537A1-D6FC-4f65-9D91-7224C49458BB}"/>
                <c:ext xmlns:c16="http://schemas.microsoft.com/office/drawing/2014/chart" uri="{C3380CC4-5D6E-409C-BE32-E72D297353CC}">
                  <c16:uniqueId val="{00000008-D1DA-43B2-989E-E5C1D77BDA3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information on RFC website</c:v>
                </c:pt>
                <c:pt idx="1">
                  <c:v>information at RAG/TAG meetings</c:v>
                </c:pt>
                <c:pt idx="2">
                  <c:v>communication with &amp; information by management board (except RAG/TAG meetings)</c:v>
                </c:pt>
                <c:pt idx="3">
                  <c:v>annual report by RFC</c:v>
                </c:pt>
              </c:strCache>
            </c:strRef>
          </c:cat>
          <c:val>
            <c:numRef>
              <c:f>Tabelle1!$D$2:$D$5</c:f>
              <c:numCache>
                <c:formatCode>General</c:formatCode>
                <c:ptCount val="4"/>
                <c:pt idx="0">
                  <c:v>0</c:v>
                </c:pt>
                <c:pt idx="1">
                  <c:v>28.571428571399998</c:v>
                </c:pt>
                <c:pt idx="2">
                  <c:v>15.3846153846</c:v>
                </c:pt>
                <c:pt idx="3">
                  <c:v>0</c:v>
                </c:pt>
              </c:numCache>
            </c:numRef>
          </c:val>
          <c:extLst>
            <c:ext xmlns:c16="http://schemas.microsoft.com/office/drawing/2014/chart" uri="{C3380CC4-5D6E-409C-BE32-E72D297353CC}">
              <c16:uniqueId val="{00000009-D1DA-43B2-989E-E5C1D77BDA33}"/>
            </c:ext>
          </c:extLst>
        </c:ser>
        <c:ser>
          <c:idx val="3"/>
          <c:order val="3"/>
          <c:tx>
            <c:strRef>
              <c:f>Tabelle1!$E$1</c:f>
              <c:strCache>
                <c:ptCount val="1"/>
                <c:pt idx="0">
                  <c:v>slightly satisfied</c:v>
                </c:pt>
              </c:strCache>
            </c:strRef>
          </c:tx>
          <c:spPr>
            <a:solidFill>
              <a:srgbClr val="D7F050"/>
            </a:solidFill>
            <a:ln w="25400">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1DA-43B2-989E-E5C1D77BDA33}"/>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1DA-43B2-989E-E5C1D77BDA3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information on RFC website</c:v>
                </c:pt>
                <c:pt idx="1">
                  <c:v>information at RAG/TAG meetings</c:v>
                </c:pt>
                <c:pt idx="2">
                  <c:v>communication with &amp; information by management board (except RAG/TAG meetings)</c:v>
                </c:pt>
                <c:pt idx="3">
                  <c:v>annual report by RFC</c:v>
                </c:pt>
              </c:strCache>
            </c:strRef>
          </c:cat>
          <c:val>
            <c:numRef>
              <c:f>Tabelle1!$E$2:$E$5</c:f>
              <c:numCache>
                <c:formatCode>General</c:formatCode>
                <c:ptCount val="4"/>
                <c:pt idx="0">
                  <c:v>11.764705882399999</c:v>
                </c:pt>
                <c:pt idx="1">
                  <c:v>21.428571428600002</c:v>
                </c:pt>
                <c:pt idx="2">
                  <c:v>7.6923076923</c:v>
                </c:pt>
                <c:pt idx="3">
                  <c:v>16.666666666699999</c:v>
                </c:pt>
              </c:numCache>
            </c:numRef>
          </c:val>
          <c:extLst>
            <c:ext xmlns:c16="http://schemas.microsoft.com/office/drawing/2014/chart" uri="{C3380CC4-5D6E-409C-BE32-E72D297353CC}">
              <c16:uniqueId val="{0000000C-D1DA-43B2-989E-E5C1D77BDA33}"/>
            </c:ext>
          </c:extLst>
        </c:ser>
        <c:ser>
          <c:idx val="4"/>
          <c:order val="4"/>
          <c:tx>
            <c:strRef>
              <c:f>Tabelle1!$F$1</c:f>
              <c:strCache>
                <c:ptCount val="1"/>
                <c:pt idx="0">
                  <c:v>satisfied</c:v>
                </c:pt>
              </c:strCache>
            </c:strRef>
          </c:tx>
          <c:spPr>
            <a:solidFill>
              <a:srgbClr val="B4CD00"/>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FFFFFF">
                        <a:lumMod val="100000"/>
                      </a:srgbClr>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information on RFC website</c:v>
                </c:pt>
                <c:pt idx="1">
                  <c:v>information at RAG/TAG meetings</c:v>
                </c:pt>
                <c:pt idx="2">
                  <c:v>communication with &amp; information by management board (except RAG/TAG meetings)</c:v>
                </c:pt>
                <c:pt idx="3">
                  <c:v>annual report by RFC</c:v>
                </c:pt>
              </c:strCache>
            </c:strRef>
          </c:cat>
          <c:val>
            <c:numRef>
              <c:f>Tabelle1!$F$2:$F$5</c:f>
              <c:numCache>
                <c:formatCode>General</c:formatCode>
                <c:ptCount val="4"/>
                <c:pt idx="0">
                  <c:v>76.470588235299999</c:v>
                </c:pt>
                <c:pt idx="1">
                  <c:v>28.571428571399998</c:v>
                </c:pt>
                <c:pt idx="2">
                  <c:v>30.7692307692</c:v>
                </c:pt>
                <c:pt idx="3">
                  <c:v>75</c:v>
                </c:pt>
              </c:numCache>
            </c:numRef>
          </c:val>
          <c:extLst>
            <c:ext xmlns:c16="http://schemas.microsoft.com/office/drawing/2014/chart" uri="{C3380CC4-5D6E-409C-BE32-E72D297353CC}">
              <c16:uniqueId val="{0000000D-D1DA-43B2-989E-E5C1D77BDA33}"/>
            </c:ext>
          </c:extLst>
        </c:ser>
        <c:ser>
          <c:idx val="5"/>
          <c:order val="5"/>
          <c:tx>
            <c:strRef>
              <c:f>Tabelle1!$G$1</c:f>
              <c:strCache>
                <c:ptCount val="1"/>
                <c:pt idx="0">
                  <c:v>very satisfied</c:v>
                </c:pt>
              </c:strCache>
            </c:strRef>
          </c:tx>
          <c:spPr>
            <a:solidFill>
              <a:srgbClr val="829600"/>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FFFFFF"/>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information on RFC website</c:v>
                </c:pt>
                <c:pt idx="1">
                  <c:v>information at RAG/TAG meetings</c:v>
                </c:pt>
                <c:pt idx="2">
                  <c:v>communication with &amp; information by management board (except RAG/TAG meetings)</c:v>
                </c:pt>
                <c:pt idx="3">
                  <c:v>annual report by RFC</c:v>
                </c:pt>
              </c:strCache>
            </c:strRef>
          </c:cat>
          <c:val>
            <c:numRef>
              <c:f>Tabelle1!$G$2:$G$5</c:f>
              <c:numCache>
                <c:formatCode>General</c:formatCode>
                <c:ptCount val="4"/>
                <c:pt idx="0">
                  <c:v>11.764705882399999</c:v>
                </c:pt>
                <c:pt idx="1">
                  <c:v>21.428571428600002</c:v>
                </c:pt>
                <c:pt idx="2">
                  <c:v>15.3846153846</c:v>
                </c:pt>
                <c:pt idx="3">
                  <c:v>8.3333333333000006</c:v>
                </c:pt>
              </c:numCache>
            </c:numRef>
          </c:val>
          <c:extLst>
            <c:ext xmlns:c16="http://schemas.microsoft.com/office/drawing/2014/chart" uri="{C3380CC4-5D6E-409C-BE32-E72D297353CC}">
              <c16:uniqueId val="{0000000E-D1DA-43B2-989E-E5C1D77BDA33}"/>
            </c:ext>
          </c:extLst>
        </c:ser>
        <c:dLbls>
          <c:dLblPos val="ctr"/>
          <c:showLegendKey val="0"/>
          <c:showVal val="1"/>
          <c:showCatName val="0"/>
          <c:showSerName val="0"/>
          <c:showPercent val="0"/>
          <c:showBubbleSize val="0"/>
        </c:dLbls>
        <c:gapWidth val="60"/>
        <c:overlap val="100"/>
        <c:axId val="760930072"/>
        <c:axId val="760936344"/>
      </c:barChart>
      <c:catAx>
        <c:axId val="760930072"/>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crossAx val="760936344"/>
        <c:crosses val="autoZero"/>
        <c:auto val="1"/>
        <c:lblAlgn val="ctr"/>
        <c:lblOffset val="100"/>
        <c:noMultiLvlLbl val="0"/>
      </c:catAx>
      <c:valAx>
        <c:axId val="760936344"/>
        <c:scaling>
          <c:orientation val="minMax"/>
          <c:max val="1"/>
          <c:min val="0"/>
        </c:scaling>
        <c:delete val="0"/>
        <c:axPos val="b"/>
        <c:majorGridlines>
          <c:spPr>
            <a:ln w="6350" cap="flat" cmpd="sng" algn="ctr">
              <a:solidFill>
                <a:srgbClr val="9BAAC8"/>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760930072"/>
        <c:crosses val="max"/>
        <c:crossBetween val="between"/>
        <c:majorUnit val="0.2"/>
        <c:minorUnit val="0.1"/>
      </c:valAx>
      <c:spPr>
        <a:noFill/>
        <a:ln>
          <a:noFill/>
        </a:ln>
        <a:effectLst/>
      </c:spPr>
    </c:plotArea>
    <c:legend>
      <c:legendPos val="b"/>
      <c:layout>
        <c:manualLayout>
          <c:xMode val="edge"/>
          <c:yMode val="edge"/>
          <c:x val="0.31889882057812119"/>
          <c:y val="0.92308376011725213"/>
          <c:w val="0.64455938163346738"/>
          <c:h val="7.6916239882747844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900">
          <a:solidFill>
            <a:srgbClr val="000000"/>
          </a:solidFill>
        </a:defRPr>
      </a:pPr>
      <a:endParaRPr lang="de-DE"/>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9.8187937016403232E-3"/>
          <c:y val="9.2142895585871062E-2"/>
          <c:w val="0.83922286592492978"/>
          <c:h val="0.82243235680527649"/>
        </c:manualLayout>
      </c:layout>
      <c:barChart>
        <c:barDir val="bar"/>
        <c:grouping val="clustered"/>
        <c:varyColors val="0"/>
        <c:ser>
          <c:idx val="0"/>
          <c:order val="0"/>
          <c:tx>
            <c:strRef>
              <c:f>Tabelle1!$B$1</c:f>
              <c:strCache>
                <c:ptCount val="1"/>
                <c:pt idx="0">
                  <c:v>2019</c:v>
                </c:pt>
              </c:strCache>
            </c:strRef>
          </c:tx>
          <c:spPr>
            <a:solidFill>
              <a:srgbClr val="4B5A73"/>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000000"/>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information on RFC website</c:v>
                </c:pt>
                <c:pt idx="1">
                  <c:v>information at RAG/TAG meetings</c:v>
                </c:pt>
                <c:pt idx="2">
                  <c:v>communication with &amp; information by management board (except RAG/TAG meetings)</c:v>
                </c:pt>
                <c:pt idx="3">
                  <c:v>annual report by RFC</c:v>
                </c:pt>
              </c:strCache>
            </c:strRef>
          </c:cat>
          <c:val>
            <c:numRef>
              <c:f>Tabelle1!$B$2:$B$5</c:f>
              <c:numCache>
                <c:formatCode>General</c:formatCode>
                <c:ptCount val="4"/>
                <c:pt idx="0">
                  <c:v>5</c:v>
                </c:pt>
                <c:pt idx="1">
                  <c:v>4.4285714285999997</c:v>
                </c:pt>
                <c:pt idx="2">
                  <c:v>3.8461538462</c:v>
                </c:pt>
                <c:pt idx="3">
                  <c:v>4.9166666667000003</c:v>
                </c:pt>
              </c:numCache>
            </c:numRef>
          </c:val>
          <c:extLst>
            <c:ext xmlns:c16="http://schemas.microsoft.com/office/drawing/2014/chart" uri="{C3380CC4-5D6E-409C-BE32-E72D297353CC}">
              <c16:uniqueId val="{00000000-20B6-4668-BF0D-55881EDB7181}"/>
            </c:ext>
          </c:extLst>
        </c:ser>
        <c:ser>
          <c:idx val="1"/>
          <c:order val="1"/>
          <c:tx>
            <c:strRef>
              <c:f>Tabelle1!$C$1</c:f>
              <c:strCache>
                <c:ptCount val="1"/>
                <c:pt idx="0">
                  <c:v>2018</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information on RFC website</c:v>
                </c:pt>
                <c:pt idx="1">
                  <c:v>information at RAG/TAG meetings</c:v>
                </c:pt>
                <c:pt idx="2">
                  <c:v>communication with &amp; information by management board (except RAG/TAG meetings)</c:v>
                </c:pt>
                <c:pt idx="3">
                  <c:v>annual report by RFC</c:v>
                </c:pt>
              </c:strCache>
            </c:strRef>
          </c:cat>
          <c:val>
            <c:numRef>
              <c:f>Tabelle1!$C$2:$C$5</c:f>
              <c:numCache>
                <c:formatCode>General</c:formatCode>
                <c:ptCount val="4"/>
                <c:pt idx="0">
                  <c:v>4.3529999999999998</c:v>
                </c:pt>
                <c:pt idx="1">
                  <c:v>4.5380000000000003</c:v>
                </c:pt>
                <c:pt idx="2">
                  <c:v>4.5999999999999996</c:v>
                </c:pt>
                <c:pt idx="3">
                  <c:v>4.8179999999999996</c:v>
                </c:pt>
              </c:numCache>
            </c:numRef>
          </c:val>
          <c:extLst>
            <c:ext xmlns:c16="http://schemas.microsoft.com/office/drawing/2014/chart" uri="{C3380CC4-5D6E-409C-BE32-E72D297353CC}">
              <c16:uniqueId val="{00000001-20B6-4668-BF0D-55881EDB7181}"/>
            </c:ext>
          </c:extLst>
        </c:ser>
        <c:ser>
          <c:idx val="2"/>
          <c:order val="2"/>
          <c:tx>
            <c:strRef>
              <c:f>Tabelle1!$D$1</c:f>
              <c:strCache>
                <c:ptCount val="1"/>
                <c:pt idx="0">
                  <c:v>2017</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information on RFC website</c:v>
                </c:pt>
                <c:pt idx="1">
                  <c:v>information at RAG/TAG meetings</c:v>
                </c:pt>
                <c:pt idx="2">
                  <c:v>communication with &amp; information by management board (except RAG/TAG meetings)</c:v>
                </c:pt>
                <c:pt idx="3">
                  <c:v>annual report by RFC</c:v>
                </c:pt>
              </c:strCache>
            </c:strRef>
          </c:cat>
          <c:val>
            <c:numRef>
              <c:f>Tabelle1!$D$2:$D$5</c:f>
              <c:numCache>
                <c:formatCode>General</c:formatCode>
                <c:ptCount val="4"/>
                <c:pt idx="0">
                  <c:v>4.7140000000000004</c:v>
                </c:pt>
                <c:pt idx="1">
                  <c:v>4.6879999999999997</c:v>
                </c:pt>
                <c:pt idx="2">
                  <c:v>4.25</c:v>
                </c:pt>
                <c:pt idx="3">
                  <c:v>4.4379999999999997</c:v>
                </c:pt>
              </c:numCache>
            </c:numRef>
          </c:val>
          <c:extLst>
            <c:ext xmlns:c16="http://schemas.microsoft.com/office/drawing/2014/chart" uri="{C3380CC4-5D6E-409C-BE32-E72D297353CC}">
              <c16:uniqueId val="{00000002-20B6-4668-BF0D-55881EDB7181}"/>
            </c:ext>
          </c:extLst>
        </c:ser>
        <c:dLbls>
          <c:showLegendKey val="0"/>
          <c:showVal val="0"/>
          <c:showCatName val="0"/>
          <c:showSerName val="0"/>
          <c:showPercent val="0"/>
          <c:showBubbleSize val="0"/>
        </c:dLbls>
        <c:gapWidth val="180"/>
        <c:axId val="760923408"/>
        <c:axId val="760927720"/>
      </c:barChart>
      <c:catAx>
        <c:axId val="760923408"/>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crossAx val="760927720"/>
        <c:crosses val="autoZero"/>
        <c:auto val="1"/>
        <c:lblAlgn val="ctr"/>
        <c:lblOffset val="100"/>
        <c:noMultiLvlLbl val="0"/>
      </c:catAx>
      <c:valAx>
        <c:axId val="760927720"/>
        <c:scaling>
          <c:orientation val="minMax"/>
          <c:max val="6"/>
          <c:min val="1"/>
        </c:scaling>
        <c:delete val="0"/>
        <c:axPos val="b"/>
        <c:majorGridlines>
          <c:spPr>
            <a:ln w="6350" cap="flat" cmpd="sng" algn="ctr">
              <a:solidFill>
                <a:srgbClr val="9BAAC8"/>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760923408"/>
        <c:crosses val="max"/>
        <c:crossBetween val="between"/>
        <c:majorUnit val="1"/>
      </c:valAx>
      <c:spPr>
        <a:noFill/>
        <a:ln>
          <a:noFill/>
        </a:ln>
        <a:effectLst/>
      </c:spPr>
    </c:plotArea>
    <c:legend>
      <c:legendPos val="r"/>
      <c:layout>
        <c:manualLayout>
          <c:xMode val="edge"/>
          <c:yMode val="edge"/>
          <c:x val="6.9794205403580029E-2"/>
          <c:y val="0.92308376011725213"/>
          <c:w val="0.71927188747614468"/>
          <c:h val="4.537870787255819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900">
          <a:solidFill>
            <a:srgbClr val="000000"/>
          </a:solidFill>
        </a:defRPr>
      </a:pPr>
      <a:endParaRPr lang="de-DE"/>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370096063367555"/>
          <c:y val="9.3619446112868543E-2"/>
          <c:w val="0.56985657285276237"/>
          <c:h val="0.77480151017446774"/>
        </c:manualLayout>
      </c:layout>
      <c:barChart>
        <c:barDir val="bar"/>
        <c:grouping val="percentStacked"/>
        <c:varyColors val="0"/>
        <c:ser>
          <c:idx val="0"/>
          <c:order val="0"/>
          <c:tx>
            <c:strRef>
              <c:f>Tabelle1!$B$1</c:f>
              <c:strCache>
                <c:ptCount val="1"/>
                <c:pt idx="0">
                  <c:v>Railway Undertaking (RU)</c:v>
                </c:pt>
              </c:strCache>
            </c:strRef>
          </c:tx>
          <c:spPr>
            <a:solidFill>
              <a:srgbClr val="4B5A73"/>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FFFFFF"/>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target group</c:v>
                </c:pt>
                <c:pt idx="1">
                  <c:v>2018</c:v>
                </c:pt>
                <c:pt idx="2">
                  <c:v>2017</c:v>
                </c:pt>
              </c:strCache>
            </c:strRef>
          </c:cat>
          <c:val>
            <c:numRef>
              <c:f>Tabelle1!$B$2:$B$4</c:f>
              <c:numCache>
                <c:formatCode>General</c:formatCode>
                <c:ptCount val="3"/>
                <c:pt idx="0">
                  <c:v>73.684210526300006</c:v>
                </c:pt>
                <c:pt idx="1">
                  <c:v>63.158000000000001</c:v>
                </c:pt>
                <c:pt idx="2">
                  <c:v>54.55</c:v>
                </c:pt>
              </c:numCache>
            </c:numRef>
          </c:val>
          <c:extLst>
            <c:ext xmlns:c16="http://schemas.microsoft.com/office/drawing/2014/chart" uri="{C3380CC4-5D6E-409C-BE32-E72D297353CC}">
              <c16:uniqueId val="{00000000-565E-4B9D-990E-C26A23125CDC}"/>
            </c:ext>
          </c:extLst>
        </c:ser>
        <c:ser>
          <c:idx val="1"/>
          <c:order val="1"/>
          <c:tx>
            <c:strRef>
              <c:f>Tabelle1!$C$1</c:f>
              <c:strCache>
                <c:ptCount val="1"/>
                <c:pt idx="0">
                  <c:v>Non-RU Applicant</c:v>
                </c:pt>
              </c:strCache>
            </c:strRef>
          </c:tx>
          <c:spPr>
            <a:solidFill>
              <a:srgbClr val="788CAF"/>
            </a:solidFill>
            <a:ln w="25400">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5E-4B9D-990E-C26A23125CDC}"/>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5E-4B9D-990E-C26A23125CDC}"/>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5E-4B9D-990E-C26A23125CD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FFFFFF"/>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target group</c:v>
                </c:pt>
                <c:pt idx="1">
                  <c:v>2018</c:v>
                </c:pt>
                <c:pt idx="2">
                  <c:v>2017</c:v>
                </c:pt>
              </c:strCache>
            </c:strRef>
          </c:cat>
          <c:val>
            <c:numRef>
              <c:f>Tabelle1!$C$2:$C$4</c:f>
              <c:numCache>
                <c:formatCode>General</c:formatCode>
                <c:ptCount val="3"/>
                <c:pt idx="0">
                  <c:v>5.2631578947</c:v>
                </c:pt>
                <c:pt idx="1">
                  <c:v>5.2629999999999999</c:v>
                </c:pt>
                <c:pt idx="2">
                  <c:v>4.55</c:v>
                </c:pt>
              </c:numCache>
            </c:numRef>
          </c:val>
          <c:extLst>
            <c:ext xmlns:c16="http://schemas.microsoft.com/office/drawing/2014/chart" uri="{C3380CC4-5D6E-409C-BE32-E72D297353CC}">
              <c16:uniqueId val="{00000004-565E-4B9D-990E-C26A23125CDC}"/>
            </c:ext>
          </c:extLst>
        </c:ser>
        <c:ser>
          <c:idx val="2"/>
          <c:order val="2"/>
          <c:tx>
            <c:strRef>
              <c:f>Tabelle1!$D$1</c:f>
              <c:strCache>
                <c:ptCount val="1"/>
                <c:pt idx="0">
                  <c:v>Terminal (other than Non-RU Applicant)</c:v>
                </c:pt>
              </c:strCache>
            </c:strRef>
          </c:tx>
          <c:spPr>
            <a:solidFill>
              <a:srgbClr val="BECDE6"/>
            </a:solidFill>
            <a:ln w="25400">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5E-4B9D-990E-C26A23125CD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target group</c:v>
                </c:pt>
                <c:pt idx="1">
                  <c:v>2018</c:v>
                </c:pt>
                <c:pt idx="2">
                  <c:v>2017</c:v>
                </c:pt>
              </c:strCache>
            </c:strRef>
          </c:cat>
          <c:val>
            <c:numRef>
              <c:f>Tabelle1!$D$2:$D$4</c:f>
              <c:numCache>
                <c:formatCode>General</c:formatCode>
                <c:ptCount val="3"/>
                <c:pt idx="0">
                  <c:v>21.052631578900002</c:v>
                </c:pt>
                <c:pt idx="1">
                  <c:v>31.579000000000001</c:v>
                </c:pt>
                <c:pt idx="2">
                  <c:v>40.909999999999997</c:v>
                </c:pt>
              </c:numCache>
            </c:numRef>
          </c:val>
          <c:extLst>
            <c:ext xmlns:c16="http://schemas.microsoft.com/office/drawing/2014/chart" uri="{C3380CC4-5D6E-409C-BE32-E72D297353CC}">
              <c16:uniqueId val="{00000006-565E-4B9D-990E-C26A23125CDC}"/>
            </c:ext>
          </c:extLst>
        </c:ser>
        <c:dLbls>
          <c:dLblPos val="ctr"/>
          <c:showLegendKey val="0"/>
          <c:showVal val="1"/>
          <c:showCatName val="0"/>
          <c:showSerName val="0"/>
          <c:showPercent val="0"/>
          <c:showBubbleSize val="0"/>
        </c:dLbls>
        <c:gapWidth val="80"/>
        <c:overlap val="100"/>
        <c:axId val="562761664"/>
        <c:axId val="562760880"/>
      </c:barChart>
      <c:catAx>
        <c:axId val="56276166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de-DE"/>
          </a:p>
        </c:txPr>
        <c:crossAx val="562760880"/>
        <c:crosses val="autoZero"/>
        <c:auto val="1"/>
        <c:lblAlgn val="ctr"/>
        <c:lblOffset val="100"/>
        <c:noMultiLvlLbl val="0"/>
      </c:catAx>
      <c:valAx>
        <c:axId val="562760880"/>
        <c:scaling>
          <c:orientation val="minMax"/>
          <c:max val="1"/>
          <c:min val="0"/>
        </c:scaling>
        <c:delete val="0"/>
        <c:axPos val="b"/>
        <c:majorGridlines>
          <c:spPr>
            <a:ln w="6350" cap="flat" cmpd="sng" algn="ctr">
              <a:solidFill>
                <a:srgbClr val="9BAAC8"/>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562761664"/>
        <c:crosses val="max"/>
        <c:crossBetween val="between"/>
        <c:majorUnit val="0.2"/>
        <c:minorUnit val="0.1"/>
      </c:valAx>
      <c:spPr>
        <a:noFill/>
        <a:ln>
          <a:noFill/>
        </a:ln>
        <a:effectLst/>
      </c:spPr>
    </c:plotArea>
    <c:legend>
      <c:legendPos val="b"/>
      <c:layout>
        <c:manualLayout>
          <c:xMode val="edge"/>
          <c:yMode val="edge"/>
          <c:x val="0.27370096063367555"/>
          <c:y val="0.92306711601772562"/>
          <c:w val="0.56985657285276237"/>
          <c:h val="4.3760688472784276E-2"/>
        </c:manualLayout>
      </c:layout>
      <c:overlay val="0"/>
      <c:spPr>
        <a:noFill/>
        <a:ln w="9525">
          <a:noFill/>
          <a:prstDash val="solid"/>
        </a:ln>
        <a:effectLst/>
        <a:extLst>
          <a:ext uri="{91240B29-F687-4F45-9708-019B960494DF}">
            <a14:hiddenLine xmlns:a14="http://schemas.microsoft.com/office/drawing/2010/main" w="9525">
              <a:solidFill>
                <a:srgbClr val="C0CEE5"/>
              </a:solidFill>
              <a:prstDash val="solid"/>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1000">
          <a:solidFill>
            <a:srgbClr val="000000"/>
          </a:solidFill>
        </a:defRPr>
      </a:pPr>
      <a:endParaRPr lang="de-DE"/>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370096063367555"/>
          <c:y val="9.3619446112868543E-2"/>
          <c:w val="0.56985657285276237"/>
          <c:h val="0.77480151017446774"/>
        </c:manualLayout>
      </c:layout>
      <c:barChart>
        <c:barDir val="bar"/>
        <c:grouping val="percentStacked"/>
        <c:varyColors val="0"/>
        <c:ser>
          <c:idx val="0"/>
          <c:order val="0"/>
          <c:tx>
            <c:strRef>
              <c:f>Tabelle1!$B$1</c:f>
              <c:strCache>
                <c:ptCount val="1"/>
                <c:pt idx="0">
                  <c:v>yes</c:v>
                </c:pt>
              </c:strCache>
            </c:strRef>
          </c:tx>
          <c:spPr>
            <a:solidFill>
              <a:srgbClr val="4B5A73"/>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FFFFFF"/>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Tabelle1!$A$2:$A$20</c:f>
              <c:strCache>
                <c:ptCount val="19"/>
                <c:pt idx="0">
                  <c:v>Netherlands</c:v>
                </c:pt>
                <c:pt idx="1">
                  <c:v>2018</c:v>
                </c:pt>
                <c:pt idx="2">
                  <c:v>2017</c:v>
                </c:pt>
                <c:pt idx="4">
                  <c:v>Belgium</c:v>
                </c:pt>
                <c:pt idx="5">
                  <c:v>2018</c:v>
                </c:pt>
                <c:pt idx="6">
                  <c:v>2017</c:v>
                </c:pt>
                <c:pt idx="8">
                  <c:v>Germany</c:v>
                </c:pt>
                <c:pt idx="9">
                  <c:v>2018</c:v>
                </c:pt>
                <c:pt idx="10">
                  <c:v>2017</c:v>
                </c:pt>
                <c:pt idx="12">
                  <c:v>Switzerland</c:v>
                </c:pt>
                <c:pt idx="13">
                  <c:v>2018</c:v>
                </c:pt>
                <c:pt idx="14">
                  <c:v>2017</c:v>
                </c:pt>
                <c:pt idx="16">
                  <c:v>Italy</c:v>
                </c:pt>
                <c:pt idx="17">
                  <c:v>2018</c:v>
                </c:pt>
                <c:pt idx="18">
                  <c:v>2017</c:v>
                </c:pt>
              </c:strCache>
            </c:strRef>
          </c:cat>
          <c:val>
            <c:numRef>
              <c:f>Tabelle1!$B$2:$B$20</c:f>
              <c:numCache>
                <c:formatCode>General</c:formatCode>
                <c:ptCount val="19"/>
                <c:pt idx="0">
                  <c:v>68.421052631600006</c:v>
                </c:pt>
                <c:pt idx="1">
                  <c:v>66.667000000000002</c:v>
                </c:pt>
                <c:pt idx="2">
                  <c:v>52.38</c:v>
                </c:pt>
                <c:pt idx="4">
                  <c:v>47.368421052599999</c:v>
                </c:pt>
                <c:pt idx="5">
                  <c:v>52.631999999999998</c:v>
                </c:pt>
                <c:pt idx="6">
                  <c:v>47.62</c:v>
                </c:pt>
                <c:pt idx="8">
                  <c:v>78.947368421099995</c:v>
                </c:pt>
                <c:pt idx="9">
                  <c:v>68.421000000000006</c:v>
                </c:pt>
                <c:pt idx="10">
                  <c:v>63.64</c:v>
                </c:pt>
                <c:pt idx="12">
                  <c:v>47.368421052599999</c:v>
                </c:pt>
                <c:pt idx="13">
                  <c:v>66.667000000000002</c:v>
                </c:pt>
                <c:pt idx="14">
                  <c:v>68.180000000000007</c:v>
                </c:pt>
                <c:pt idx="16">
                  <c:v>47.368421052599999</c:v>
                </c:pt>
                <c:pt idx="17">
                  <c:v>57.895000000000003</c:v>
                </c:pt>
                <c:pt idx="18">
                  <c:v>68.180000000000007</c:v>
                </c:pt>
              </c:numCache>
            </c:numRef>
          </c:val>
          <c:extLst>
            <c:ext xmlns:c16="http://schemas.microsoft.com/office/drawing/2014/chart" uri="{C3380CC4-5D6E-409C-BE32-E72D297353CC}">
              <c16:uniqueId val="{00000000-D260-4D1B-8295-DA02EBE3BBB1}"/>
            </c:ext>
          </c:extLst>
        </c:ser>
        <c:ser>
          <c:idx val="1"/>
          <c:order val="1"/>
          <c:tx>
            <c:strRef>
              <c:f>Tabelle1!$C$1</c:f>
              <c:strCache>
                <c:ptCount val="1"/>
                <c:pt idx="0">
                  <c:v>no</c:v>
                </c:pt>
              </c:strCache>
            </c:strRef>
          </c:tx>
          <c:spPr>
            <a:solidFill>
              <a:srgbClr val="BECDE6"/>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Tabelle1!$A$2:$A$20</c:f>
              <c:strCache>
                <c:ptCount val="19"/>
                <c:pt idx="0">
                  <c:v>Netherlands</c:v>
                </c:pt>
                <c:pt idx="1">
                  <c:v>2018</c:v>
                </c:pt>
                <c:pt idx="2">
                  <c:v>2017</c:v>
                </c:pt>
                <c:pt idx="4">
                  <c:v>Belgium</c:v>
                </c:pt>
                <c:pt idx="5">
                  <c:v>2018</c:v>
                </c:pt>
                <c:pt idx="6">
                  <c:v>2017</c:v>
                </c:pt>
                <c:pt idx="8">
                  <c:v>Germany</c:v>
                </c:pt>
                <c:pt idx="9">
                  <c:v>2018</c:v>
                </c:pt>
                <c:pt idx="10">
                  <c:v>2017</c:v>
                </c:pt>
                <c:pt idx="12">
                  <c:v>Switzerland</c:v>
                </c:pt>
                <c:pt idx="13">
                  <c:v>2018</c:v>
                </c:pt>
                <c:pt idx="14">
                  <c:v>2017</c:v>
                </c:pt>
                <c:pt idx="16">
                  <c:v>Italy</c:v>
                </c:pt>
                <c:pt idx="17">
                  <c:v>2018</c:v>
                </c:pt>
                <c:pt idx="18">
                  <c:v>2017</c:v>
                </c:pt>
              </c:strCache>
            </c:strRef>
          </c:cat>
          <c:val>
            <c:numRef>
              <c:f>Tabelle1!$C$2:$C$20</c:f>
              <c:numCache>
                <c:formatCode>General</c:formatCode>
                <c:ptCount val="19"/>
                <c:pt idx="0">
                  <c:v>31.578947368400001</c:v>
                </c:pt>
                <c:pt idx="1">
                  <c:v>33.332999999999998</c:v>
                </c:pt>
                <c:pt idx="2">
                  <c:v>47.62</c:v>
                </c:pt>
                <c:pt idx="4">
                  <c:v>52.631578947400001</c:v>
                </c:pt>
                <c:pt idx="5">
                  <c:v>47.368000000000002</c:v>
                </c:pt>
                <c:pt idx="6">
                  <c:v>52.38</c:v>
                </c:pt>
                <c:pt idx="8">
                  <c:v>21.052631578900002</c:v>
                </c:pt>
                <c:pt idx="9">
                  <c:v>31.579000000000001</c:v>
                </c:pt>
                <c:pt idx="10">
                  <c:v>36.36</c:v>
                </c:pt>
                <c:pt idx="12">
                  <c:v>52.631578947400001</c:v>
                </c:pt>
                <c:pt idx="13">
                  <c:v>33.332999999999998</c:v>
                </c:pt>
                <c:pt idx="14">
                  <c:v>31.82</c:v>
                </c:pt>
                <c:pt idx="16">
                  <c:v>52.631578947400001</c:v>
                </c:pt>
                <c:pt idx="17">
                  <c:v>42.104999999999997</c:v>
                </c:pt>
                <c:pt idx="18">
                  <c:v>31.82</c:v>
                </c:pt>
              </c:numCache>
            </c:numRef>
          </c:val>
          <c:extLst>
            <c:ext xmlns:c16="http://schemas.microsoft.com/office/drawing/2014/chart" uri="{C3380CC4-5D6E-409C-BE32-E72D297353CC}">
              <c16:uniqueId val="{00000001-D260-4D1B-8295-DA02EBE3BBB1}"/>
            </c:ext>
          </c:extLst>
        </c:ser>
        <c:dLbls>
          <c:dLblPos val="ctr"/>
          <c:showLegendKey val="0"/>
          <c:showVal val="1"/>
          <c:showCatName val="0"/>
          <c:showSerName val="0"/>
          <c:showPercent val="0"/>
          <c:showBubbleSize val="0"/>
        </c:dLbls>
        <c:gapWidth val="40"/>
        <c:overlap val="100"/>
        <c:axId val="562753040"/>
        <c:axId val="562765584"/>
      </c:barChart>
      <c:catAx>
        <c:axId val="56275304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de-DE"/>
          </a:p>
        </c:txPr>
        <c:crossAx val="562765584"/>
        <c:crosses val="autoZero"/>
        <c:auto val="1"/>
        <c:lblAlgn val="ctr"/>
        <c:lblOffset val="100"/>
        <c:noMultiLvlLbl val="0"/>
      </c:catAx>
      <c:valAx>
        <c:axId val="562765584"/>
        <c:scaling>
          <c:orientation val="minMax"/>
          <c:max val="1"/>
          <c:min val="0"/>
        </c:scaling>
        <c:delete val="0"/>
        <c:axPos val="b"/>
        <c:majorGridlines>
          <c:spPr>
            <a:ln w="6350" cap="flat" cmpd="sng" algn="ctr">
              <a:solidFill>
                <a:srgbClr val="9BAAC8"/>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562753040"/>
        <c:crosses val="max"/>
        <c:crossBetween val="between"/>
        <c:majorUnit val="0.2"/>
        <c:minorUnit val="0.1"/>
      </c:valAx>
      <c:spPr>
        <a:noFill/>
        <a:ln>
          <a:noFill/>
        </a:ln>
        <a:effectLst/>
      </c:spPr>
    </c:plotArea>
    <c:legend>
      <c:legendPos val="b"/>
      <c:layout>
        <c:manualLayout>
          <c:xMode val="edge"/>
          <c:yMode val="edge"/>
          <c:x val="0.27370096063367555"/>
          <c:y val="0.92306711601772562"/>
          <c:w val="0.56985657285276237"/>
          <c:h val="4.3760688472784276E-2"/>
        </c:manualLayout>
      </c:layout>
      <c:overlay val="0"/>
      <c:spPr>
        <a:noFill/>
        <a:ln w="9525">
          <a:noFill/>
          <a:prstDash val="solid"/>
        </a:ln>
        <a:effectLst/>
        <a:extLst>
          <a:ext uri="{91240B29-F687-4F45-9708-019B960494DF}">
            <a14:hiddenLine xmlns:a14="http://schemas.microsoft.com/office/drawing/2010/main" w="9525">
              <a:solidFill>
                <a:srgbClr val="C0CEE5"/>
              </a:solidFill>
              <a:prstDash val="solid"/>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1000">
          <a:solidFill>
            <a:srgbClr val="000000"/>
          </a:solidFill>
        </a:defRPr>
      </a:pPr>
      <a:endParaRPr lang="de-DE"/>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30873871612803888"/>
          <c:y val="4.690209462486785E-2"/>
          <c:w val="0.57164684281621836"/>
          <c:h val="0.93102805168472702"/>
        </c:manualLayout>
      </c:layout>
      <c:barChart>
        <c:barDir val="bar"/>
        <c:grouping val="clustered"/>
        <c:varyColors val="0"/>
        <c:ser>
          <c:idx val="0"/>
          <c:order val="0"/>
          <c:tx>
            <c:strRef>
              <c:f>Tabelle1!$B$1</c:f>
              <c:strCache>
                <c:ptCount val="1"/>
                <c:pt idx="0">
                  <c:v>Mittelwert</c:v>
                </c:pt>
              </c:strCache>
            </c:strRef>
          </c:tx>
          <c:spPr>
            <a:solidFill>
              <a:srgbClr val="BECDE6"/>
            </a:solidFill>
            <a:ln w="25400">
              <a:noFill/>
            </a:ln>
            <a:effectLst/>
          </c:spPr>
          <c:invertIfNegative val="0"/>
          <c:dPt>
            <c:idx val="0"/>
            <c:invertIfNegative val="0"/>
            <c:bubble3D val="0"/>
            <c:spPr>
              <a:solidFill>
                <a:srgbClr val="829600"/>
              </a:solidFill>
              <a:ln w="25400">
                <a:noFill/>
              </a:ln>
              <a:effectLst/>
            </c:spPr>
            <c:extLst>
              <c:ext xmlns:c16="http://schemas.microsoft.com/office/drawing/2014/chart" uri="{C3380CC4-5D6E-409C-BE32-E72D297353CC}">
                <c16:uniqueId val="{00000001-3F82-4514-B9F2-393AD59FB624}"/>
              </c:ext>
            </c:extLst>
          </c:dPt>
          <c:dPt>
            <c:idx val="1"/>
            <c:invertIfNegative val="0"/>
            <c:bubble3D val="0"/>
            <c:spPr>
              <a:solidFill>
                <a:srgbClr val="829600"/>
              </a:solidFill>
              <a:ln w="25400">
                <a:noFill/>
              </a:ln>
              <a:effectLst/>
            </c:spPr>
            <c:extLst>
              <c:ext xmlns:c16="http://schemas.microsoft.com/office/drawing/2014/chart" uri="{C3380CC4-5D6E-409C-BE32-E72D297353CC}">
                <c16:uniqueId val="{00000003-3F82-4514-B9F2-393AD59FB624}"/>
              </c:ext>
            </c:extLst>
          </c:dPt>
          <c:dPt>
            <c:idx val="2"/>
            <c:invertIfNegative val="0"/>
            <c:bubble3D val="0"/>
            <c:spPr>
              <a:solidFill>
                <a:srgbClr val="829600"/>
              </a:solidFill>
              <a:ln w="25400">
                <a:noFill/>
              </a:ln>
              <a:effectLst/>
            </c:spPr>
            <c:extLst>
              <c:ext xmlns:c16="http://schemas.microsoft.com/office/drawing/2014/chart" uri="{C3380CC4-5D6E-409C-BE32-E72D297353CC}">
                <c16:uniqueId val="{00000005-3F82-4514-B9F2-393AD59FB624}"/>
              </c:ext>
            </c:extLst>
          </c:dPt>
          <c:dPt>
            <c:idx val="3"/>
            <c:invertIfNegative val="0"/>
            <c:bubble3D val="0"/>
            <c:spPr>
              <a:solidFill>
                <a:srgbClr val="829600"/>
              </a:solidFill>
              <a:ln w="25400">
                <a:noFill/>
              </a:ln>
              <a:effectLst/>
            </c:spPr>
            <c:extLst>
              <c:ext xmlns:c16="http://schemas.microsoft.com/office/drawing/2014/chart" uri="{C3380CC4-5D6E-409C-BE32-E72D297353CC}">
                <c16:uniqueId val="{00000007-3F82-4514-B9F2-393AD59FB624}"/>
              </c:ext>
            </c:extLst>
          </c:dPt>
          <c:dPt>
            <c:idx val="4"/>
            <c:invertIfNegative val="0"/>
            <c:bubble3D val="0"/>
            <c:spPr>
              <a:solidFill>
                <a:srgbClr val="829600"/>
              </a:solidFill>
              <a:ln w="25400">
                <a:noFill/>
              </a:ln>
              <a:effectLst/>
            </c:spPr>
            <c:extLst>
              <c:ext xmlns:c16="http://schemas.microsoft.com/office/drawing/2014/chart" uri="{C3380CC4-5D6E-409C-BE32-E72D297353CC}">
                <c16:uniqueId val="{00000009-3F82-4514-B9F2-393AD59FB624}"/>
              </c:ext>
            </c:extLst>
          </c:dPt>
          <c:dPt>
            <c:idx val="5"/>
            <c:invertIfNegative val="0"/>
            <c:bubble3D val="0"/>
            <c:spPr>
              <a:solidFill>
                <a:srgbClr val="829600"/>
              </a:solidFill>
              <a:ln w="25400">
                <a:noFill/>
              </a:ln>
              <a:effectLst/>
            </c:spPr>
            <c:extLst>
              <c:ext xmlns:c16="http://schemas.microsoft.com/office/drawing/2014/chart" uri="{C3380CC4-5D6E-409C-BE32-E72D297353CC}">
                <c16:uniqueId val="{0000000B-3F82-4514-B9F2-393AD59FB624}"/>
              </c:ext>
            </c:extLst>
          </c:dPt>
          <c:dPt>
            <c:idx val="6"/>
            <c:invertIfNegative val="0"/>
            <c:bubble3D val="0"/>
            <c:spPr>
              <a:solidFill>
                <a:srgbClr val="829600"/>
              </a:solidFill>
              <a:ln w="25400">
                <a:noFill/>
              </a:ln>
              <a:effectLst/>
            </c:spPr>
            <c:extLst>
              <c:ext xmlns:c16="http://schemas.microsoft.com/office/drawing/2014/chart" uri="{C3380CC4-5D6E-409C-BE32-E72D297353CC}">
                <c16:uniqueId val="{0000000D-3F82-4514-B9F2-393AD59FB624}"/>
              </c:ext>
            </c:extLst>
          </c:dPt>
          <c:dPt>
            <c:idx val="7"/>
            <c:invertIfNegative val="0"/>
            <c:bubble3D val="0"/>
            <c:spPr>
              <a:solidFill>
                <a:srgbClr val="829600"/>
              </a:solidFill>
              <a:ln w="25400">
                <a:noFill/>
              </a:ln>
              <a:effectLst/>
            </c:spPr>
            <c:extLst>
              <c:ext xmlns:c16="http://schemas.microsoft.com/office/drawing/2014/chart" uri="{C3380CC4-5D6E-409C-BE32-E72D297353CC}">
                <c16:uniqueId val="{0000000F-3F82-4514-B9F2-393AD59FB624}"/>
              </c:ext>
            </c:extLst>
          </c:dPt>
          <c:dPt>
            <c:idx val="8"/>
            <c:invertIfNegative val="0"/>
            <c:bubble3D val="0"/>
            <c:spPr>
              <a:solidFill>
                <a:srgbClr val="829600"/>
              </a:solidFill>
              <a:ln w="25400">
                <a:noFill/>
              </a:ln>
              <a:effectLst/>
            </c:spPr>
            <c:extLst>
              <c:ext xmlns:c16="http://schemas.microsoft.com/office/drawing/2014/chart" uri="{C3380CC4-5D6E-409C-BE32-E72D297353CC}">
                <c16:uniqueId val="{00000011-3F82-4514-B9F2-393AD59FB624}"/>
              </c:ext>
            </c:extLst>
          </c:dPt>
          <c:dPt>
            <c:idx val="9"/>
            <c:invertIfNegative val="0"/>
            <c:bubble3D val="0"/>
            <c:spPr>
              <a:solidFill>
                <a:srgbClr val="829600"/>
              </a:solidFill>
              <a:ln w="25400">
                <a:noFill/>
              </a:ln>
              <a:effectLst/>
            </c:spPr>
            <c:extLst>
              <c:ext xmlns:c16="http://schemas.microsoft.com/office/drawing/2014/chart" uri="{C3380CC4-5D6E-409C-BE32-E72D297353CC}">
                <c16:uniqueId val="{00000013-3F82-4514-B9F2-393AD59FB624}"/>
              </c:ext>
            </c:extLst>
          </c:dPt>
          <c:dPt>
            <c:idx val="18"/>
            <c:invertIfNegative val="0"/>
            <c:bubble3D val="0"/>
            <c:spPr>
              <a:solidFill>
                <a:srgbClr val="BECDE6"/>
              </a:solidFill>
              <a:ln w="25400">
                <a:noFill/>
              </a:ln>
              <a:effectLst/>
            </c:spPr>
            <c:extLst>
              <c:ext xmlns:c16="http://schemas.microsoft.com/office/drawing/2014/chart" uri="{C3380CC4-5D6E-409C-BE32-E72D297353CC}">
                <c16:uniqueId val="{00000015-3F82-4514-B9F2-393AD59FB624}"/>
              </c:ext>
            </c:extLst>
          </c:dPt>
          <c:dPt>
            <c:idx val="19"/>
            <c:invertIfNegative val="0"/>
            <c:bubble3D val="0"/>
            <c:spPr>
              <a:solidFill>
                <a:srgbClr val="BECDE6"/>
              </a:solidFill>
              <a:ln w="25400">
                <a:noFill/>
              </a:ln>
              <a:effectLst/>
            </c:spPr>
            <c:extLst>
              <c:ext xmlns:c16="http://schemas.microsoft.com/office/drawing/2014/chart" uri="{C3380CC4-5D6E-409C-BE32-E72D297353CC}">
                <c16:uniqueId val="{00000017-3F82-4514-B9F2-393AD59FB624}"/>
              </c:ext>
            </c:extLst>
          </c:dPt>
          <c:dPt>
            <c:idx val="20"/>
            <c:invertIfNegative val="0"/>
            <c:bubble3D val="0"/>
            <c:spPr>
              <a:solidFill>
                <a:srgbClr val="BECDE6"/>
              </a:solidFill>
              <a:ln w="25400">
                <a:noFill/>
              </a:ln>
              <a:effectLst/>
            </c:spPr>
            <c:extLst>
              <c:ext xmlns:c16="http://schemas.microsoft.com/office/drawing/2014/chart" uri="{C3380CC4-5D6E-409C-BE32-E72D297353CC}">
                <c16:uniqueId val="{00000019-3F82-4514-B9F2-393AD59FB624}"/>
              </c:ext>
            </c:extLst>
          </c:dPt>
          <c:dPt>
            <c:idx val="21"/>
            <c:invertIfNegative val="0"/>
            <c:bubble3D val="0"/>
            <c:spPr>
              <a:solidFill>
                <a:srgbClr val="4B5A73"/>
              </a:solidFill>
              <a:ln w="25400">
                <a:noFill/>
              </a:ln>
              <a:effectLst/>
            </c:spPr>
            <c:extLst>
              <c:ext xmlns:c16="http://schemas.microsoft.com/office/drawing/2014/chart" uri="{C3380CC4-5D6E-409C-BE32-E72D297353CC}">
                <c16:uniqueId val="{0000001B-3F82-4514-B9F2-393AD59FB624}"/>
              </c:ext>
            </c:extLst>
          </c:dPt>
          <c:dPt>
            <c:idx val="22"/>
            <c:invertIfNegative val="0"/>
            <c:bubble3D val="0"/>
            <c:spPr>
              <a:solidFill>
                <a:srgbClr val="4B5A73"/>
              </a:solidFill>
              <a:ln w="25400">
                <a:noFill/>
              </a:ln>
              <a:effectLst/>
            </c:spPr>
            <c:extLst>
              <c:ext xmlns:c16="http://schemas.microsoft.com/office/drawing/2014/chart" uri="{C3380CC4-5D6E-409C-BE32-E72D297353CC}">
                <c16:uniqueId val="{0000001D-3F82-4514-B9F2-393AD59FB624}"/>
              </c:ext>
            </c:extLst>
          </c:dPt>
          <c:dPt>
            <c:idx val="23"/>
            <c:invertIfNegative val="0"/>
            <c:bubble3D val="0"/>
            <c:spPr>
              <a:solidFill>
                <a:srgbClr val="4B5A73"/>
              </a:solidFill>
              <a:ln w="25400">
                <a:noFill/>
              </a:ln>
              <a:effectLst/>
            </c:spPr>
            <c:extLst>
              <c:ext xmlns:c16="http://schemas.microsoft.com/office/drawing/2014/chart" uri="{C3380CC4-5D6E-409C-BE32-E72D297353CC}">
                <c16:uniqueId val="{0000001F-3F82-4514-B9F2-393AD59FB624}"/>
              </c:ext>
            </c:extLst>
          </c:dPt>
          <c:dPt>
            <c:idx val="24"/>
            <c:invertIfNegative val="0"/>
            <c:bubble3D val="0"/>
            <c:spPr>
              <a:solidFill>
                <a:srgbClr val="4B5A73"/>
              </a:solidFill>
              <a:ln w="25400">
                <a:noFill/>
              </a:ln>
              <a:effectLst/>
            </c:spPr>
            <c:extLst>
              <c:ext xmlns:c16="http://schemas.microsoft.com/office/drawing/2014/chart" uri="{C3380CC4-5D6E-409C-BE32-E72D297353CC}">
                <c16:uniqueId val="{00000021-3F82-4514-B9F2-393AD59FB624}"/>
              </c:ext>
            </c:extLst>
          </c:dPt>
          <c:dPt>
            <c:idx val="25"/>
            <c:invertIfNegative val="0"/>
            <c:bubble3D val="0"/>
            <c:spPr>
              <a:solidFill>
                <a:srgbClr val="4B5A73"/>
              </a:solidFill>
              <a:ln w="25400">
                <a:noFill/>
              </a:ln>
              <a:effectLst/>
            </c:spPr>
            <c:extLst>
              <c:ext xmlns:c16="http://schemas.microsoft.com/office/drawing/2014/chart" uri="{C3380CC4-5D6E-409C-BE32-E72D297353CC}">
                <c16:uniqueId val="{00000023-3F82-4514-B9F2-393AD59FB624}"/>
              </c:ext>
            </c:extLst>
          </c:dPt>
          <c:dPt>
            <c:idx val="26"/>
            <c:invertIfNegative val="0"/>
            <c:bubble3D val="0"/>
            <c:spPr>
              <a:solidFill>
                <a:srgbClr val="4B5A73"/>
              </a:solidFill>
              <a:ln w="25400">
                <a:noFill/>
              </a:ln>
              <a:effectLst/>
            </c:spPr>
            <c:extLst>
              <c:ext xmlns:c16="http://schemas.microsoft.com/office/drawing/2014/chart" uri="{C3380CC4-5D6E-409C-BE32-E72D297353CC}">
                <c16:uniqueId val="{00000025-3F82-4514-B9F2-393AD59FB624}"/>
              </c:ext>
            </c:extLst>
          </c:dPt>
          <c:dPt>
            <c:idx val="27"/>
            <c:invertIfNegative val="0"/>
            <c:bubble3D val="0"/>
            <c:spPr>
              <a:solidFill>
                <a:srgbClr val="4B5A73"/>
              </a:solidFill>
              <a:ln w="25400">
                <a:noFill/>
              </a:ln>
              <a:effectLst/>
            </c:spPr>
            <c:extLst>
              <c:ext xmlns:c16="http://schemas.microsoft.com/office/drawing/2014/chart" uri="{C3380CC4-5D6E-409C-BE32-E72D297353CC}">
                <c16:uniqueId val="{00000027-3F82-4514-B9F2-393AD59FB624}"/>
              </c:ext>
            </c:extLst>
          </c:dPt>
          <c:dPt>
            <c:idx val="28"/>
            <c:invertIfNegative val="0"/>
            <c:bubble3D val="0"/>
            <c:spPr>
              <a:solidFill>
                <a:srgbClr val="4B5A73"/>
              </a:solidFill>
              <a:ln w="25400">
                <a:noFill/>
              </a:ln>
              <a:effectLst/>
            </c:spPr>
            <c:extLst>
              <c:ext xmlns:c16="http://schemas.microsoft.com/office/drawing/2014/chart" uri="{C3380CC4-5D6E-409C-BE32-E72D297353CC}">
                <c16:uniqueId val="{00000029-3F82-4514-B9F2-393AD59FB624}"/>
              </c:ext>
            </c:extLst>
          </c:dPt>
          <c:dPt>
            <c:idx val="29"/>
            <c:invertIfNegative val="0"/>
            <c:bubble3D val="0"/>
            <c:spPr>
              <a:solidFill>
                <a:srgbClr val="4B5A73"/>
              </a:solidFill>
              <a:ln w="25400">
                <a:noFill/>
              </a:ln>
              <a:effectLst/>
            </c:spPr>
            <c:extLst>
              <c:ext xmlns:c16="http://schemas.microsoft.com/office/drawing/2014/chart" uri="{C3380CC4-5D6E-409C-BE32-E72D297353CC}">
                <c16:uniqueId val="{0000002B-3F82-4514-B9F2-393AD59FB624}"/>
              </c:ext>
            </c:extLst>
          </c:dPt>
          <c:dPt>
            <c:idx val="30"/>
            <c:invertIfNegative val="0"/>
            <c:bubble3D val="0"/>
            <c:spPr>
              <a:solidFill>
                <a:srgbClr val="4B5A73"/>
              </a:solidFill>
              <a:ln w="25400">
                <a:noFill/>
              </a:ln>
              <a:effectLst/>
            </c:spPr>
            <c:extLst>
              <c:ext xmlns:c16="http://schemas.microsoft.com/office/drawing/2014/chart" uri="{C3380CC4-5D6E-409C-BE32-E72D297353CC}">
                <c16:uniqueId val="{0000002D-3F82-4514-B9F2-393AD59FB62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900" baseline="0">
                    <a:solidFill>
                      <a:srgbClr val="1E2337"/>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Tabelle1!$A$2:$A$32</c:f>
              <c:strCache>
                <c:ptCount val="31"/>
                <c:pt idx="0">
                  <c:v>allocation process by C-OSS</c:v>
                </c:pt>
                <c:pt idx="1">
                  <c:v>conflict solving procedure by C-OSS</c:v>
                </c:pt>
                <c:pt idx="2">
                  <c:v>information on RFC website</c:v>
                </c:pt>
                <c:pt idx="3">
                  <c:v>annual report by RFC</c:v>
                </c:pt>
                <c:pt idx="4">
                  <c:v>information on terminals in CID</c:v>
                </c:pt>
                <c:pt idx="5">
                  <c:v>structure of capacity wish list</c:v>
                </c:pt>
                <c:pt idx="6">
                  <c:v>CID overall (structure/contents)</c:v>
                </c:pt>
                <c:pt idx="7">
                  <c:v>information at RAG/TAG meetings</c:v>
                </c:pt>
                <c:pt idx="8">
                  <c:v>speed of PaPs</c:v>
                </c:pt>
                <c:pt idx="9">
                  <c:v>origin/destinations and intermediate stops in PaP</c:v>
                </c:pt>
                <c:pt idx="10">
                  <c:v>adequacy of lines</c:v>
                </c:pt>
                <c:pt idx="11">
                  <c:v>RU Advisory Group/Terminal Advisory Group</c:v>
                </c:pt>
                <c:pt idx="12">
                  <c:v>implementation of re-routing scenarios</c:v>
                </c:pt>
                <c:pt idx="13">
                  <c:v>regular performance reports</c:v>
                </c:pt>
                <c:pt idx="14">
                  <c:v>PaP parameters</c:v>
                </c:pt>
                <c:pt idx="15">
                  <c:v>communication with &amp; information by management board (except RAG/TAG meetings)</c:v>
                </c:pt>
                <c:pt idx="16">
                  <c:v>PaP offer/capacity management on overlapping sections</c:v>
                </c:pt>
                <c:pt idx="17">
                  <c:v>helpfulness of &amp; information from traffic management</c:v>
                </c:pt>
                <c:pt idx="18">
                  <c:v>PaP schedule (adequate travel/departure/arrival times)</c:v>
                </c:pt>
                <c:pt idx="19">
                  <c:v>measures to improve punctuality</c:v>
                </c:pt>
                <c:pt idx="20">
                  <c:v>infrastructure standards</c:v>
                </c:pt>
                <c:pt idx="21">
                  <c:v>quality of international path offer</c:v>
                </c:pt>
                <c:pt idx="22">
                  <c:v>amount of PaPs (number of paths)</c:v>
                </c:pt>
                <c:pt idx="23">
                  <c:v>business know-how of C-OSS</c:v>
                </c:pt>
                <c:pt idx="24">
                  <c:v>quality/level of detail of information in list of temporary capacity restrictions</c:v>
                </c:pt>
                <c:pt idx="25">
                  <c:v>quality of PaP reserve capacity</c:v>
                </c:pt>
                <c:pt idx="26">
                  <c:v>availability of C-OSS</c:v>
                </c:pt>
                <c:pt idx="27">
                  <c:v>measures to improve infrastructure standards</c:v>
                </c:pt>
                <c:pt idx="28">
                  <c:v>involvement of RU in relevant processes</c:v>
                </c:pt>
                <c:pt idx="29">
                  <c:v>PCS overall</c:v>
                </c:pt>
                <c:pt idx="30">
                  <c:v>result/quality of coordination of temporary capacity restrictions</c:v>
                </c:pt>
              </c:strCache>
            </c:strRef>
          </c:cat>
          <c:val>
            <c:numRef>
              <c:f>Tabelle1!$B$2:$B$32</c:f>
              <c:numCache>
                <c:formatCode>General</c:formatCode>
                <c:ptCount val="31"/>
                <c:pt idx="0">
                  <c:v>5</c:v>
                </c:pt>
                <c:pt idx="1">
                  <c:v>5</c:v>
                </c:pt>
                <c:pt idx="2">
                  <c:v>5</c:v>
                </c:pt>
                <c:pt idx="3">
                  <c:v>4.9169999999999998</c:v>
                </c:pt>
                <c:pt idx="4">
                  <c:v>4.6669999999999998</c:v>
                </c:pt>
                <c:pt idx="5">
                  <c:v>4.5999999999999996</c:v>
                </c:pt>
                <c:pt idx="6">
                  <c:v>4.5289999999999999</c:v>
                </c:pt>
                <c:pt idx="7">
                  <c:v>4.4290000000000003</c:v>
                </c:pt>
                <c:pt idx="8">
                  <c:v>4.3079999999999998</c:v>
                </c:pt>
                <c:pt idx="9">
                  <c:v>4.2859999999999996</c:v>
                </c:pt>
                <c:pt idx="10">
                  <c:v>3.923</c:v>
                </c:pt>
                <c:pt idx="11">
                  <c:v>3.923</c:v>
                </c:pt>
                <c:pt idx="12">
                  <c:v>3.875</c:v>
                </c:pt>
                <c:pt idx="13">
                  <c:v>3.8570000000000002</c:v>
                </c:pt>
                <c:pt idx="14">
                  <c:v>3.8570000000000002</c:v>
                </c:pt>
                <c:pt idx="15">
                  <c:v>3.8460000000000001</c:v>
                </c:pt>
                <c:pt idx="16">
                  <c:v>3.6669999999999998</c:v>
                </c:pt>
                <c:pt idx="17">
                  <c:v>3.5830000000000002</c:v>
                </c:pt>
                <c:pt idx="18">
                  <c:v>3.4620000000000002</c:v>
                </c:pt>
                <c:pt idx="19">
                  <c:v>3.4</c:v>
                </c:pt>
                <c:pt idx="20">
                  <c:v>3.3079999999999998</c:v>
                </c:pt>
                <c:pt idx="21">
                  <c:v>3.3079999999999998</c:v>
                </c:pt>
                <c:pt idx="22">
                  <c:v>3.077</c:v>
                </c:pt>
                <c:pt idx="23">
                  <c:v>3</c:v>
                </c:pt>
                <c:pt idx="24">
                  <c:v>2.923</c:v>
                </c:pt>
                <c:pt idx="25">
                  <c:v>2.8570000000000002</c:v>
                </c:pt>
                <c:pt idx="26">
                  <c:v>2.8</c:v>
                </c:pt>
                <c:pt idx="27">
                  <c:v>2.7690000000000001</c:v>
                </c:pt>
                <c:pt idx="28">
                  <c:v>2.75</c:v>
                </c:pt>
                <c:pt idx="29">
                  <c:v>2.75</c:v>
                </c:pt>
                <c:pt idx="30">
                  <c:v>2.6920000000000002</c:v>
                </c:pt>
              </c:numCache>
            </c:numRef>
          </c:val>
          <c:extLst>
            <c:ext xmlns:c16="http://schemas.microsoft.com/office/drawing/2014/chart" uri="{C3380CC4-5D6E-409C-BE32-E72D297353CC}">
              <c16:uniqueId val="{0000002E-3F82-4514-B9F2-393AD59FB624}"/>
            </c:ext>
          </c:extLst>
        </c:ser>
        <c:dLbls>
          <c:showLegendKey val="0"/>
          <c:showVal val="0"/>
          <c:showCatName val="0"/>
          <c:showSerName val="0"/>
          <c:showPercent val="0"/>
          <c:showBubbleSize val="0"/>
        </c:dLbls>
        <c:gapWidth val="50"/>
        <c:axId val="562771072"/>
        <c:axId val="562773424"/>
      </c:barChart>
      <c:catAx>
        <c:axId val="562771072"/>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de-DE"/>
          </a:p>
        </c:txPr>
        <c:crossAx val="562773424"/>
        <c:crosses val="autoZero"/>
        <c:auto val="1"/>
        <c:lblAlgn val="ctr"/>
        <c:lblOffset val="100"/>
        <c:noMultiLvlLbl val="0"/>
      </c:catAx>
      <c:valAx>
        <c:axId val="562773424"/>
        <c:scaling>
          <c:orientation val="minMax"/>
          <c:max val="6"/>
          <c:min val="1"/>
        </c:scaling>
        <c:delete val="0"/>
        <c:axPos val="b"/>
        <c:majorGridlines>
          <c:spPr>
            <a:ln w="6350" cap="flat" cmpd="sng" algn="ctr">
              <a:solidFill>
                <a:srgbClr val="9BAAC8"/>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562771072"/>
        <c:crosses val="max"/>
        <c:crossBetween val="between"/>
        <c:majorUnit val="1"/>
      </c:valAx>
      <c:spPr>
        <a:noFill/>
        <a:ln>
          <a:noFill/>
        </a:ln>
        <a:effectLst/>
      </c:spPr>
    </c:plotArea>
    <c:plotVisOnly val="1"/>
    <c:dispBlanksAs val="gap"/>
    <c:showDLblsOverMax val="0"/>
  </c:chart>
  <c:spPr>
    <a:noFill/>
    <a:ln>
      <a:noFill/>
    </a:ln>
    <a:effectLst/>
  </c:spPr>
  <c:txPr>
    <a:bodyPr/>
    <a:lstStyle/>
    <a:p>
      <a:pPr>
        <a:defRPr sz="1000">
          <a:solidFill>
            <a:srgbClr val="000000"/>
          </a:solidFill>
        </a:defRPr>
      </a:pPr>
      <a:endParaRPr lang="de-DE"/>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30873871612803888"/>
          <c:y val="4.690209462486785E-2"/>
          <c:w val="0.57164684281621836"/>
          <c:h val="0.93102805168472702"/>
        </c:manualLayout>
      </c:layout>
      <c:barChart>
        <c:barDir val="bar"/>
        <c:grouping val="clustered"/>
        <c:varyColors val="0"/>
        <c:ser>
          <c:idx val="0"/>
          <c:order val="0"/>
          <c:tx>
            <c:strRef>
              <c:f>Tabelle1!$B$1</c:f>
              <c:strCache>
                <c:ptCount val="1"/>
                <c:pt idx="0">
                  <c:v>Railway Undertaking (RU)</c:v>
                </c:pt>
              </c:strCache>
            </c:strRef>
          </c:tx>
          <c:spPr>
            <a:solidFill>
              <a:srgbClr val="4B5A73"/>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900" baseline="0">
                    <a:solidFill>
                      <a:srgbClr val="1E2337"/>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Tabelle1!$A$2:$A$32</c:f>
              <c:strCache>
                <c:ptCount val="31"/>
                <c:pt idx="0">
                  <c:v>allocation process by C-OSS</c:v>
                </c:pt>
                <c:pt idx="1">
                  <c:v>conflict solving procedure by C-OSS</c:v>
                </c:pt>
                <c:pt idx="2">
                  <c:v>information on RFC website</c:v>
                </c:pt>
                <c:pt idx="3">
                  <c:v>annual report by RFC</c:v>
                </c:pt>
                <c:pt idx="4">
                  <c:v>structure of capacity wish list</c:v>
                </c:pt>
                <c:pt idx="5">
                  <c:v>information on terminals in CID</c:v>
                </c:pt>
                <c:pt idx="6">
                  <c:v>CID overall (structure/contents)</c:v>
                </c:pt>
                <c:pt idx="7">
                  <c:v>origin/destinations and intermediate stops in PaP</c:v>
                </c:pt>
                <c:pt idx="8">
                  <c:v>speed of PaPs</c:v>
                </c:pt>
                <c:pt idx="9">
                  <c:v>information at RAG/TAG meetings</c:v>
                </c:pt>
                <c:pt idx="10">
                  <c:v>implementation of re-routing scenarios</c:v>
                </c:pt>
                <c:pt idx="11">
                  <c:v>regular performance reports</c:v>
                </c:pt>
                <c:pt idx="12">
                  <c:v>PaP parameters</c:v>
                </c:pt>
                <c:pt idx="13">
                  <c:v>adequacy of lines</c:v>
                </c:pt>
                <c:pt idx="14">
                  <c:v>PaP offer/capacity management on overlapping sections</c:v>
                </c:pt>
                <c:pt idx="15">
                  <c:v>helpfulness of &amp; information from traffic management</c:v>
                </c:pt>
                <c:pt idx="16">
                  <c:v>RU Advisory Group/Terminal Advisory Group</c:v>
                </c:pt>
                <c:pt idx="17">
                  <c:v>PaP schedule (adequate travel/departure/arrival times)</c:v>
                </c:pt>
                <c:pt idx="18">
                  <c:v>measures to improve punctuality</c:v>
                </c:pt>
                <c:pt idx="19">
                  <c:v>communication with &amp; information by management board (except RAG/TAG meetings)</c:v>
                </c:pt>
                <c:pt idx="20">
                  <c:v>infrastructure standards</c:v>
                </c:pt>
                <c:pt idx="21">
                  <c:v>quality of international path offer</c:v>
                </c:pt>
                <c:pt idx="22">
                  <c:v>amount of PaPs (number of paths)</c:v>
                </c:pt>
                <c:pt idx="23">
                  <c:v>business know-how of C-OSS</c:v>
                </c:pt>
                <c:pt idx="24">
                  <c:v>quality of PaP reserve capacity</c:v>
                </c:pt>
                <c:pt idx="25">
                  <c:v>quality/level of detail of information in list of temporary capacity restrictions</c:v>
                </c:pt>
                <c:pt idx="26">
                  <c:v>availability of C-OSS</c:v>
                </c:pt>
                <c:pt idx="27">
                  <c:v>PCS overall</c:v>
                </c:pt>
                <c:pt idx="28">
                  <c:v>measures to improve infrastructure standards</c:v>
                </c:pt>
                <c:pt idx="29">
                  <c:v>involvement of RU in relevant processes</c:v>
                </c:pt>
                <c:pt idx="30">
                  <c:v>result/quality of coordination of temporary capacity restrictions</c:v>
                </c:pt>
              </c:strCache>
            </c:strRef>
          </c:cat>
          <c:val>
            <c:numRef>
              <c:f>Tabelle1!$B$2:$B$32</c:f>
              <c:numCache>
                <c:formatCode>General</c:formatCode>
                <c:ptCount val="31"/>
                <c:pt idx="0">
                  <c:v>5</c:v>
                </c:pt>
                <c:pt idx="1">
                  <c:v>5</c:v>
                </c:pt>
                <c:pt idx="2">
                  <c:v>5</c:v>
                </c:pt>
                <c:pt idx="3">
                  <c:v>4.7779999999999996</c:v>
                </c:pt>
                <c:pt idx="4">
                  <c:v>4.6669999999999998</c:v>
                </c:pt>
                <c:pt idx="5">
                  <c:v>4.4000000000000004</c:v>
                </c:pt>
                <c:pt idx="6">
                  <c:v>4.3849999999999998</c:v>
                </c:pt>
                <c:pt idx="7">
                  <c:v>4.3079999999999998</c:v>
                </c:pt>
                <c:pt idx="8">
                  <c:v>4.25</c:v>
                </c:pt>
                <c:pt idx="9">
                  <c:v>4.1820000000000004</c:v>
                </c:pt>
                <c:pt idx="10">
                  <c:v>3.875</c:v>
                </c:pt>
                <c:pt idx="11">
                  <c:v>3.8570000000000002</c:v>
                </c:pt>
                <c:pt idx="12">
                  <c:v>3.8460000000000001</c:v>
                </c:pt>
                <c:pt idx="13">
                  <c:v>3.8330000000000002</c:v>
                </c:pt>
                <c:pt idx="14">
                  <c:v>3.6669999999999998</c:v>
                </c:pt>
                <c:pt idx="15">
                  <c:v>3.5830000000000002</c:v>
                </c:pt>
                <c:pt idx="16">
                  <c:v>3.5</c:v>
                </c:pt>
                <c:pt idx="17">
                  <c:v>3.4169999999999998</c:v>
                </c:pt>
                <c:pt idx="18">
                  <c:v>3.4</c:v>
                </c:pt>
                <c:pt idx="19">
                  <c:v>3.4</c:v>
                </c:pt>
                <c:pt idx="20">
                  <c:v>3.25</c:v>
                </c:pt>
                <c:pt idx="21">
                  <c:v>3.25</c:v>
                </c:pt>
                <c:pt idx="22">
                  <c:v>3</c:v>
                </c:pt>
                <c:pt idx="23">
                  <c:v>3</c:v>
                </c:pt>
                <c:pt idx="24">
                  <c:v>2.8570000000000002</c:v>
                </c:pt>
                <c:pt idx="25">
                  <c:v>2.8330000000000002</c:v>
                </c:pt>
                <c:pt idx="26">
                  <c:v>2.8</c:v>
                </c:pt>
                <c:pt idx="27">
                  <c:v>2.75</c:v>
                </c:pt>
                <c:pt idx="28">
                  <c:v>2.6669999999999998</c:v>
                </c:pt>
                <c:pt idx="29">
                  <c:v>2.6360000000000001</c:v>
                </c:pt>
                <c:pt idx="30">
                  <c:v>2.5830000000000002</c:v>
                </c:pt>
              </c:numCache>
            </c:numRef>
          </c:val>
          <c:extLst>
            <c:ext xmlns:c16="http://schemas.microsoft.com/office/drawing/2014/chart" uri="{C3380CC4-5D6E-409C-BE32-E72D297353CC}">
              <c16:uniqueId val="{00000000-FED5-46C2-953C-C00B6A75586D}"/>
            </c:ext>
          </c:extLst>
        </c:ser>
        <c:ser>
          <c:idx val="1"/>
          <c:order val="1"/>
          <c:tx>
            <c:strRef>
              <c:f>Tabelle1!$C$1</c:f>
              <c:strCache>
                <c:ptCount val="1"/>
                <c:pt idx="0">
                  <c:v>Terminal (other than Non-RU Applicant)</c:v>
                </c:pt>
              </c:strCache>
            </c:strRef>
          </c:tx>
          <c:spPr>
            <a:solidFill>
              <a:srgbClr val="BECDE6"/>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800" b="0" i="0" u="none" strike="noStrike" kern="900" cap="none" spc="0" normalizeH="0" baseline="0" noProof="0" smtClean="0">
                    <a:ln>
                      <a:noFill/>
                    </a:ln>
                    <a:solidFill>
                      <a:srgbClr val="1E2337">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Tabelle1!$A$2:$A$32</c:f>
              <c:strCache>
                <c:ptCount val="31"/>
                <c:pt idx="0">
                  <c:v>allocation process by C-OSS</c:v>
                </c:pt>
                <c:pt idx="1">
                  <c:v>conflict solving procedure by C-OSS</c:v>
                </c:pt>
                <c:pt idx="2">
                  <c:v>information on RFC website</c:v>
                </c:pt>
                <c:pt idx="3">
                  <c:v>annual report by RFC</c:v>
                </c:pt>
                <c:pt idx="4">
                  <c:v>structure of capacity wish list</c:v>
                </c:pt>
                <c:pt idx="5">
                  <c:v>information on terminals in CID</c:v>
                </c:pt>
                <c:pt idx="6">
                  <c:v>CID overall (structure/contents)</c:v>
                </c:pt>
                <c:pt idx="7">
                  <c:v>origin/destinations and intermediate stops in PaP</c:v>
                </c:pt>
                <c:pt idx="8">
                  <c:v>speed of PaPs</c:v>
                </c:pt>
                <c:pt idx="9">
                  <c:v>information at RAG/TAG meetings</c:v>
                </c:pt>
                <c:pt idx="10">
                  <c:v>implementation of re-routing scenarios</c:v>
                </c:pt>
                <c:pt idx="11">
                  <c:v>regular performance reports</c:v>
                </c:pt>
                <c:pt idx="12">
                  <c:v>PaP parameters</c:v>
                </c:pt>
                <c:pt idx="13">
                  <c:v>adequacy of lines</c:v>
                </c:pt>
                <c:pt idx="14">
                  <c:v>PaP offer/capacity management on overlapping sections</c:v>
                </c:pt>
                <c:pt idx="15">
                  <c:v>helpfulness of &amp; information from traffic management</c:v>
                </c:pt>
                <c:pt idx="16">
                  <c:v>RU Advisory Group/Terminal Advisory Group</c:v>
                </c:pt>
                <c:pt idx="17">
                  <c:v>PaP schedule (adequate travel/departure/arrival times)</c:v>
                </c:pt>
                <c:pt idx="18">
                  <c:v>measures to improve punctuality</c:v>
                </c:pt>
                <c:pt idx="19">
                  <c:v>communication with &amp; information by management board (except RAG/TAG meetings)</c:v>
                </c:pt>
                <c:pt idx="20">
                  <c:v>infrastructure standards</c:v>
                </c:pt>
                <c:pt idx="21">
                  <c:v>quality of international path offer</c:v>
                </c:pt>
                <c:pt idx="22">
                  <c:v>amount of PaPs (number of paths)</c:v>
                </c:pt>
                <c:pt idx="23">
                  <c:v>business know-how of C-OSS</c:v>
                </c:pt>
                <c:pt idx="24">
                  <c:v>quality of PaP reserve capacity</c:v>
                </c:pt>
                <c:pt idx="25">
                  <c:v>quality/level of detail of information in list of temporary capacity restrictions</c:v>
                </c:pt>
                <c:pt idx="26">
                  <c:v>availability of C-OSS</c:v>
                </c:pt>
                <c:pt idx="27">
                  <c:v>PCS overall</c:v>
                </c:pt>
                <c:pt idx="28">
                  <c:v>measures to improve infrastructure standards</c:v>
                </c:pt>
                <c:pt idx="29">
                  <c:v>involvement of RU in relevant processes</c:v>
                </c:pt>
                <c:pt idx="30">
                  <c:v>result/quality of coordination of temporary capacity restrictions</c:v>
                </c:pt>
              </c:strCache>
            </c:strRef>
          </c:cat>
          <c:val>
            <c:numRef>
              <c:f>Tabelle1!$C$2:$C$32</c:f>
              <c:numCache>
                <c:formatCode>General</c:formatCode>
                <c:ptCount val="31"/>
                <c:pt idx="2">
                  <c:v>5</c:v>
                </c:pt>
                <c:pt idx="3">
                  <c:v>5.3330000000000002</c:v>
                </c:pt>
                <c:pt idx="5">
                  <c:v>5</c:v>
                </c:pt>
                <c:pt idx="6">
                  <c:v>5</c:v>
                </c:pt>
                <c:pt idx="9">
                  <c:v>5.3330000000000002</c:v>
                </c:pt>
                <c:pt idx="16">
                  <c:v>5.3330000000000002</c:v>
                </c:pt>
                <c:pt idx="19">
                  <c:v>5.3330000000000002</c:v>
                </c:pt>
              </c:numCache>
            </c:numRef>
          </c:val>
          <c:extLst>
            <c:ext xmlns:c16="http://schemas.microsoft.com/office/drawing/2014/chart" uri="{C3380CC4-5D6E-409C-BE32-E72D297353CC}">
              <c16:uniqueId val="{00000001-FED5-46C2-953C-C00B6A75586D}"/>
            </c:ext>
          </c:extLst>
        </c:ser>
        <c:dLbls>
          <c:showLegendKey val="0"/>
          <c:showVal val="0"/>
          <c:showCatName val="0"/>
          <c:showSerName val="0"/>
          <c:showPercent val="0"/>
          <c:showBubbleSize val="0"/>
        </c:dLbls>
        <c:gapWidth val="50"/>
        <c:axId val="562778912"/>
        <c:axId val="562779304"/>
      </c:barChart>
      <c:catAx>
        <c:axId val="562778912"/>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de-DE"/>
          </a:p>
        </c:txPr>
        <c:crossAx val="562779304"/>
        <c:crosses val="autoZero"/>
        <c:auto val="1"/>
        <c:lblAlgn val="ctr"/>
        <c:lblOffset val="100"/>
        <c:noMultiLvlLbl val="0"/>
      </c:catAx>
      <c:valAx>
        <c:axId val="562779304"/>
        <c:scaling>
          <c:orientation val="minMax"/>
          <c:max val="6"/>
          <c:min val="1"/>
        </c:scaling>
        <c:delete val="0"/>
        <c:axPos val="b"/>
        <c:majorGridlines>
          <c:spPr>
            <a:ln w="6350" cap="flat" cmpd="sng" algn="ctr">
              <a:solidFill>
                <a:srgbClr val="9BAAC8"/>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562778912"/>
        <c:crosses val="max"/>
        <c:crossBetween val="between"/>
        <c:majorUnit val="1"/>
      </c:valAx>
      <c:spPr>
        <a:noFill/>
        <a:ln>
          <a:noFill/>
        </a:ln>
        <a:effectLst/>
      </c:spPr>
    </c:plotArea>
    <c:legend>
      <c:legendPos val="r"/>
      <c:layout>
        <c:manualLayout>
          <c:xMode val="edge"/>
          <c:yMode val="edge"/>
          <c:x val="0.61704296663197677"/>
          <c:y val="0.83315339222404272"/>
          <c:w val="0.24473544092564181"/>
          <c:h val="9.3434497635077218E-2"/>
        </c:manualLayout>
      </c:layout>
      <c:overlay val="0"/>
      <c:spPr>
        <a:solidFill>
          <a:srgbClr val="FFFFFF"/>
        </a:solid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legend>
    <c:plotVisOnly val="1"/>
    <c:dispBlanksAs val="gap"/>
    <c:showDLblsOverMax val="0"/>
  </c:chart>
  <c:spPr>
    <a:noFill/>
    <a:ln>
      <a:noFill/>
    </a:ln>
    <a:effectLst/>
  </c:spPr>
  <c:txPr>
    <a:bodyPr/>
    <a:lstStyle/>
    <a:p>
      <a:pPr>
        <a:defRPr sz="1000">
          <a:solidFill>
            <a:srgbClr val="000000"/>
          </a:solidFill>
        </a:defRPr>
      </a:pPr>
      <a:endParaRPr lang="de-DE"/>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30873871612803888"/>
          <c:y val="4.690209462486785E-2"/>
          <c:w val="0.57164684281621836"/>
          <c:h val="0.93102805168472702"/>
        </c:manualLayout>
      </c:layout>
      <c:barChart>
        <c:barDir val="bar"/>
        <c:grouping val="clustered"/>
        <c:varyColors val="0"/>
        <c:ser>
          <c:idx val="0"/>
          <c:order val="0"/>
          <c:tx>
            <c:strRef>
              <c:f>Tabelle1!$B$1</c:f>
              <c:strCache>
                <c:ptCount val="1"/>
                <c:pt idx="0">
                  <c:v>Mittelwert</c:v>
                </c:pt>
              </c:strCache>
            </c:strRef>
          </c:tx>
          <c:spPr>
            <a:solidFill>
              <a:srgbClr val="BECDE6"/>
            </a:solidFill>
            <a:ln w="25400">
              <a:noFill/>
            </a:ln>
            <a:effectLst/>
          </c:spPr>
          <c:invertIfNegative val="0"/>
          <c:dPt>
            <c:idx val="0"/>
            <c:invertIfNegative val="0"/>
            <c:bubble3D val="0"/>
            <c:spPr>
              <a:solidFill>
                <a:srgbClr val="829600"/>
              </a:solidFill>
              <a:ln w="25400">
                <a:noFill/>
              </a:ln>
              <a:effectLst/>
            </c:spPr>
            <c:extLst>
              <c:ext xmlns:c16="http://schemas.microsoft.com/office/drawing/2014/chart" uri="{C3380CC4-5D6E-409C-BE32-E72D297353CC}">
                <c16:uniqueId val="{00000001-6F65-4816-ABCF-7276AC69CAA4}"/>
              </c:ext>
            </c:extLst>
          </c:dPt>
          <c:dPt>
            <c:idx val="1"/>
            <c:invertIfNegative val="0"/>
            <c:bubble3D val="0"/>
            <c:spPr>
              <a:solidFill>
                <a:srgbClr val="829600"/>
              </a:solidFill>
              <a:ln w="25400">
                <a:noFill/>
              </a:ln>
              <a:effectLst/>
            </c:spPr>
            <c:extLst>
              <c:ext xmlns:c16="http://schemas.microsoft.com/office/drawing/2014/chart" uri="{C3380CC4-5D6E-409C-BE32-E72D297353CC}">
                <c16:uniqueId val="{00000003-6F65-4816-ABCF-7276AC69CAA4}"/>
              </c:ext>
            </c:extLst>
          </c:dPt>
          <c:dPt>
            <c:idx val="2"/>
            <c:invertIfNegative val="0"/>
            <c:bubble3D val="0"/>
            <c:spPr>
              <a:solidFill>
                <a:srgbClr val="829600"/>
              </a:solidFill>
              <a:ln w="25400">
                <a:noFill/>
              </a:ln>
              <a:effectLst/>
            </c:spPr>
            <c:extLst>
              <c:ext xmlns:c16="http://schemas.microsoft.com/office/drawing/2014/chart" uri="{C3380CC4-5D6E-409C-BE32-E72D297353CC}">
                <c16:uniqueId val="{00000005-6F65-4816-ABCF-7276AC69CAA4}"/>
              </c:ext>
            </c:extLst>
          </c:dPt>
          <c:dPt>
            <c:idx val="3"/>
            <c:invertIfNegative val="0"/>
            <c:bubble3D val="0"/>
            <c:spPr>
              <a:solidFill>
                <a:srgbClr val="829600"/>
              </a:solidFill>
              <a:ln w="25400">
                <a:noFill/>
              </a:ln>
              <a:effectLst/>
            </c:spPr>
            <c:extLst>
              <c:ext xmlns:c16="http://schemas.microsoft.com/office/drawing/2014/chart" uri="{C3380CC4-5D6E-409C-BE32-E72D297353CC}">
                <c16:uniqueId val="{00000007-6F65-4816-ABCF-7276AC69CAA4}"/>
              </c:ext>
            </c:extLst>
          </c:dPt>
          <c:dPt>
            <c:idx val="4"/>
            <c:invertIfNegative val="0"/>
            <c:bubble3D val="0"/>
            <c:spPr>
              <a:solidFill>
                <a:srgbClr val="829600"/>
              </a:solidFill>
              <a:ln w="25400">
                <a:noFill/>
              </a:ln>
              <a:effectLst/>
            </c:spPr>
            <c:extLst>
              <c:ext xmlns:c16="http://schemas.microsoft.com/office/drawing/2014/chart" uri="{C3380CC4-5D6E-409C-BE32-E72D297353CC}">
                <c16:uniqueId val="{00000009-6F65-4816-ABCF-7276AC69CAA4}"/>
              </c:ext>
            </c:extLst>
          </c:dPt>
          <c:dPt>
            <c:idx val="5"/>
            <c:invertIfNegative val="0"/>
            <c:bubble3D val="0"/>
            <c:spPr>
              <a:solidFill>
                <a:srgbClr val="829600"/>
              </a:solidFill>
              <a:ln w="25400">
                <a:noFill/>
              </a:ln>
              <a:effectLst/>
            </c:spPr>
            <c:extLst>
              <c:ext xmlns:c16="http://schemas.microsoft.com/office/drawing/2014/chart" uri="{C3380CC4-5D6E-409C-BE32-E72D297353CC}">
                <c16:uniqueId val="{0000000B-6F65-4816-ABCF-7276AC69CAA4}"/>
              </c:ext>
            </c:extLst>
          </c:dPt>
          <c:dPt>
            <c:idx val="6"/>
            <c:invertIfNegative val="0"/>
            <c:bubble3D val="0"/>
            <c:spPr>
              <a:solidFill>
                <a:srgbClr val="829600"/>
              </a:solidFill>
              <a:ln w="25400">
                <a:noFill/>
              </a:ln>
              <a:effectLst/>
            </c:spPr>
            <c:extLst>
              <c:ext xmlns:c16="http://schemas.microsoft.com/office/drawing/2014/chart" uri="{C3380CC4-5D6E-409C-BE32-E72D297353CC}">
                <c16:uniqueId val="{0000000D-6F65-4816-ABCF-7276AC69CAA4}"/>
              </c:ext>
            </c:extLst>
          </c:dPt>
          <c:dPt>
            <c:idx val="7"/>
            <c:invertIfNegative val="0"/>
            <c:bubble3D val="0"/>
            <c:spPr>
              <a:solidFill>
                <a:srgbClr val="829600"/>
              </a:solidFill>
              <a:ln w="25400">
                <a:noFill/>
              </a:ln>
              <a:effectLst/>
            </c:spPr>
            <c:extLst>
              <c:ext xmlns:c16="http://schemas.microsoft.com/office/drawing/2014/chart" uri="{C3380CC4-5D6E-409C-BE32-E72D297353CC}">
                <c16:uniqueId val="{0000000F-6F65-4816-ABCF-7276AC69CAA4}"/>
              </c:ext>
            </c:extLst>
          </c:dPt>
          <c:dPt>
            <c:idx val="8"/>
            <c:invertIfNegative val="0"/>
            <c:bubble3D val="0"/>
            <c:spPr>
              <a:solidFill>
                <a:srgbClr val="829600"/>
              </a:solidFill>
              <a:ln w="25400">
                <a:noFill/>
              </a:ln>
              <a:effectLst/>
            </c:spPr>
            <c:extLst>
              <c:ext xmlns:c16="http://schemas.microsoft.com/office/drawing/2014/chart" uri="{C3380CC4-5D6E-409C-BE32-E72D297353CC}">
                <c16:uniqueId val="{00000011-6F65-4816-ABCF-7276AC69CAA4}"/>
              </c:ext>
            </c:extLst>
          </c:dPt>
          <c:dPt>
            <c:idx val="9"/>
            <c:invertIfNegative val="0"/>
            <c:bubble3D val="0"/>
            <c:spPr>
              <a:solidFill>
                <a:srgbClr val="829600"/>
              </a:solidFill>
              <a:ln w="25400">
                <a:noFill/>
              </a:ln>
              <a:effectLst/>
            </c:spPr>
            <c:extLst>
              <c:ext xmlns:c16="http://schemas.microsoft.com/office/drawing/2014/chart" uri="{C3380CC4-5D6E-409C-BE32-E72D297353CC}">
                <c16:uniqueId val="{00000013-6F65-4816-ABCF-7276AC69CAA4}"/>
              </c:ext>
            </c:extLst>
          </c:dPt>
          <c:dPt>
            <c:idx val="18"/>
            <c:invertIfNegative val="0"/>
            <c:bubble3D val="0"/>
            <c:spPr>
              <a:solidFill>
                <a:srgbClr val="BECDE6"/>
              </a:solidFill>
              <a:ln w="25400">
                <a:noFill/>
              </a:ln>
              <a:effectLst/>
            </c:spPr>
            <c:extLst>
              <c:ext xmlns:c16="http://schemas.microsoft.com/office/drawing/2014/chart" uri="{C3380CC4-5D6E-409C-BE32-E72D297353CC}">
                <c16:uniqueId val="{00000015-6F65-4816-ABCF-7276AC69CAA4}"/>
              </c:ext>
            </c:extLst>
          </c:dPt>
          <c:dPt>
            <c:idx val="19"/>
            <c:invertIfNegative val="0"/>
            <c:bubble3D val="0"/>
            <c:spPr>
              <a:solidFill>
                <a:srgbClr val="BECDE6"/>
              </a:solidFill>
              <a:ln w="25400">
                <a:noFill/>
              </a:ln>
              <a:effectLst/>
            </c:spPr>
            <c:extLst>
              <c:ext xmlns:c16="http://schemas.microsoft.com/office/drawing/2014/chart" uri="{C3380CC4-5D6E-409C-BE32-E72D297353CC}">
                <c16:uniqueId val="{00000017-6F65-4816-ABCF-7276AC69CAA4}"/>
              </c:ext>
            </c:extLst>
          </c:dPt>
          <c:dPt>
            <c:idx val="20"/>
            <c:invertIfNegative val="0"/>
            <c:bubble3D val="0"/>
            <c:spPr>
              <a:solidFill>
                <a:srgbClr val="BECDE6"/>
              </a:solidFill>
              <a:ln w="25400">
                <a:noFill/>
              </a:ln>
              <a:effectLst/>
            </c:spPr>
            <c:extLst>
              <c:ext xmlns:c16="http://schemas.microsoft.com/office/drawing/2014/chart" uri="{C3380CC4-5D6E-409C-BE32-E72D297353CC}">
                <c16:uniqueId val="{00000019-6F65-4816-ABCF-7276AC69CAA4}"/>
              </c:ext>
            </c:extLst>
          </c:dPt>
          <c:dPt>
            <c:idx val="21"/>
            <c:invertIfNegative val="0"/>
            <c:bubble3D val="0"/>
            <c:spPr>
              <a:solidFill>
                <a:srgbClr val="4B5A73"/>
              </a:solidFill>
              <a:ln w="25400">
                <a:noFill/>
              </a:ln>
              <a:effectLst/>
            </c:spPr>
            <c:extLst>
              <c:ext xmlns:c16="http://schemas.microsoft.com/office/drawing/2014/chart" uri="{C3380CC4-5D6E-409C-BE32-E72D297353CC}">
                <c16:uniqueId val="{0000001B-6F65-4816-ABCF-7276AC69CAA4}"/>
              </c:ext>
            </c:extLst>
          </c:dPt>
          <c:dPt>
            <c:idx val="22"/>
            <c:invertIfNegative val="0"/>
            <c:bubble3D val="0"/>
            <c:spPr>
              <a:solidFill>
                <a:srgbClr val="4B5A73"/>
              </a:solidFill>
              <a:ln w="25400">
                <a:noFill/>
              </a:ln>
              <a:effectLst/>
            </c:spPr>
            <c:extLst>
              <c:ext xmlns:c16="http://schemas.microsoft.com/office/drawing/2014/chart" uri="{C3380CC4-5D6E-409C-BE32-E72D297353CC}">
                <c16:uniqueId val="{0000001D-6F65-4816-ABCF-7276AC69CAA4}"/>
              </c:ext>
            </c:extLst>
          </c:dPt>
          <c:dPt>
            <c:idx val="23"/>
            <c:invertIfNegative val="0"/>
            <c:bubble3D val="0"/>
            <c:spPr>
              <a:solidFill>
                <a:srgbClr val="4B5A73"/>
              </a:solidFill>
              <a:ln w="25400">
                <a:noFill/>
              </a:ln>
              <a:effectLst/>
            </c:spPr>
            <c:extLst>
              <c:ext xmlns:c16="http://schemas.microsoft.com/office/drawing/2014/chart" uri="{C3380CC4-5D6E-409C-BE32-E72D297353CC}">
                <c16:uniqueId val="{0000001F-6F65-4816-ABCF-7276AC69CAA4}"/>
              </c:ext>
            </c:extLst>
          </c:dPt>
          <c:dPt>
            <c:idx val="24"/>
            <c:invertIfNegative val="0"/>
            <c:bubble3D val="0"/>
            <c:spPr>
              <a:solidFill>
                <a:srgbClr val="4B5A73"/>
              </a:solidFill>
              <a:ln w="25400">
                <a:noFill/>
              </a:ln>
              <a:effectLst/>
            </c:spPr>
            <c:extLst>
              <c:ext xmlns:c16="http://schemas.microsoft.com/office/drawing/2014/chart" uri="{C3380CC4-5D6E-409C-BE32-E72D297353CC}">
                <c16:uniqueId val="{00000021-6F65-4816-ABCF-7276AC69CAA4}"/>
              </c:ext>
            </c:extLst>
          </c:dPt>
          <c:dPt>
            <c:idx val="25"/>
            <c:invertIfNegative val="0"/>
            <c:bubble3D val="0"/>
            <c:spPr>
              <a:solidFill>
                <a:srgbClr val="4B5A73"/>
              </a:solidFill>
              <a:ln w="25400">
                <a:noFill/>
              </a:ln>
              <a:effectLst/>
            </c:spPr>
            <c:extLst>
              <c:ext xmlns:c16="http://schemas.microsoft.com/office/drawing/2014/chart" uri="{C3380CC4-5D6E-409C-BE32-E72D297353CC}">
                <c16:uniqueId val="{00000023-6F65-4816-ABCF-7276AC69CAA4}"/>
              </c:ext>
            </c:extLst>
          </c:dPt>
          <c:dPt>
            <c:idx val="26"/>
            <c:invertIfNegative val="0"/>
            <c:bubble3D val="0"/>
            <c:spPr>
              <a:solidFill>
                <a:srgbClr val="4B5A73"/>
              </a:solidFill>
              <a:ln w="25400">
                <a:noFill/>
              </a:ln>
              <a:effectLst/>
            </c:spPr>
            <c:extLst>
              <c:ext xmlns:c16="http://schemas.microsoft.com/office/drawing/2014/chart" uri="{C3380CC4-5D6E-409C-BE32-E72D297353CC}">
                <c16:uniqueId val="{00000025-6F65-4816-ABCF-7276AC69CAA4}"/>
              </c:ext>
            </c:extLst>
          </c:dPt>
          <c:dPt>
            <c:idx val="27"/>
            <c:invertIfNegative val="0"/>
            <c:bubble3D val="0"/>
            <c:spPr>
              <a:solidFill>
                <a:srgbClr val="4B5A73"/>
              </a:solidFill>
              <a:ln w="25400">
                <a:noFill/>
              </a:ln>
              <a:effectLst/>
            </c:spPr>
            <c:extLst>
              <c:ext xmlns:c16="http://schemas.microsoft.com/office/drawing/2014/chart" uri="{C3380CC4-5D6E-409C-BE32-E72D297353CC}">
                <c16:uniqueId val="{00000027-6F65-4816-ABCF-7276AC69CAA4}"/>
              </c:ext>
            </c:extLst>
          </c:dPt>
          <c:dPt>
            <c:idx val="28"/>
            <c:invertIfNegative val="0"/>
            <c:bubble3D val="0"/>
            <c:spPr>
              <a:solidFill>
                <a:srgbClr val="4B5A73"/>
              </a:solidFill>
              <a:ln w="25400">
                <a:noFill/>
              </a:ln>
              <a:effectLst/>
            </c:spPr>
            <c:extLst>
              <c:ext xmlns:c16="http://schemas.microsoft.com/office/drawing/2014/chart" uri="{C3380CC4-5D6E-409C-BE32-E72D297353CC}">
                <c16:uniqueId val="{00000029-6F65-4816-ABCF-7276AC69CAA4}"/>
              </c:ext>
            </c:extLst>
          </c:dPt>
          <c:dPt>
            <c:idx val="29"/>
            <c:invertIfNegative val="0"/>
            <c:bubble3D val="0"/>
            <c:spPr>
              <a:solidFill>
                <a:srgbClr val="4B5A73"/>
              </a:solidFill>
              <a:ln w="25400">
                <a:noFill/>
              </a:ln>
              <a:effectLst/>
            </c:spPr>
            <c:extLst>
              <c:ext xmlns:c16="http://schemas.microsoft.com/office/drawing/2014/chart" uri="{C3380CC4-5D6E-409C-BE32-E72D297353CC}">
                <c16:uniqueId val="{0000002B-6F65-4816-ABCF-7276AC69CAA4}"/>
              </c:ext>
            </c:extLst>
          </c:dPt>
          <c:dPt>
            <c:idx val="30"/>
            <c:invertIfNegative val="0"/>
            <c:bubble3D val="0"/>
            <c:spPr>
              <a:solidFill>
                <a:srgbClr val="4B5A73"/>
              </a:solidFill>
              <a:ln w="25400">
                <a:noFill/>
              </a:ln>
              <a:effectLst/>
            </c:spPr>
            <c:extLst>
              <c:ext xmlns:c16="http://schemas.microsoft.com/office/drawing/2014/chart" uri="{C3380CC4-5D6E-409C-BE32-E72D297353CC}">
                <c16:uniqueId val="{0000002D-6F65-4816-ABCF-7276AC69CAA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900" baseline="0">
                    <a:solidFill>
                      <a:srgbClr val="1E2337"/>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Tabelle1!$A$2:$A$32</c:f>
              <c:strCache>
                <c:ptCount val="31"/>
                <c:pt idx="0">
                  <c:v>allocation process by C-OSS</c:v>
                </c:pt>
                <c:pt idx="1">
                  <c:v>conflict solving procedure by C-OSS</c:v>
                </c:pt>
                <c:pt idx="2">
                  <c:v>information on RFC website</c:v>
                </c:pt>
                <c:pt idx="3">
                  <c:v>annual report by RFC</c:v>
                </c:pt>
                <c:pt idx="4">
                  <c:v>structure of capacity wish list</c:v>
                </c:pt>
                <c:pt idx="5">
                  <c:v>information on terminals in CID</c:v>
                </c:pt>
                <c:pt idx="6">
                  <c:v>CID overall (structure/contents)</c:v>
                </c:pt>
                <c:pt idx="7">
                  <c:v>origin/destinations and intermediate stops in PaP</c:v>
                </c:pt>
                <c:pt idx="8">
                  <c:v>speed of PaPs</c:v>
                </c:pt>
                <c:pt idx="9">
                  <c:v>information at RAG/TAG meetings</c:v>
                </c:pt>
                <c:pt idx="10">
                  <c:v>implementation of re-routing scenarios</c:v>
                </c:pt>
                <c:pt idx="11">
                  <c:v>regular performance reports</c:v>
                </c:pt>
                <c:pt idx="12">
                  <c:v>PaP parameters</c:v>
                </c:pt>
                <c:pt idx="13">
                  <c:v>adequacy of lines</c:v>
                </c:pt>
                <c:pt idx="14">
                  <c:v>PaP offer/capacity management on overlapping sections</c:v>
                </c:pt>
                <c:pt idx="15">
                  <c:v>helpfulness of &amp; information from traffic management</c:v>
                </c:pt>
                <c:pt idx="16">
                  <c:v>RU Advisory Group/Terminal Advisory Group</c:v>
                </c:pt>
                <c:pt idx="17">
                  <c:v>PaP schedule (adequate travel/departure/arrival times)</c:v>
                </c:pt>
                <c:pt idx="18">
                  <c:v>measures to improve punctuality</c:v>
                </c:pt>
                <c:pt idx="19">
                  <c:v>communication with &amp; information by management board (except RAG/TAG meetings)</c:v>
                </c:pt>
                <c:pt idx="20">
                  <c:v>infrastructure standards</c:v>
                </c:pt>
                <c:pt idx="21">
                  <c:v>quality of international path offer</c:v>
                </c:pt>
                <c:pt idx="22">
                  <c:v>amount of PaPs (number of paths)</c:v>
                </c:pt>
                <c:pt idx="23">
                  <c:v>business know-how of C-OSS</c:v>
                </c:pt>
                <c:pt idx="24">
                  <c:v>quality of PaP reserve capacity</c:v>
                </c:pt>
                <c:pt idx="25">
                  <c:v>quality/level of detail of information in list of temporary capacity restrictions</c:v>
                </c:pt>
                <c:pt idx="26">
                  <c:v>availability of C-OSS</c:v>
                </c:pt>
                <c:pt idx="27">
                  <c:v>PCS overall</c:v>
                </c:pt>
                <c:pt idx="28">
                  <c:v>measures to improve infrastructure standards</c:v>
                </c:pt>
                <c:pt idx="29">
                  <c:v>involvement of RU in relevant processes</c:v>
                </c:pt>
                <c:pt idx="30">
                  <c:v>result/quality of coordination of temporary capacity restrictions</c:v>
                </c:pt>
              </c:strCache>
            </c:strRef>
          </c:cat>
          <c:val>
            <c:numRef>
              <c:f>Tabelle1!$B$2:$B$32</c:f>
              <c:numCache>
                <c:formatCode>General</c:formatCode>
                <c:ptCount val="31"/>
                <c:pt idx="0">
                  <c:v>5</c:v>
                </c:pt>
                <c:pt idx="1">
                  <c:v>5</c:v>
                </c:pt>
                <c:pt idx="2">
                  <c:v>5</c:v>
                </c:pt>
                <c:pt idx="3">
                  <c:v>4.7779999999999996</c:v>
                </c:pt>
                <c:pt idx="4">
                  <c:v>4.6669999999999998</c:v>
                </c:pt>
                <c:pt idx="5">
                  <c:v>4.4000000000000004</c:v>
                </c:pt>
                <c:pt idx="6">
                  <c:v>4.3849999999999998</c:v>
                </c:pt>
                <c:pt idx="7">
                  <c:v>4.3079999999999998</c:v>
                </c:pt>
                <c:pt idx="8">
                  <c:v>4.25</c:v>
                </c:pt>
                <c:pt idx="9">
                  <c:v>4.1820000000000004</c:v>
                </c:pt>
                <c:pt idx="10">
                  <c:v>3.875</c:v>
                </c:pt>
                <c:pt idx="11">
                  <c:v>3.8570000000000002</c:v>
                </c:pt>
                <c:pt idx="12">
                  <c:v>3.8460000000000001</c:v>
                </c:pt>
                <c:pt idx="13">
                  <c:v>3.8330000000000002</c:v>
                </c:pt>
                <c:pt idx="14">
                  <c:v>3.6669999999999998</c:v>
                </c:pt>
                <c:pt idx="15">
                  <c:v>3.5830000000000002</c:v>
                </c:pt>
                <c:pt idx="16">
                  <c:v>3.5</c:v>
                </c:pt>
                <c:pt idx="17">
                  <c:v>3.4169999999999998</c:v>
                </c:pt>
                <c:pt idx="18">
                  <c:v>3.4</c:v>
                </c:pt>
                <c:pt idx="19">
                  <c:v>3.4</c:v>
                </c:pt>
                <c:pt idx="20">
                  <c:v>3.25</c:v>
                </c:pt>
                <c:pt idx="21">
                  <c:v>3.25</c:v>
                </c:pt>
                <c:pt idx="22">
                  <c:v>3</c:v>
                </c:pt>
                <c:pt idx="23">
                  <c:v>3</c:v>
                </c:pt>
                <c:pt idx="24">
                  <c:v>2.8570000000000002</c:v>
                </c:pt>
                <c:pt idx="25">
                  <c:v>2.8330000000000002</c:v>
                </c:pt>
                <c:pt idx="26">
                  <c:v>2.8</c:v>
                </c:pt>
                <c:pt idx="27">
                  <c:v>2.75</c:v>
                </c:pt>
                <c:pt idx="28">
                  <c:v>2.6669999999999998</c:v>
                </c:pt>
                <c:pt idx="29">
                  <c:v>2.6360000000000001</c:v>
                </c:pt>
                <c:pt idx="30">
                  <c:v>2.5830000000000002</c:v>
                </c:pt>
              </c:numCache>
            </c:numRef>
          </c:val>
          <c:extLst>
            <c:ext xmlns:c16="http://schemas.microsoft.com/office/drawing/2014/chart" uri="{C3380CC4-5D6E-409C-BE32-E72D297353CC}">
              <c16:uniqueId val="{0000002E-6F65-4816-ABCF-7276AC69CAA4}"/>
            </c:ext>
          </c:extLst>
        </c:ser>
        <c:dLbls>
          <c:showLegendKey val="0"/>
          <c:showVal val="0"/>
          <c:showCatName val="0"/>
          <c:showSerName val="0"/>
          <c:showPercent val="0"/>
          <c:showBubbleSize val="0"/>
        </c:dLbls>
        <c:gapWidth val="50"/>
        <c:axId val="562769504"/>
        <c:axId val="867906856"/>
      </c:barChart>
      <c:catAx>
        <c:axId val="5627695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de-DE"/>
          </a:p>
        </c:txPr>
        <c:crossAx val="867906856"/>
        <c:crosses val="autoZero"/>
        <c:auto val="1"/>
        <c:lblAlgn val="ctr"/>
        <c:lblOffset val="100"/>
        <c:noMultiLvlLbl val="0"/>
      </c:catAx>
      <c:valAx>
        <c:axId val="867906856"/>
        <c:scaling>
          <c:orientation val="minMax"/>
          <c:max val="6"/>
          <c:min val="1"/>
        </c:scaling>
        <c:delete val="0"/>
        <c:axPos val="b"/>
        <c:majorGridlines>
          <c:spPr>
            <a:ln w="6350" cap="flat" cmpd="sng" algn="ctr">
              <a:solidFill>
                <a:srgbClr val="9BAAC8"/>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562769504"/>
        <c:crosses val="max"/>
        <c:crossBetween val="between"/>
        <c:majorUnit val="1"/>
      </c:valAx>
      <c:spPr>
        <a:noFill/>
        <a:ln>
          <a:noFill/>
        </a:ln>
        <a:effectLst/>
      </c:spPr>
    </c:plotArea>
    <c:plotVisOnly val="1"/>
    <c:dispBlanksAs val="gap"/>
    <c:showDLblsOverMax val="0"/>
  </c:chart>
  <c:spPr>
    <a:noFill/>
    <a:ln>
      <a:noFill/>
    </a:ln>
    <a:effectLst/>
  </c:spPr>
  <c:txPr>
    <a:bodyPr/>
    <a:lstStyle/>
    <a:p>
      <a:pPr>
        <a:defRPr sz="1000">
          <a:solidFill>
            <a:srgbClr val="000000"/>
          </a:solidFill>
        </a:defRPr>
      </a:pPr>
      <a:endParaRPr lang="de-D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889882057812119"/>
          <c:y val="9.2142895585871049E-2"/>
          <c:w val="0.64455938163346738"/>
          <c:h val="0.77427420307552408"/>
        </c:manualLayout>
      </c:layout>
      <c:barChart>
        <c:barDir val="bar"/>
        <c:grouping val="percentStacked"/>
        <c:varyColors val="0"/>
        <c:ser>
          <c:idx val="0"/>
          <c:order val="0"/>
          <c:tx>
            <c:strRef>
              <c:f>Tabelle1!$B$1</c:f>
              <c:strCache>
                <c:ptCount val="1"/>
                <c:pt idx="0">
                  <c:v>very unsatisfied</c:v>
                </c:pt>
              </c:strCache>
            </c:strRef>
          </c:tx>
          <c:spPr>
            <a:solidFill>
              <a:srgbClr val="4B5A73"/>
            </a:solidFill>
            <a:ln w="25400">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7E3-47F6-ADF8-1E9DABF22312}"/>
                </c:ext>
              </c:extLst>
            </c:dLbl>
            <c:dLbl>
              <c:idx val="1"/>
              <c:delete val="1"/>
              <c:extLst>
                <c:ext xmlns:c15="http://schemas.microsoft.com/office/drawing/2012/chart" uri="{CE6537A1-D6FC-4f65-9D91-7224C49458BB}"/>
                <c:ext xmlns:c16="http://schemas.microsoft.com/office/drawing/2014/chart" uri="{C3380CC4-5D6E-409C-BE32-E72D297353CC}">
                  <c16:uniqueId val="{00000001-77E3-47F6-ADF8-1E9DABF2231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E3-47F6-ADF8-1E9DABF2231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FFFFFF"/>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adequacy of lines</c:v>
                </c:pt>
                <c:pt idx="1">
                  <c:v>infrastructure standards</c:v>
                </c:pt>
                <c:pt idx="2">
                  <c:v>measures to improve infrastructure standards</c:v>
                </c:pt>
              </c:strCache>
            </c:strRef>
          </c:cat>
          <c:val>
            <c:numRef>
              <c:f>Tabelle1!$B$2:$B$4</c:f>
              <c:numCache>
                <c:formatCode>General</c:formatCode>
                <c:ptCount val="3"/>
                <c:pt idx="0">
                  <c:v>0</c:v>
                </c:pt>
                <c:pt idx="1">
                  <c:v>0</c:v>
                </c:pt>
                <c:pt idx="2">
                  <c:v>30.7692307692</c:v>
                </c:pt>
              </c:numCache>
            </c:numRef>
          </c:val>
          <c:extLst>
            <c:ext xmlns:c16="http://schemas.microsoft.com/office/drawing/2014/chart" uri="{C3380CC4-5D6E-409C-BE32-E72D297353CC}">
              <c16:uniqueId val="{00000003-77E3-47F6-ADF8-1E9DABF22312}"/>
            </c:ext>
          </c:extLst>
        </c:ser>
        <c:ser>
          <c:idx val="1"/>
          <c:order val="1"/>
          <c:tx>
            <c:strRef>
              <c:f>Tabelle1!$C$1</c:f>
              <c:strCache>
                <c:ptCount val="1"/>
                <c:pt idx="0">
                  <c:v>unsatisfied</c:v>
                </c:pt>
              </c:strCache>
            </c:strRef>
          </c:tx>
          <c:spPr>
            <a:solidFill>
              <a:srgbClr val="788CAF"/>
            </a:solidFill>
            <a:ln w="25400">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77E3-47F6-ADF8-1E9DABF2231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E3-47F6-ADF8-1E9DABF2231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FFFFFF">
                        <a:lumMod val="100000"/>
                      </a:srgbClr>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adequacy of lines</c:v>
                </c:pt>
                <c:pt idx="1">
                  <c:v>infrastructure standards</c:v>
                </c:pt>
                <c:pt idx="2">
                  <c:v>measures to improve infrastructure standards</c:v>
                </c:pt>
              </c:strCache>
            </c:strRef>
          </c:cat>
          <c:val>
            <c:numRef>
              <c:f>Tabelle1!$C$2:$C$4</c:f>
              <c:numCache>
                <c:formatCode>General</c:formatCode>
                <c:ptCount val="3"/>
                <c:pt idx="0">
                  <c:v>0</c:v>
                </c:pt>
                <c:pt idx="1">
                  <c:v>30.7692307692</c:v>
                </c:pt>
                <c:pt idx="2">
                  <c:v>7.6923076923</c:v>
                </c:pt>
              </c:numCache>
            </c:numRef>
          </c:val>
          <c:extLst>
            <c:ext xmlns:c16="http://schemas.microsoft.com/office/drawing/2014/chart" uri="{C3380CC4-5D6E-409C-BE32-E72D297353CC}">
              <c16:uniqueId val="{00000006-77E3-47F6-ADF8-1E9DABF22312}"/>
            </c:ext>
          </c:extLst>
        </c:ser>
        <c:ser>
          <c:idx val="2"/>
          <c:order val="2"/>
          <c:tx>
            <c:strRef>
              <c:f>Tabelle1!$D$1</c:f>
              <c:strCache>
                <c:ptCount val="1"/>
                <c:pt idx="0">
                  <c:v>slightly unsatisfied</c:v>
                </c:pt>
              </c:strCache>
            </c:strRef>
          </c:tx>
          <c:spPr>
            <a:solidFill>
              <a:srgbClr val="BECDE6"/>
            </a:solidFill>
            <a:ln w="25400">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E3-47F6-ADF8-1E9DABF2231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7E3-47F6-ADF8-1E9DABF2231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adequacy of lines</c:v>
                </c:pt>
                <c:pt idx="1">
                  <c:v>infrastructure standards</c:v>
                </c:pt>
                <c:pt idx="2">
                  <c:v>measures to improve infrastructure standards</c:v>
                </c:pt>
              </c:strCache>
            </c:strRef>
          </c:cat>
          <c:val>
            <c:numRef>
              <c:f>Tabelle1!$D$2:$D$4</c:f>
              <c:numCache>
                <c:formatCode>General</c:formatCode>
                <c:ptCount val="3"/>
                <c:pt idx="0">
                  <c:v>30.7692307692</c:v>
                </c:pt>
                <c:pt idx="1">
                  <c:v>7.6923076923</c:v>
                </c:pt>
                <c:pt idx="2">
                  <c:v>23.076923076900002</c:v>
                </c:pt>
              </c:numCache>
            </c:numRef>
          </c:val>
          <c:extLst>
            <c:ext xmlns:c16="http://schemas.microsoft.com/office/drawing/2014/chart" uri="{C3380CC4-5D6E-409C-BE32-E72D297353CC}">
              <c16:uniqueId val="{00000009-77E3-47F6-ADF8-1E9DABF22312}"/>
            </c:ext>
          </c:extLst>
        </c:ser>
        <c:ser>
          <c:idx val="3"/>
          <c:order val="3"/>
          <c:tx>
            <c:strRef>
              <c:f>Tabelle1!$E$1</c:f>
              <c:strCache>
                <c:ptCount val="1"/>
                <c:pt idx="0">
                  <c:v>slightly satisfied</c:v>
                </c:pt>
              </c:strCache>
            </c:strRef>
          </c:tx>
          <c:spPr>
            <a:solidFill>
              <a:srgbClr val="D7F050"/>
            </a:solidFill>
            <a:ln w="25400">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7E3-47F6-ADF8-1E9DABF2231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7E3-47F6-ADF8-1E9DABF2231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7E3-47F6-ADF8-1E9DABF2231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adequacy of lines</c:v>
                </c:pt>
                <c:pt idx="1">
                  <c:v>infrastructure standards</c:v>
                </c:pt>
                <c:pt idx="2">
                  <c:v>measures to improve infrastructure standards</c:v>
                </c:pt>
              </c:strCache>
            </c:strRef>
          </c:cat>
          <c:val>
            <c:numRef>
              <c:f>Tabelle1!$E$2:$E$4</c:f>
              <c:numCache>
                <c:formatCode>General</c:formatCode>
                <c:ptCount val="3"/>
                <c:pt idx="0">
                  <c:v>46.153846153800004</c:v>
                </c:pt>
                <c:pt idx="1">
                  <c:v>61.538461538500002</c:v>
                </c:pt>
                <c:pt idx="2">
                  <c:v>30.7692307692</c:v>
                </c:pt>
              </c:numCache>
            </c:numRef>
          </c:val>
          <c:extLst>
            <c:ext xmlns:c16="http://schemas.microsoft.com/office/drawing/2014/chart" uri="{C3380CC4-5D6E-409C-BE32-E72D297353CC}">
              <c16:uniqueId val="{0000000D-77E3-47F6-ADF8-1E9DABF22312}"/>
            </c:ext>
          </c:extLst>
        </c:ser>
        <c:ser>
          <c:idx val="4"/>
          <c:order val="4"/>
          <c:tx>
            <c:strRef>
              <c:f>Tabelle1!$F$1</c:f>
              <c:strCache>
                <c:ptCount val="1"/>
                <c:pt idx="0">
                  <c:v>satisfied</c:v>
                </c:pt>
              </c:strCache>
            </c:strRef>
          </c:tx>
          <c:spPr>
            <a:solidFill>
              <a:srgbClr val="B4CD00"/>
            </a:solidFill>
            <a:ln w="25400">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E-77E3-47F6-ADF8-1E9DABF2231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FFFFFF">
                        <a:lumMod val="100000"/>
                      </a:srgbClr>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adequacy of lines</c:v>
                </c:pt>
                <c:pt idx="1">
                  <c:v>infrastructure standards</c:v>
                </c:pt>
                <c:pt idx="2">
                  <c:v>measures to improve infrastructure standards</c:v>
                </c:pt>
              </c:strCache>
            </c:strRef>
          </c:cat>
          <c:val>
            <c:numRef>
              <c:f>Tabelle1!$F$2:$F$4</c:f>
              <c:numCache>
                <c:formatCode>General</c:formatCode>
                <c:ptCount val="3"/>
                <c:pt idx="0">
                  <c:v>23.076923076900002</c:v>
                </c:pt>
                <c:pt idx="1">
                  <c:v>0</c:v>
                </c:pt>
                <c:pt idx="2">
                  <c:v>7.6923076923</c:v>
                </c:pt>
              </c:numCache>
            </c:numRef>
          </c:val>
          <c:extLst>
            <c:ext xmlns:c16="http://schemas.microsoft.com/office/drawing/2014/chart" uri="{C3380CC4-5D6E-409C-BE32-E72D297353CC}">
              <c16:uniqueId val="{0000000F-77E3-47F6-ADF8-1E9DABF22312}"/>
            </c:ext>
          </c:extLst>
        </c:ser>
        <c:ser>
          <c:idx val="5"/>
          <c:order val="5"/>
          <c:tx>
            <c:strRef>
              <c:f>Tabelle1!$G$1</c:f>
              <c:strCache>
                <c:ptCount val="1"/>
                <c:pt idx="0">
                  <c:v>very satisfied</c:v>
                </c:pt>
              </c:strCache>
            </c:strRef>
          </c:tx>
          <c:spPr>
            <a:solidFill>
              <a:srgbClr val="829600"/>
            </a:solidFill>
            <a:ln w="25400">
              <a:noFill/>
            </a:ln>
            <a:effectLst/>
          </c:spPr>
          <c:invertIfNegative val="0"/>
          <c:dLbls>
            <c:delete val="1"/>
          </c:dLbls>
          <c:cat>
            <c:strRef>
              <c:f>Tabelle1!$A$2:$A$4</c:f>
              <c:strCache>
                <c:ptCount val="3"/>
                <c:pt idx="0">
                  <c:v>adequacy of lines</c:v>
                </c:pt>
                <c:pt idx="1">
                  <c:v>infrastructure standards</c:v>
                </c:pt>
                <c:pt idx="2">
                  <c:v>measures to improve infrastructure standards</c:v>
                </c:pt>
              </c:strCache>
            </c:strRef>
          </c:cat>
          <c:val>
            <c:numRef>
              <c:f>Tabelle1!$G$2:$G$4</c:f>
              <c:numCache>
                <c:formatCode>General</c:formatCode>
                <c:ptCount val="3"/>
                <c:pt idx="0">
                  <c:v>0</c:v>
                </c:pt>
                <c:pt idx="1">
                  <c:v>0</c:v>
                </c:pt>
                <c:pt idx="2">
                  <c:v>0</c:v>
                </c:pt>
              </c:numCache>
            </c:numRef>
          </c:val>
          <c:extLst>
            <c:ext xmlns:c16="http://schemas.microsoft.com/office/drawing/2014/chart" uri="{C3380CC4-5D6E-409C-BE32-E72D297353CC}">
              <c16:uniqueId val="{00000010-77E3-47F6-ADF8-1E9DABF22312}"/>
            </c:ext>
          </c:extLst>
        </c:ser>
        <c:dLbls>
          <c:dLblPos val="ctr"/>
          <c:showLegendKey val="0"/>
          <c:showVal val="1"/>
          <c:showCatName val="0"/>
          <c:showSerName val="0"/>
          <c:showPercent val="0"/>
          <c:showBubbleSize val="0"/>
        </c:dLbls>
        <c:gapWidth val="60"/>
        <c:overlap val="100"/>
        <c:axId val="867904896"/>
        <c:axId val="867897448"/>
      </c:barChart>
      <c:catAx>
        <c:axId val="86790489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crossAx val="867897448"/>
        <c:crosses val="autoZero"/>
        <c:auto val="1"/>
        <c:lblAlgn val="ctr"/>
        <c:lblOffset val="100"/>
        <c:noMultiLvlLbl val="0"/>
      </c:catAx>
      <c:valAx>
        <c:axId val="867897448"/>
        <c:scaling>
          <c:orientation val="minMax"/>
          <c:max val="1"/>
          <c:min val="0"/>
        </c:scaling>
        <c:delete val="0"/>
        <c:axPos val="b"/>
        <c:majorGridlines>
          <c:spPr>
            <a:ln w="6350" cap="flat" cmpd="sng" algn="ctr">
              <a:solidFill>
                <a:srgbClr val="9BAAC8"/>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867904896"/>
        <c:crosses val="max"/>
        <c:crossBetween val="between"/>
        <c:majorUnit val="0.2"/>
        <c:minorUnit val="0.1"/>
      </c:valAx>
      <c:spPr>
        <a:noFill/>
        <a:ln>
          <a:noFill/>
        </a:ln>
        <a:effectLst/>
      </c:spPr>
    </c:plotArea>
    <c:legend>
      <c:legendPos val="b"/>
      <c:layout>
        <c:manualLayout>
          <c:xMode val="edge"/>
          <c:yMode val="edge"/>
          <c:x val="0.31889882057812119"/>
          <c:y val="0.92308376011725213"/>
          <c:w val="0.64455938163346738"/>
          <c:h val="7.6916239882747844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900">
          <a:solidFill>
            <a:srgbClr val="000000"/>
          </a:solidFill>
        </a:defRPr>
      </a:pPr>
      <a:endParaRPr lang="de-DE"/>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578477822116504"/>
          <c:y val="6.9268602015065059E-2"/>
          <c:w val="0.57418800198677311"/>
          <c:h val="0.82793038016826259"/>
        </c:manualLayout>
      </c:layout>
      <c:barChart>
        <c:barDir val="bar"/>
        <c:grouping val="percentStacked"/>
        <c:varyColors val="0"/>
        <c:ser>
          <c:idx val="0"/>
          <c:order val="0"/>
          <c:tx>
            <c:strRef>
              <c:f>Tabelle1!$B$1</c:f>
              <c:strCache>
                <c:ptCount val="1"/>
                <c:pt idx="0">
                  <c:v>very unsatisfied</c:v>
                </c:pt>
              </c:strCache>
            </c:strRef>
          </c:tx>
          <c:spPr>
            <a:solidFill>
              <a:srgbClr val="4B5A73"/>
            </a:solidFill>
            <a:ln w="25400">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28D-4745-BAC8-D9E072B20BE6}"/>
                </c:ext>
              </c:extLst>
            </c:dLbl>
            <c:dLbl>
              <c:idx val="1"/>
              <c:delete val="1"/>
              <c:extLst>
                <c:ext xmlns:c15="http://schemas.microsoft.com/office/drawing/2012/chart" uri="{CE6537A1-D6FC-4f65-9D91-7224C49458BB}"/>
                <c:ext xmlns:c16="http://schemas.microsoft.com/office/drawing/2014/chart" uri="{C3380CC4-5D6E-409C-BE32-E72D297353CC}">
                  <c16:uniqueId val="{00000001-E28D-4745-BAC8-D9E072B20BE6}"/>
                </c:ext>
              </c:extLst>
            </c:dLbl>
            <c:dLbl>
              <c:idx val="2"/>
              <c:delete val="1"/>
              <c:extLst>
                <c:ext xmlns:c15="http://schemas.microsoft.com/office/drawing/2012/chart" uri="{CE6537A1-D6FC-4f65-9D91-7224C49458BB}"/>
                <c:ext xmlns:c16="http://schemas.microsoft.com/office/drawing/2014/chart" uri="{C3380CC4-5D6E-409C-BE32-E72D297353CC}">
                  <c16:uniqueId val="{00000002-E28D-4745-BAC8-D9E072B20BE6}"/>
                </c:ext>
              </c:extLst>
            </c:dLbl>
            <c:dLbl>
              <c:idx val="3"/>
              <c:delete val="1"/>
              <c:extLst>
                <c:ext xmlns:c15="http://schemas.microsoft.com/office/drawing/2012/chart" uri="{CE6537A1-D6FC-4f65-9D91-7224C49458BB}"/>
                <c:ext xmlns:c16="http://schemas.microsoft.com/office/drawing/2014/chart" uri="{C3380CC4-5D6E-409C-BE32-E72D297353CC}">
                  <c16:uniqueId val="{00000003-E28D-4745-BAC8-D9E072B20BE6}"/>
                </c:ext>
              </c:extLst>
            </c:dLbl>
            <c:dLbl>
              <c:idx val="4"/>
              <c:delete val="1"/>
              <c:extLst>
                <c:ext xmlns:c15="http://schemas.microsoft.com/office/drawing/2012/chart" uri="{CE6537A1-D6FC-4f65-9D91-7224C49458BB}"/>
                <c:ext xmlns:c16="http://schemas.microsoft.com/office/drawing/2014/chart" uri="{C3380CC4-5D6E-409C-BE32-E72D297353CC}">
                  <c16:uniqueId val="{00000004-E28D-4745-BAC8-D9E072B20BE6}"/>
                </c:ext>
              </c:extLst>
            </c:dLbl>
            <c:dLbl>
              <c:idx val="5"/>
              <c:delete val="1"/>
              <c:extLst>
                <c:ext xmlns:c15="http://schemas.microsoft.com/office/drawing/2012/chart" uri="{CE6537A1-D6FC-4f65-9D91-7224C49458BB}"/>
                <c:ext xmlns:c16="http://schemas.microsoft.com/office/drawing/2014/chart" uri="{C3380CC4-5D6E-409C-BE32-E72D297353CC}">
                  <c16:uniqueId val="{00000005-E28D-4745-BAC8-D9E072B20BE6}"/>
                </c:ext>
              </c:extLst>
            </c:dLbl>
            <c:dLbl>
              <c:idx val="6"/>
              <c:delete val="1"/>
              <c:extLst>
                <c:ext xmlns:c15="http://schemas.microsoft.com/office/drawing/2012/chart" uri="{CE6537A1-D6FC-4f65-9D91-7224C49458BB}"/>
                <c:ext xmlns:c16="http://schemas.microsoft.com/office/drawing/2014/chart" uri="{C3380CC4-5D6E-409C-BE32-E72D297353CC}">
                  <c16:uniqueId val="{00000006-E28D-4745-BAC8-D9E072B20BE6}"/>
                </c:ext>
              </c:extLst>
            </c:dLbl>
            <c:dLbl>
              <c:idx val="7"/>
              <c:delete val="1"/>
              <c:extLst>
                <c:ext xmlns:c15="http://schemas.microsoft.com/office/drawing/2012/chart" uri="{CE6537A1-D6FC-4f65-9D91-7224C49458BB}"/>
                <c:ext xmlns:c16="http://schemas.microsoft.com/office/drawing/2014/chart" uri="{C3380CC4-5D6E-409C-BE32-E72D297353CC}">
                  <c16:uniqueId val="{00000007-E28D-4745-BAC8-D9E072B20BE6}"/>
                </c:ext>
              </c:extLst>
            </c:dLbl>
            <c:dLbl>
              <c:idx val="8"/>
              <c:delete val="1"/>
              <c:extLst>
                <c:ext xmlns:c15="http://schemas.microsoft.com/office/drawing/2012/chart" uri="{CE6537A1-D6FC-4f65-9D91-7224C49458BB}"/>
                <c:ext xmlns:c16="http://schemas.microsoft.com/office/drawing/2014/chart" uri="{C3380CC4-5D6E-409C-BE32-E72D297353CC}">
                  <c16:uniqueId val="{00000008-E28D-4745-BAC8-D9E072B20BE6}"/>
                </c:ext>
              </c:extLst>
            </c:dLbl>
            <c:dLbl>
              <c:idx val="9"/>
              <c:delete val="1"/>
              <c:extLst>
                <c:ext xmlns:c15="http://schemas.microsoft.com/office/drawing/2012/chart" uri="{CE6537A1-D6FC-4f65-9D91-7224C49458BB}"/>
                <c:ext xmlns:c16="http://schemas.microsoft.com/office/drawing/2014/chart" uri="{C3380CC4-5D6E-409C-BE32-E72D297353CC}">
                  <c16:uniqueId val="{00000009-E28D-4745-BAC8-D9E072B20BE6}"/>
                </c:ext>
              </c:extLst>
            </c:dLbl>
            <c:dLbl>
              <c:idx val="10"/>
              <c:delete val="1"/>
              <c:extLst>
                <c:ext xmlns:c15="http://schemas.microsoft.com/office/drawing/2012/chart" uri="{CE6537A1-D6FC-4f65-9D91-7224C49458BB}"/>
                <c:ext xmlns:c16="http://schemas.microsoft.com/office/drawing/2014/chart" uri="{C3380CC4-5D6E-409C-BE32-E72D297353CC}">
                  <c16:uniqueId val="{0000000A-E28D-4745-BAC8-D9E072B20BE6}"/>
                </c:ext>
              </c:extLst>
            </c:dLbl>
            <c:dLbl>
              <c:idx val="11"/>
              <c:delete val="1"/>
              <c:extLst>
                <c:ext xmlns:c15="http://schemas.microsoft.com/office/drawing/2012/chart" uri="{CE6537A1-D6FC-4f65-9D91-7224C49458BB}"/>
                <c:ext xmlns:c16="http://schemas.microsoft.com/office/drawing/2014/chart" uri="{C3380CC4-5D6E-409C-BE32-E72D297353CC}">
                  <c16:uniqueId val="{0000000B-E28D-4745-BAC8-D9E072B20BE6}"/>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8D-4745-BAC8-D9E072B20BE6}"/>
                </c:ext>
              </c:extLst>
            </c:dLbl>
            <c:dLbl>
              <c:idx val="13"/>
              <c:delete val="1"/>
              <c:extLst>
                <c:ext xmlns:c15="http://schemas.microsoft.com/office/drawing/2012/chart" uri="{CE6537A1-D6FC-4f65-9D91-7224C49458BB}"/>
                <c:ext xmlns:c16="http://schemas.microsoft.com/office/drawing/2014/chart" uri="{C3380CC4-5D6E-409C-BE32-E72D297353CC}">
                  <c16:uniqueId val="{0000000D-E28D-4745-BAC8-D9E072B20BE6}"/>
                </c:ext>
              </c:extLst>
            </c:dLbl>
            <c:dLbl>
              <c:idx val="14"/>
              <c:delete val="1"/>
              <c:extLst>
                <c:ext xmlns:c15="http://schemas.microsoft.com/office/drawing/2012/chart" uri="{CE6537A1-D6FC-4f65-9D91-7224C49458BB}"/>
                <c:ext xmlns:c16="http://schemas.microsoft.com/office/drawing/2014/chart" uri="{C3380CC4-5D6E-409C-BE32-E72D297353CC}">
                  <c16:uniqueId val="{0000000E-E28D-4745-BAC8-D9E072B20BE6}"/>
                </c:ext>
              </c:extLst>
            </c:dLbl>
            <c:dLbl>
              <c:idx val="15"/>
              <c:delete val="1"/>
              <c:extLst>
                <c:ext xmlns:c15="http://schemas.microsoft.com/office/drawing/2012/chart" uri="{CE6537A1-D6FC-4f65-9D91-7224C49458BB}"/>
                <c:ext xmlns:c16="http://schemas.microsoft.com/office/drawing/2014/chart" uri="{C3380CC4-5D6E-409C-BE32-E72D297353CC}">
                  <c16:uniqueId val="{0000000F-E28D-4745-BAC8-D9E072B20BE6}"/>
                </c:ext>
              </c:extLst>
            </c:dLbl>
            <c:dLbl>
              <c:idx val="16"/>
              <c:delete val="1"/>
              <c:extLst>
                <c:ext xmlns:c15="http://schemas.microsoft.com/office/drawing/2012/chart" uri="{CE6537A1-D6FC-4f65-9D91-7224C49458BB}"/>
                <c:ext xmlns:c16="http://schemas.microsoft.com/office/drawing/2014/chart" uri="{C3380CC4-5D6E-409C-BE32-E72D297353CC}">
                  <c16:uniqueId val="{00000010-E28D-4745-BAC8-D9E072B20BE6}"/>
                </c:ext>
              </c:extLst>
            </c:dLbl>
            <c:dLbl>
              <c:idx val="17"/>
              <c:delete val="1"/>
              <c:extLst>
                <c:ext xmlns:c15="http://schemas.microsoft.com/office/drawing/2012/chart" uri="{CE6537A1-D6FC-4f65-9D91-7224C49458BB}"/>
                <c:ext xmlns:c16="http://schemas.microsoft.com/office/drawing/2014/chart" uri="{C3380CC4-5D6E-409C-BE32-E72D297353CC}">
                  <c16:uniqueId val="{00000011-E28D-4745-BAC8-D9E072B20BE6}"/>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28D-4745-BAC8-D9E072B20BE6}"/>
                </c:ext>
              </c:extLst>
            </c:dLbl>
            <c:dLbl>
              <c:idx val="19"/>
              <c:delete val="1"/>
              <c:extLst>
                <c:ext xmlns:c15="http://schemas.microsoft.com/office/drawing/2012/chart" uri="{CE6537A1-D6FC-4f65-9D91-7224C49458BB}"/>
                <c:ext xmlns:c16="http://schemas.microsoft.com/office/drawing/2014/chart" uri="{C3380CC4-5D6E-409C-BE32-E72D297353CC}">
                  <c16:uniqueId val="{00000013-E28D-4745-BAC8-D9E072B20BE6}"/>
                </c:ext>
              </c:extLst>
            </c:dLbl>
            <c:dLbl>
              <c:idx val="20"/>
              <c:delete val="1"/>
              <c:extLst>
                <c:ext xmlns:c15="http://schemas.microsoft.com/office/drawing/2012/chart" uri="{CE6537A1-D6FC-4f65-9D91-7224C49458BB}"/>
                <c:ext xmlns:c16="http://schemas.microsoft.com/office/drawing/2014/chart" uri="{C3380CC4-5D6E-409C-BE32-E72D297353CC}">
                  <c16:uniqueId val="{00000014-E28D-4745-BAC8-D9E072B20BE6}"/>
                </c:ext>
              </c:extLst>
            </c:dLbl>
            <c:dLbl>
              <c:idx val="21"/>
              <c:delete val="1"/>
              <c:extLst>
                <c:ext xmlns:c15="http://schemas.microsoft.com/office/drawing/2012/chart" uri="{CE6537A1-D6FC-4f65-9D91-7224C49458BB}"/>
                <c:ext xmlns:c16="http://schemas.microsoft.com/office/drawing/2014/chart" uri="{C3380CC4-5D6E-409C-BE32-E72D297353CC}">
                  <c16:uniqueId val="{00000015-E28D-4745-BAC8-D9E072B20BE6}"/>
                </c:ext>
              </c:extLst>
            </c:dLbl>
            <c:dLbl>
              <c:idx val="22"/>
              <c:delete val="1"/>
              <c:extLst>
                <c:ext xmlns:c15="http://schemas.microsoft.com/office/drawing/2012/chart" uri="{CE6537A1-D6FC-4f65-9D91-7224C49458BB}"/>
                <c:ext xmlns:c16="http://schemas.microsoft.com/office/drawing/2014/chart" uri="{C3380CC4-5D6E-409C-BE32-E72D297353CC}">
                  <c16:uniqueId val="{00000016-E28D-4745-BAC8-D9E072B20BE6}"/>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28D-4745-BAC8-D9E072B20BE6}"/>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28D-4745-BAC8-D9E072B20BE6}"/>
                </c:ext>
              </c:extLst>
            </c:dLbl>
            <c:dLbl>
              <c:idx val="25"/>
              <c:delete val="1"/>
              <c:extLst>
                <c:ext xmlns:c15="http://schemas.microsoft.com/office/drawing/2012/chart" uri="{CE6537A1-D6FC-4f65-9D91-7224C49458BB}"/>
                <c:ext xmlns:c16="http://schemas.microsoft.com/office/drawing/2014/chart" uri="{C3380CC4-5D6E-409C-BE32-E72D297353CC}">
                  <c16:uniqueId val="{00000019-E28D-4745-BAC8-D9E072B20BE6}"/>
                </c:ext>
              </c:extLst>
            </c:dLbl>
            <c:dLbl>
              <c:idx val="26"/>
              <c:delete val="1"/>
              <c:extLst>
                <c:ext xmlns:c15="http://schemas.microsoft.com/office/drawing/2012/chart" uri="{CE6537A1-D6FC-4f65-9D91-7224C49458BB}"/>
                <c:ext xmlns:c16="http://schemas.microsoft.com/office/drawing/2014/chart" uri="{C3380CC4-5D6E-409C-BE32-E72D297353CC}">
                  <c16:uniqueId val="{0000001A-E28D-4745-BAC8-D9E072B20BE6}"/>
                </c:ext>
              </c:extLst>
            </c:dLbl>
            <c:dLbl>
              <c:idx val="27"/>
              <c:delete val="1"/>
              <c:extLst>
                <c:ext xmlns:c15="http://schemas.microsoft.com/office/drawing/2012/chart" uri="{CE6537A1-D6FC-4f65-9D91-7224C49458BB}"/>
                <c:ext xmlns:c16="http://schemas.microsoft.com/office/drawing/2014/chart" uri="{C3380CC4-5D6E-409C-BE32-E72D297353CC}">
                  <c16:uniqueId val="{0000001B-E28D-4745-BAC8-D9E072B20BE6}"/>
                </c:ext>
              </c:extLst>
            </c:dLbl>
            <c:dLbl>
              <c:idx val="29"/>
              <c:delete val="1"/>
              <c:extLst>
                <c:ext xmlns:c15="http://schemas.microsoft.com/office/drawing/2012/chart" uri="{CE6537A1-D6FC-4f65-9D91-7224C49458BB}"/>
                <c:ext xmlns:c16="http://schemas.microsoft.com/office/drawing/2014/chart" uri="{C3380CC4-5D6E-409C-BE32-E72D297353CC}">
                  <c16:uniqueId val="{0000001C-E28D-4745-BAC8-D9E072B20BE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900" baseline="0">
                    <a:solidFill>
                      <a:srgbClr val="FFFFFF"/>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Tabelle1!$A$2:$A$32</c:f>
              <c:strCache>
                <c:ptCount val="31"/>
                <c:pt idx="0">
                  <c:v>allocation process by C-OSS</c:v>
                </c:pt>
                <c:pt idx="1">
                  <c:v>conflict solving procedure by C-OSS</c:v>
                </c:pt>
                <c:pt idx="2">
                  <c:v>information on RFC website</c:v>
                </c:pt>
                <c:pt idx="3">
                  <c:v>structure of capacity wish list</c:v>
                </c:pt>
                <c:pt idx="4">
                  <c:v>information on terminals in CID</c:v>
                </c:pt>
                <c:pt idx="5">
                  <c:v>annual report by RFC</c:v>
                </c:pt>
                <c:pt idx="6">
                  <c:v>speed of PaPs</c:v>
                </c:pt>
                <c:pt idx="7">
                  <c:v>CID overall (structure/contents)</c:v>
                </c:pt>
                <c:pt idx="8">
                  <c:v>origin/destinations and intermediate stops in PaP</c:v>
                </c:pt>
                <c:pt idx="9">
                  <c:v>information at RAG/TAG meetings</c:v>
                </c:pt>
                <c:pt idx="10">
                  <c:v>RU Advisory Group/Terminal Advisory Group</c:v>
                </c:pt>
                <c:pt idx="11">
                  <c:v>communication with &amp; information by management board (except RAG/TAG meetings)</c:v>
                </c:pt>
                <c:pt idx="12">
                  <c:v>availability of C-OSS</c:v>
                </c:pt>
                <c:pt idx="13">
                  <c:v>PaP schedule (adequate travel/departure/arrival times)</c:v>
                </c:pt>
                <c:pt idx="14">
                  <c:v>measures to improve punctuality</c:v>
                </c:pt>
                <c:pt idx="15">
                  <c:v>business know-how of C-OSS</c:v>
                </c:pt>
                <c:pt idx="16">
                  <c:v>adequacy of lines</c:v>
                </c:pt>
                <c:pt idx="17">
                  <c:v>PaP offer/capacity management on overlapping sections</c:v>
                </c:pt>
                <c:pt idx="18">
                  <c:v>quality of international path offer</c:v>
                </c:pt>
                <c:pt idx="19">
                  <c:v>amount of PaPs (number of paths)</c:v>
                </c:pt>
                <c:pt idx="20">
                  <c:v>PaP parameters</c:v>
                </c:pt>
                <c:pt idx="21">
                  <c:v>regular performance reports</c:v>
                </c:pt>
                <c:pt idx="22">
                  <c:v>helpfulness of &amp; information from traffic management</c:v>
                </c:pt>
                <c:pt idx="23">
                  <c:v>PCS overall</c:v>
                </c:pt>
                <c:pt idx="24">
                  <c:v>measures to improve infrastructure standards</c:v>
                </c:pt>
                <c:pt idx="25">
                  <c:v>implementation of re-routing scenarios</c:v>
                </c:pt>
                <c:pt idx="26">
                  <c:v>infrastructure standards</c:v>
                </c:pt>
                <c:pt idx="27">
                  <c:v>quality of PaP reserve capacity</c:v>
                </c:pt>
                <c:pt idx="28">
                  <c:v>quality/level of detail of information in list of temporary capacity restrictions</c:v>
                </c:pt>
                <c:pt idx="29">
                  <c:v>involvement of RU in relevant processes</c:v>
                </c:pt>
                <c:pt idx="30">
                  <c:v>result/quality of coordination of temporary capacity restrictions</c:v>
                </c:pt>
              </c:strCache>
            </c:strRef>
          </c:cat>
          <c:val>
            <c:numRef>
              <c:f>Tabelle1!$B$2:$B$32</c:f>
              <c:numCache>
                <c:formatCode>General</c:formatCode>
                <c:ptCount val="31"/>
                <c:pt idx="0">
                  <c:v>0</c:v>
                </c:pt>
                <c:pt idx="1">
                  <c:v>0</c:v>
                </c:pt>
                <c:pt idx="2">
                  <c:v>0</c:v>
                </c:pt>
                <c:pt idx="3">
                  <c:v>0</c:v>
                </c:pt>
                <c:pt idx="4">
                  <c:v>0</c:v>
                </c:pt>
                <c:pt idx="5">
                  <c:v>0</c:v>
                </c:pt>
                <c:pt idx="6">
                  <c:v>0</c:v>
                </c:pt>
                <c:pt idx="7">
                  <c:v>0</c:v>
                </c:pt>
                <c:pt idx="8">
                  <c:v>0</c:v>
                </c:pt>
                <c:pt idx="9">
                  <c:v>0</c:v>
                </c:pt>
                <c:pt idx="10">
                  <c:v>0</c:v>
                </c:pt>
                <c:pt idx="11">
                  <c:v>0</c:v>
                </c:pt>
                <c:pt idx="12">
                  <c:v>30</c:v>
                </c:pt>
                <c:pt idx="13">
                  <c:v>0</c:v>
                </c:pt>
                <c:pt idx="14">
                  <c:v>0</c:v>
                </c:pt>
                <c:pt idx="15">
                  <c:v>0</c:v>
                </c:pt>
                <c:pt idx="16">
                  <c:v>0</c:v>
                </c:pt>
                <c:pt idx="17">
                  <c:v>0</c:v>
                </c:pt>
                <c:pt idx="18">
                  <c:v>8.3000000000000007</c:v>
                </c:pt>
                <c:pt idx="19">
                  <c:v>0</c:v>
                </c:pt>
                <c:pt idx="20">
                  <c:v>0</c:v>
                </c:pt>
                <c:pt idx="21">
                  <c:v>0</c:v>
                </c:pt>
                <c:pt idx="22">
                  <c:v>0</c:v>
                </c:pt>
                <c:pt idx="23">
                  <c:v>33.299999999999997</c:v>
                </c:pt>
                <c:pt idx="24">
                  <c:v>33.299999999999997</c:v>
                </c:pt>
                <c:pt idx="25">
                  <c:v>0</c:v>
                </c:pt>
                <c:pt idx="26">
                  <c:v>0</c:v>
                </c:pt>
                <c:pt idx="27">
                  <c:v>0</c:v>
                </c:pt>
                <c:pt idx="28">
                  <c:v>8.3000000000000007</c:v>
                </c:pt>
                <c:pt idx="29">
                  <c:v>0</c:v>
                </c:pt>
                <c:pt idx="30">
                  <c:v>8.3000000000000007</c:v>
                </c:pt>
              </c:numCache>
            </c:numRef>
          </c:val>
          <c:extLst>
            <c:ext xmlns:c16="http://schemas.microsoft.com/office/drawing/2014/chart" uri="{C3380CC4-5D6E-409C-BE32-E72D297353CC}">
              <c16:uniqueId val="{0000001D-E28D-4745-BAC8-D9E072B20BE6}"/>
            </c:ext>
          </c:extLst>
        </c:ser>
        <c:ser>
          <c:idx val="1"/>
          <c:order val="1"/>
          <c:tx>
            <c:strRef>
              <c:f>Tabelle1!$C$1</c:f>
              <c:strCache>
                <c:ptCount val="1"/>
                <c:pt idx="0">
                  <c:v>unsatisfied</c:v>
                </c:pt>
              </c:strCache>
            </c:strRef>
          </c:tx>
          <c:spPr>
            <a:solidFill>
              <a:srgbClr val="788CAF"/>
            </a:solidFill>
            <a:ln w="25400">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E-E28D-4745-BAC8-D9E072B20BE6}"/>
                </c:ext>
              </c:extLst>
            </c:dLbl>
            <c:dLbl>
              <c:idx val="1"/>
              <c:delete val="1"/>
              <c:extLst>
                <c:ext xmlns:c15="http://schemas.microsoft.com/office/drawing/2012/chart" uri="{CE6537A1-D6FC-4f65-9D91-7224C49458BB}"/>
                <c:ext xmlns:c16="http://schemas.microsoft.com/office/drawing/2014/chart" uri="{C3380CC4-5D6E-409C-BE32-E72D297353CC}">
                  <c16:uniqueId val="{0000001F-E28D-4745-BAC8-D9E072B20BE6}"/>
                </c:ext>
              </c:extLst>
            </c:dLbl>
            <c:dLbl>
              <c:idx val="2"/>
              <c:delete val="1"/>
              <c:extLst>
                <c:ext xmlns:c15="http://schemas.microsoft.com/office/drawing/2012/chart" uri="{CE6537A1-D6FC-4f65-9D91-7224C49458BB}"/>
                <c:ext xmlns:c16="http://schemas.microsoft.com/office/drawing/2014/chart" uri="{C3380CC4-5D6E-409C-BE32-E72D297353CC}">
                  <c16:uniqueId val="{00000020-E28D-4745-BAC8-D9E072B20BE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28D-4745-BAC8-D9E072B20BE6}"/>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28D-4745-BAC8-D9E072B20BE6}"/>
                </c:ext>
              </c:extLst>
            </c:dLbl>
            <c:dLbl>
              <c:idx val="5"/>
              <c:delete val="1"/>
              <c:extLst>
                <c:ext xmlns:c15="http://schemas.microsoft.com/office/drawing/2012/chart" uri="{CE6537A1-D6FC-4f65-9D91-7224C49458BB}"/>
                <c:ext xmlns:c16="http://schemas.microsoft.com/office/drawing/2014/chart" uri="{C3380CC4-5D6E-409C-BE32-E72D297353CC}">
                  <c16:uniqueId val="{00000023-E28D-4745-BAC8-D9E072B20BE6}"/>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28D-4745-BAC8-D9E072B20BE6}"/>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28D-4745-BAC8-D9E072B20BE6}"/>
                </c:ext>
              </c:extLst>
            </c:dLbl>
            <c:dLbl>
              <c:idx val="8"/>
              <c:delete val="1"/>
              <c:extLst>
                <c:ext xmlns:c15="http://schemas.microsoft.com/office/drawing/2012/chart" uri="{CE6537A1-D6FC-4f65-9D91-7224C49458BB}"/>
                <c:ext xmlns:c16="http://schemas.microsoft.com/office/drawing/2014/chart" uri="{C3380CC4-5D6E-409C-BE32-E72D297353CC}">
                  <c16:uniqueId val="{00000026-E28D-4745-BAC8-D9E072B20BE6}"/>
                </c:ext>
              </c:extLst>
            </c:dLbl>
            <c:dLbl>
              <c:idx val="9"/>
              <c:delete val="1"/>
              <c:extLst>
                <c:ext xmlns:c15="http://schemas.microsoft.com/office/drawing/2012/chart" uri="{CE6537A1-D6FC-4f65-9D91-7224C49458BB}"/>
                <c:ext xmlns:c16="http://schemas.microsoft.com/office/drawing/2014/chart" uri="{C3380CC4-5D6E-409C-BE32-E72D297353CC}">
                  <c16:uniqueId val="{00000027-E28D-4745-BAC8-D9E072B20BE6}"/>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28D-4745-BAC8-D9E072B20BE6}"/>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28D-4745-BAC8-D9E072B20BE6}"/>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E28D-4745-BAC8-D9E072B20BE6}"/>
                </c:ext>
              </c:extLst>
            </c:dLbl>
            <c:dLbl>
              <c:idx val="16"/>
              <c:delete val="1"/>
              <c:extLst>
                <c:ext xmlns:c15="http://schemas.microsoft.com/office/drawing/2012/chart" uri="{CE6537A1-D6FC-4f65-9D91-7224C49458BB}"/>
                <c:ext xmlns:c16="http://schemas.microsoft.com/office/drawing/2014/chart" uri="{C3380CC4-5D6E-409C-BE32-E72D297353CC}">
                  <c16:uniqueId val="{0000002B-E28D-4745-BAC8-D9E072B20BE6}"/>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E28D-4745-BAC8-D9E072B20BE6}"/>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E28D-4745-BAC8-D9E072B20BE6}"/>
                </c:ext>
              </c:extLst>
            </c:dLbl>
            <c:dLbl>
              <c:idx val="23"/>
              <c:delete val="1"/>
              <c:extLst>
                <c:ext xmlns:c15="http://schemas.microsoft.com/office/drawing/2012/chart" uri="{CE6537A1-D6FC-4f65-9D91-7224C49458BB}"/>
                <c:ext xmlns:c16="http://schemas.microsoft.com/office/drawing/2014/chart" uri="{C3380CC4-5D6E-409C-BE32-E72D297353CC}">
                  <c16:uniqueId val="{0000002E-E28D-4745-BAC8-D9E072B20BE6}"/>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E28D-4745-BAC8-D9E072B20BE6}"/>
                </c:ext>
              </c:extLst>
            </c:dLbl>
            <c:dLbl>
              <c:idx val="25"/>
              <c:delete val="1"/>
              <c:extLst>
                <c:ext xmlns:c15="http://schemas.microsoft.com/office/drawing/2012/chart" uri="{CE6537A1-D6FC-4f65-9D91-7224C49458BB}"/>
                <c:ext xmlns:c16="http://schemas.microsoft.com/office/drawing/2014/chart" uri="{C3380CC4-5D6E-409C-BE32-E72D297353CC}">
                  <c16:uniqueId val="{00000030-E28D-4745-BAC8-D9E072B20BE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700" b="0" i="0" u="none" strike="noStrike" kern="900" cap="none" spc="0" normalizeH="0" baseline="0" noProof="0" smtClean="0">
                    <a:ln>
                      <a:noFill/>
                    </a:ln>
                    <a:solidFill>
                      <a:srgbClr val="FFFFFF"/>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Tabelle1!$A$2:$A$32</c:f>
              <c:strCache>
                <c:ptCount val="31"/>
                <c:pt idx="0">
                  <c:v>allocation process by C-OSS</c:v>
                </c:pt>
                <c:pt idx="1">
                  <c:v>conflict solving procedure by C-OSS</c:v>
                </c:pt>
                <c:pt idx="2">
                  <c:v>information on RFC website</c:v>
                </c:pt>
                <c:pt idx="3">
                  <c:v>structure of capacity wish list</c:v>
                </c:pt>
                <c:pt idx="4">
                  <c:v>information on terminals in CID</c:v>
                </c:pt>
                <c:pt idx="5">
                  <c:v>annual report by RFC</c:v>
                </c:pt>
                <c:pt idx="6">
                  <c:v>speed of PaPs</c:v>
                </c:pt>
                <c:pt idx="7">
                  <c:v>CID overall (structure/contents)</c:v>
                </c:pt>
                <c:pt idx="8">
                  <c:v>origin/destinations and intermediate stops in PaP</c:v>
                </c:pt>
                <c:pt idx="9">
                  <c:v>information at RAG/TAG meetings</c:v>
                </c:pt>
                <c:pt idx="10">
                  <c:v>RU Advisory Group/Terminal Advisory Group</c:v>
                </c:pt>
                <c:pt idx="11">
                  <c:v>communication with &amp; information by management board (except RAG/TAG meetings)</c:v>
                </c:pt>
                <c:pt idx="12">
                  <c:v>availability of C-OSS</c:v>
                </c:pt>
                <c:pt idx="13">
                  <c:v>PaP schedule (adequate travel/departure/arrival times)</c:v>
                </c:pt>
                <c:pt idx="14">
                  <c:v>measures to improve punctuality</c:v>
                </c:pt>
                <c:pt idx="15">
                  <c:v>business know-how of C-OSS</c:v>
                </c:pt>
                <c:pt idx="16">
                  <c:v>adequacy of lines</c:v>
                </c:pt>
                <c:pt idx="17">
                  <c:v>PaP offer/capacity management on overlapping sections</c:v>
                </c:pt>
                <c:pt idx="18">
                  <c:v>quality of international path offer</c:v>
                </c:pt>
                <c:pt idx="19">
                  <c:v>amount of PaPs (number of paths)</c:v>
                </c:pt>
                <c:pt idx="20">
                  <c:v>PaP parameters</c:v>
                </c:pt>
                <c:pt idx="21">
                  <c:v>regular performance reports</c:v>
                </c:pt>
                <c:pt idx="22">
                  <c:v>helpfulness of &amp; information from traffic management</c:v>
                </c:pt>
                <c:pt idx="23">
                  <c:v>PCS overall</c:v>
                </c:pt>
                <c:pt idx="24">
                  <c:v>measures to improve infrastructure standards</c:v>
                </c:pt>
                <c:pt idx="25">
                  <c:v>implementation of re-routing scenarios</c:v>
                </c:pt>
                <c:pt idx="26">
                  <c:v>infrastructure standards</c:v>
                </c:pt>
                <c:pt idx="27">
                  <c:v>quality of PaP reserve capacity</c:v>
                </c:pt>
                <c:pt idx="28">
                  <c:v>quality/level of detail of information in list of temporary capacity restrictions</c:v>
                </c:pt>
                <c:pt idx="29">
                  <c:v>involvement of RU in relevant processes</c:v>
                </c:pt>
                <c:pt idx="30">
                  <c:v>result/quality of coordination of temporary capacity restrictions</c:v>
                </c:pt>
              </c:strCache>
            </c:strRef>
          </c:cat>
          <c:val>
            <c:numRef>
              <c:f>Tabelle1!$C$2:$C$32</c:f>
              <c:numCache>
                <c:formatCode>General</c:formatCode>
                <c:ptCount val="31"/>
                <c:pt idx="0">
                  <c:v>0</c:v>
                </c:pt>
                <c:pt idx="1">
                  <c:v>0</c:v>
                </c:pt>
                <c:pt idx="2">
                  <c:v>0</c:v>
                </c:pt>
                <c:pt idx="3">
                  <c:v>11.1</c:v>
                </c:pt>
                <c:pt idx="4">
                  <c:v>20</c:v>
                </c:pt>
                <c:pt idx="5">
                  <c:v>0</c:v>
                </c:pt>
                <c:pt idx="6">
                  <c:v>8.3000000000000007</c:v>
                </c:pt>
                <c:pt idx="7">
                  <c:v>7.7</c:v>
                </c:pt>
                <c:pt idx="8">
                  <c:v>0</c:v>
                </c:pt>
                <c:pt idx="9">
                  <c:v>0</c:v>
                </c:pt>
                <c:pt idx="10">
                  <c:v>40</c:v>
                </c:pt>
                <c:pt idx="11">
                  <c:v>40</c:v>
                </c:pt>
                <c:pt idx="12">
                  <c:v>30</c:v>
                </c:pt>
                <c:pt idx="13">
                  <c:v>33.299999999999997</c:v>
                </c:pt>
                <c:pt idx="14">
                  <c:v>10</c:v>
                </c:pt>
                <c:pt idx="15">
                  <c:v>54.5</c:v>
                </c:pt>
                <c:pt idx="16">
                  <c:v>0</c:v>
                </c:pt>
                <c:pt idx="17">
                  <c:v>16.7</c:v>
                </c:pt>
                <c:pt idx="18">
                  <c:v>25</c:v>
                </c:pt>
                <c:pt idx="19">
                  <c:v>41.7</c:v>
                </c:pt>
                <c:pt idx="20">
                  <c:v>7.7</c:v>
                </c:pt>
                <c:pt idx="21">
                  <c:v>14.3</c:v>
                </c:pt>
                <c:pt idx="22">
                  <c:v>8.3000000000000007</c:v>
                </c:pt>
                <c:pt idx="23">
                  <c:v>0</c:v>
                </c:pt>
                <c:pt idx="24">
                  <c:v>8.3000000000000007</c:v>
                </c:pt>
                <c:pt idx="25">
                  <c:v>0</c:v>
                </c:pt>
                <c:pt idx="26">
                  <c:v>33.299999999999997</c:v>
                </c:pt>
                <c:pt idx="27">
                  <c:v>14.3</c:v>
                </c:pt>
                <c:pt idx="28">
                  <c:v>41.7</c:v>
                </c:pt>
                <c:pt idx="29">
                  <c:v>54.5</c:v>
                </c:pt>
                <c:pt idx="30">
                  <c:v>50</c:v>
                </c:pt>
              </c:numCache>
            </c:numRef>
          </c:val>
          <c:extLst>
            <c:ext xmlns:c16="http://schemas.microsoft.com/office/drawing/2014/chart" uri="{C3380CC4-5D6E-409C-BE32-E72D297353CC}">
              <c16:uniqueId val="{00000031-E28D-4745-BAC8-D9E072B20BE6}"/>
            </c:ext>
          </c:extLst>
        </c:ser>
        <c:ser>
          <c:idx val="2"/>
          <c:order val="2"/>
          <c:tx>
            <c:strRef>
              <c:f>Tabelle1!$D$1</c:f>
              <c:strCache>
                <c:ptCount val="1"/>
                <c:pt idx="0">
                  <c:v>slightly unsatisfied</c:v>
                </c:pt>
              </c:strCache>
            </c:strRef>
          </c:tx>
          <c:spPr>
            <a:solidFill>
              <a:srgbClr val="BECDE6"/>
            </a:solidFill>
            <a:ln w="25400">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32-E28D-4745-BAC8-D9E072B20BE6}"/>
                </c:ext>
              </c:extLst>
            </c:dLbl>
            <c:dLbl>
              <c:idx val="1"/>
              <c:delete val="1"/>
              <c:extLst>
                <c:ext xmlns:c15="http://schemas.microsoft.com/office/drawing/2012/chart" uri="{CE6537A1-D6FC-4f65-9D91-7224C49458BB}"/>
                <c:ext xmlns:c16="http://schemas.microsoft.com/office/drawing/2014/chart" uri="{C3380CC4-5D6E-409C-BE32-E72D297353CC}">
                  <c16:uniqueId val="{00000033-E28D-4745-BAC8-D9E072B20BE6}"/>
                </c:ext>
              </c:extLst>
            </c:dLbl>
            <c:dLbl>
              <c:idx val="2"/>
              <c:delete val="1"/>
              <c:extLst>
                <c:ext xmlns:c15="http://schemas.microsoft.com/office/drawing/2012/chart" uri="{CE6537A1-D6FC-4f65-9D91-7224C49458BB}"/>
                <c:ext xmlns:c16="http://schemas.microsoft.com/office/drawing/2014/chart" uri="{C3380CC4-5D6E-409C-BE32-E72D297353CC}">
                  <c16:uniqueId val="{00000034-E28D-4745-BAC8-D9E072B20BE6}"/>
                </c:ext>
              </c:extLst>
            </c:dLbl>
            <c:dLbl>
              <c:idx val="3"/>
              <c:delete val="1"/>
              <c:extLst>
                <c:ext xmlns:c15="http://schemas.microsoft.com/office/drawing/2012/chart" uri="{CE6537A1-D6FC-4f65-9D91-7224C49458BB}"/>
                <c:ext xmlns:c16="http://schemas.microsoft.com/office/drawing/2014/chart" uri="{C3380CC4-5D6E-409C-BE32-E72D297353CC}">
                  <c16:uniqueId val="{00000035-E28D-4745-BAC8-D9E072B20BE6}"/>
                </c:ext>
              </c:extLst>
            </c:dLbl>
            <c:dLbl>
              <c:idx val="4"/>
              <c:delete val="1"/>
              <c:extLst>
                <c:ext xmlns:c15="http://schemas.microsoft.com/office/drawing/2012/chart" uri="{CE6537A1-D6FC-4f65-9D91-7224C49458BB}"/>
                <c:ext xmlns:c16="http://schemas.microsoft.com/office/drawing/2014/chart" uri="{C3380CC4-5D6E-409C-BE32-E72D297353CC}">
                  <c16:uniqueId val="{00000036-E28D-4745-BAC8-D9E072B20BE6}"/>
                </c:ext>
              </c:extLst>
            </c:dLbl>
            <c:dLbl>
              <c:idx val="5"/>
              <c:delete val="1"/>
              <c:extLst>
                <c:ext xmlns:c15="http://schemas.microsoft.com/office/drawing/2012/chart" uri="{CE6537A1-D6FC-4f65-9D91-7224C49458BB}"/>
                <c:ext xmlns:c16="http://schemas.microsoft.com/office/drawing/2014/chart" uri="{C3380CC4-5D6E-409C-BE32-E72D297353CC}">
                  <c16:uniqueId val="{00000037-E28D-4745-BAC8-D9E072B20BE6}"/>
                </c:ext>
              </c:extLst>
            </c:dLbl>
            <c:dLbl>
              <c:idx val="7"/>
              <c:delete val="1"/>
              <c:extLst>
                <c:ext xmlns:c15="http://schemas.microsoft.com/office/drawing/2012/chart" uri="{CE6537A1-D6FC-4f65-9D91-7224C49458BB}"/>
                <c:ext xmlns:c16="http://schemas.microsoft.com/office/drawing/2014/chart" uri="{C3380CC4-5D6E-409C-BE32-E72D297353CC}">
                  <c16:uniqueId val="{00000038-E28D-4745-BAC8-D9E072B20BE6}"/>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E28D-4745-BAC8-D9E072B20BE6}"/>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E28D-4745-BAC8-D9E072B20BE6}"/>
                </c:ext>
              </c:extLst>
            </c:dLbl>
            <c:dLbl>
              <c:idx val="10"/>
              <c:delete val="1"/>
              <c:extLst>
                <c:ext xmlns:c15="http://schemas.microsoft.com/office/drawing/2012/chart" uri="{CE6537A1-D6FC-4f65-9D91-7224C49458BB}"/>
                <c:ext xmlns:c16="http://schemas.microsoft.com/office/drawing/2014/chart" uri="{C3380CC4-5D6E-409C-BE32-E72D297353CC}">
                  <c16:uniqueId val="{0000003B-E28D-4745-BAC8-D9E072B20BE6}"/>
                </c:ext>
              </c:extLst>
            </c:dLbl>
            <c:dLbl>
              <c:idx val="12"/>
              <c:delete val="1"/>
              <c:extLst>
                <c:ext xmlns:c15="http://schemas.microsoft.com/office/drawing/2012/chart" uri="{CE6537A1-D6FC-4f65-9D91-7224C49458BB}"/>
                <c:ext xmlns:c16="http://schemas.microsoft.com/office/drawing/2014/chart" uri="{C3380CC4-5D6E-409C-BE32-E72D297353CC}">
                  <c16:uniqueId val="{0000003C-E28D-4745-BAC8-D9E072B20BE6}"/>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E28D-4745-BAC8-D9E072B20BE6}"/>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E28D-4745-BAC8-D9E072B20BE6}"/>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E28D-4745-BAC8-D9E072B20BE6}"/>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E28D-4745-BAC8-D9E072B20BE6}"/>
                </c:ext>
              </c:extLst>
            </c:dLbl>
            <c:dLbl>
              <c:idx val="21"/>
              <c:delete val="1"/>
              <c:extLst>
                <c:ext xmlns:c15="http://schemas.microsoft.com/office/drawing/2012/chart" uri="{CE6537A1-D6FC-4f65-9D91-7224C49458BB}"/>
                <c:ext xmlns:c16="http://schemas.microsoft.com/office/drawing/2014/chart" uri="{C3380CC4-5D6E-409C-BE32-E72D297353CC}">
                  <c16:uniqueId val="{00000041-E28D-4745-BAC8-D9E072B20BE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700" b="0" i="0" u="none" strike="noStrike" kern="900" cap="none" spc="0" normalizeH="0" baseline="0" noProof="0" smtClean="0">
                    <a:ln>
                      <a:noFill/>
                    </a:ln>
                    <a:solidFill>
                      <a:srgbClr val="000000"/>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Tabelle1!$A$2:$A$32</c:f>
              <c:strCache>
                <c:ptCount val="31"/>
                <c:pt idx="0">
                  <c:v>allocation process by C-OSS</c:v>
                </c:pt>
                <c:pt idx="1">
                  <c:v>conflict solving procedure by C-OSS</c:v>
                </c:pt>
                <c:pt idx="2">
                  <c:v>information on RFC website</c:v>
                </c:pt>
                <c:pt idx="3">
                  <c:v>structure of capacity wish list</c:v>
                </c:pt>
                <c:pt idx="4">
                  <c:v>information on terminals in CID</c:v>
                </c:pt>
                <c:pt idx="5">
                  <c:v>annual report by RFC</c:v>
                </c:pt>
                <c:pt idx="6">
                  <c:v>speed of PaPs</c:v>
                </c:pt>
                <c:pt idx="7">
                  <c:v>CID overall (structure/contents)</c:v>
                </c:pt>
                <c:pt idx="8">
                  <c:v>origin/destinations and intermediate stops in PaP</c:v>
                </c:pt>
                <c:pt idx="9">
                  <c:v>information at RAG/TAG meetings</c:v>
                </c:pt>
                <c:pt idx="10">
                  <c:v>RU Advisory Group/Terminal Advisory Group</c:v>
                </c:pt>
                <c:pt idx="11">
                  <c:v>communication with &amp; information by management board (except RAG/TAG meetings)</c:v>
                </c:pt>
                <c:pt idx="12">
                  <c:v>availability of C-OSS</c:v>
                </c:pt>
                <c:pt idx="13">
                  <c:v>PaP schedule (adequate travel/departure/arrival times)</c:v>
                </c:pt>
                <c:pt idx="14">
                  <c:v>measures to improve punctuality</c:v>
                </c:pt>
                <c:pt idx="15">
                  <c:v>business know-how of C-OSS</c:v>
                </c:pt>
                <c:pt idx="16">
                  <c:v>adequacy of lines</c:v>
                </c:pt>
                <c:pt idx="17">
                  <c:v>PaP offer/capacity management on overlapping sections</c:v>
                </c:pt>
                <c:pt idx="18">
                  <c:v>quality of international path offer</c:v>
                </c:pt>
                <c:pt idx="19">
                  <c:v>amount of PaPs (number of paths)</c:v>
                </c:pt>
                <c:pt idx="20">
                  <c:v>PaP parameters</c:v>
                </c:pt>
                <c:pt idx="21">
                  <c:v>regular performance reports</c:v>
                </c:pt>
                <c:pt idx="22">
                  <c:v>helpfulness of &amp; information from traffic management</c:v>
                </c:pt>
                <c:pt idx="23">
                  <c:v>PCS overall</c:v>
                </c:pt>
                <c:pt idx="24">
                  <c:v>measures to improve infrastructure standards</c:v>
                </c:pt>
                <c:pt idx="25">
                  <c:v>implementation of re-routing scenarios</c:v>
                </c:pt>
                <c:pt idx="26">
                  <c:v>infrastructure standards</c:v>
                </c:pt>
                <c:pt idx="27">
                  <c:v>quality of PaP reserve capacity</c:v>
                </c:pt>
                <c:pt idx="28">
                  <c:v>quality/level of detail of information in list of temporary capacity restrictions</c:v>
                </c:pt>
                <c:pt idx="29">
                  <c:v>involvement of RU in relevant processes</c:v>
                </c:pt>
                <c:pt idx="30">
                  <c:v>result/quality of coordination of temporary capacity restrictions</c:v>
                </c:pt>
              </c:strCache>
            </c:strRef>
          </c:cat>
          <c:val>
            <c:numRef>
              <c:f>Tabelle1!$D$2:$D$32</c:f>
              <c:numCache>
                <c:formatCode>General</c:formatCode>
                <c:ptCount val="31"/>
                <c:pt idx="0">
                  <c:v>0</c:v>
                </c:pt>
                <c:pt idx="1">
                  <c:v>0</c:v>
                </c:pt>
                <c:pt idx="2">
                  <c:v>0</c:v>
                </c:pt>
                <c:pt idx="3">
                  <c:v>0</c:v>
                </c:pt>
                <c:pt idx="4">
                  <c:v>0</c:v>
                </c:pt>
                <c:pt idx="5">
                  <c:v>0</c:v>
                </c:pt>
                <c:pt idx="6">
                  <c:v>8.3000000000000007</c:v>
                </c:pt>
                <c:pt idx="7">
                  <c:v>0</c:v>
                </c:pt>
                <c:pt idx="8">
                  <c:v>15.4</c:v>
                </c:pt>
                <c:pt idx="9">
                  <c:v>36.4</c:v>
                </c:pt>
                <c:pt idx="10">
                  <c:v>0</c:v>
                </c:pt>
                <c:pt idx="11">
                  <c:v>20</c:v>
                </c:pt>
                <c:pt idx="12">
                  <c:v>0</c:v>
                </c:pt>
                <c:pt idx="13">
                  <c:v>16.7</c:v>
                </c:pt>
                <c:pt idx="14">
                  <c:v>60</c:v>
                </c:pt>
                <c:pt idx="15">
                  <c:v>9.1</c:v>
                </c:pt>
                <c:pt idx="16">
                  <c:v>33.299999999999997</c:v>
                </c:pt>
                <c:pt idx="17">
                  <c:v>16.7</c:v>
                </c:pt>
                <c:pt idx="18">
                  <c:v>16.7</c:v>
                </c:pt>
                <c:pt idx="19">
                  <c:v>33.299999999999997</c:v>
                </c:pt>
                <c:pt idx="20">
                  <c:v>15.4</c:v>
                </c:pt>
                <c:pt idx="21">
                  <c:v>0</c:v>
                </c:pt>
                <c:pt idx="22">
                  <c:v>33.299999999999997</c:v>
                </c:pt>
                <c:pt idx="23">
                  <c:v>33.299999999999997</c:v>
                </c:pt>
                <c:pt idx="24">
                  <c:v>25</c:v>
                </c:pt>
                <c:pt idx="25">
                  <c:v>12.5</c:v>
                </c:pt>
                <c:pt idx="26">
                  <c:v>8.3000000000000007</c:v>
                </c:pt>
                <c:pt idx="27">
                  <c:v>85.7</c:v>
                </c:pt>
                <c:pt idx="28">
                  <c:v>8.3000000000000007</c:v>
                </c:pt>
                <c:pt idx="29">
                  <c:v>27.3</c:v>
                </c:pt>
                <c:pt idx="30">
                  <c:v>16.7</c:v>
                </c:pt>
              </c:numCache>
            </c:numRef>
          </c:val>
          <c:extLst>
            <c:ext xmlns:c16="http://schemas.microsoft.com/office/drawing/2014/chart" uri="{C3380CC4-5D6E-409C-BE32-E72D297353CC}">
              <c16:uniqueId val="{00000042-E28D-4745-BAC8-D9E072B20BE6}"/>
            </c:ext>
          </c:extLst>
        </c:ser>
        <c:ser>
          <c:idx val="3"/>
          <c:order val="3"/>
          <c:tx>
            <c:strRef>
              <c:f>Tabelle1!$E$1</c:f>
              <c:strCache>
                <c:ptCount val="1"/>
                <c:pt idx="0">
                  <c:v>slightly satisfied</c:v>
                </c:pt>
              </c:strCache>
            </c:strRef>
          </c:tx>
          <c:spPr>
            <a:solidFill>
              <a:srgbClr val="D7F050"/>
            </a:solidFill>
            <a:ln w="25400">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43-E28D-4745-BAC8-D9E072B20BE6}"/>
                </c:ext>
              </c:extLst>
            </c:dLbl>
            <c:dLbl>
              <c:idx val="1"/>
              <c:delete val="1"/>
              <c:extLst>
                <c:ext xmlns:c15="http://schemas.microsoft.com/office/drawing/2012/chart" uri="{CE6537A1-D6FC-4f65-9D91-7224C49458BB}"/>
                <c:ext xmlns:c16="http://schemas.microsoft.com/office/drawing/2014/chart" uri="{C3380CC4-5D6E-409C-BE32-E72D297353CC}">
                  <c16:uniqueId val="{00000044-E28D-4745-BAC8-D9E072B20BE6}"/>
                </c:ext>
              </c:extLst>
            </c:dLbl>
            <c:dLbl>
              <c:idx val="3"/>
              <c:delete val="1"/>
              <c:extLst>
                <c:ext xmlns:c15="http://schemas.microsoft.com/office/drawing/2012/chart" uri="{CE6537A1-D6FC-4f65-9D91-7224C49458BB}"/>
                <c:ext xmlns:c16="http://schemas.microsoft.com/office/drawing/2014/chart" uri="{C3380CC4-5D6E-409C-BE32-E72D297353CC}">
                  <c16:uniqueId val="{00000045-E28D-4745-BAC8-D9E072B20BE6}"/>
                </c:ext>
              </c:extLst>
            </c:dLbl>
            <c:dLbl>
              <c:idx val="4"/>
              <c:delete val="1"/>
              <c:extLst>
                <c:ext xmlns:c15="http://schemas.microsoft.com/office/drawing/2012/chart" uri="{CE6537A1-D6FC-4f65-9D91-7224C49458BB}"/>
                <c:ext xmlns:c16="http://schemas.microsoft.com/office/drawing/2014/chart" uri="{C3380CC4-5D6E-409C-BE32-E72D297353CC}">
                  <c16:uniqueId val="{00000046-E28D-4745-BAC8-D9E072B20BE6}"/>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E28D-4745-BAC8-D9E072B20BE6}"/>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8-E28D-4745-BAC8-D9E072B20BE6}"/>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E28D-4745-BAC8-D9E072B20BE6}"/>
                </c:ext>
              </c:extLst>
            </c:dLbl>
            <c:dLbl>
              <c:idx val="27"/>
              <c:delete val="1"/>
              <c:extLst>
                <c:ext xmlns:c15="http://schemas.microsoft.com/office/drawing/2012/chart" uri="{CE6537A1-D6FC-4f65-9D91-7224C49458BB}"/>
                <c:ext xmlns:c16="http://schemas.microsoft.com/office/drawing/2014/chart" uri="{C3380CC4-5D6E-409C-BE32-E72D297353CC}">
                  <c16:uniqueId val="{0000004A-E28D-4745-BAC8-D9E072B20BE6}"/>
                </c:ext>
              </c:extLst>
            </c:dLbl>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B-E28D-4745-BAC8-D9E072B20BE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700" b="0" i="0" u="none" strike="noStrike" kern="900" cap="none" spc="0" normalizeH="0" baseline="0" noProof="0" smtClean="0">
                    <a:ln>
                      <a:noFill/>
                    </a:ln>
                    <a:solidFill>
                      <a:srgbClr val="000000"/>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Tabelle1!$A$2:$A$32</c:f>
              <c:strCache>
                <c:ptCount val="31"/>
                <c:pt idx="0">
                  <c:v>allocation process by C-OSS</c:v>
                </c:pt>
                <c:pt idx="1">
                  <c:v>conflict solving procedure by C-OSS</c:v>
                </c:pt>
                <c:pt idx="2">
                  <c:v>information on RFC website</c:v>
                </c:pt>
                <c:pt idx="3">
                  <c:v>structure of capacity wish list</c:v>
                </c:pt>
                <c:pt idx="4">
                  <c:v>information on terminals in CID</c:v>
                </c:pt>
                <c:pt idx="5">
                  <c:v>annual report by RFC</c:v>
                </c:pt>
                <c:pt idx="6">
                  <c:v>speed of PaPs</c:v>
                </c:pt>
                <c:pt idx="7">
                  <c:v>CID overall (structure/contents)</c:v>
                </c:pt>
                <c:pt idx="8">
                  <c:v>origin/destinations and intermediate stops in PaP</c:v>
                </c:pt>
                <c:pt idx="9">
                  <c:v>information at RAG/TAG meetings</c:v>
                </c:pt>
                <c:pt idx="10">
                  <c:v>RU Advisory Group/Terminal Advisory Group</c:v>
                </c:pt>
                <c:pt idx="11">
                  <c:v>communication with &amp; information by management board (except RAG/TAG meetings)</c:v>
                </c:pt>
                <c:pt idx="12">
                  <c:v>availability of C-OSS</c:v>
                </c:pt>
                <c:pt idx="13">
                  <c:v>PaP schedule (adequate travel/departure/arrival times)</c:v>
                </c:pt>
                <c:pt idx="14">
                  <c:v>measures to improve punctuality</c:v>
                </c:pt>
                <c:pt idx="15">
                  <c:v>business know-how of C-OSS</c:v>
                </c:pt>
                <c:pt idx="16">
                  <c:v>adequacy of lines</c:v>
                </c:pt>
                <c:pt idx="17">
                  <c:v>PaP offer/capacity management on overlapping sections</c:v>
                </c:pt>
                <c:pt idx="18">
                  <c:v>quality of international path offer</c:v>
                </c:pt>
                <c:pt idx="19">
                  <c:v>amount of PaPs (number of paths)</c:v>
                </c:pt>
                <c:pt idx="20">
                  <c:v>PaP parameters</c:v>
                </c:pt>
                <c:pt idx="21">
                  <c:v>regular performance reports</c:v>
                </c:pt>
                <c:pt idx="22">
                  <c:v>helpfulness of &amp; information from traffic management</c:v>
                </c:pt>
                <c:pt idx="23">
                  <c:v>PCS overall</c:v>
                </c:pt>
                <c:pt idx="24">
                  <c:v>measures to improve infrastructure standards</c:v>
                </c:pt>
                <c:pt idx="25">
                  <c:v>implementation of re-routing scenarios</c:v>
                </c:pt>
                <c:pt idx="26">
                  <c:v>infrastructure standards</c:v>
                </c:pt>
                <c:pt idx="27">
                  <c:v>quality of PaP reserve capacity</c:v>
                </c:pt>
                <c:pt idx="28">
                  <c:v>quality/level of detail of information in list of temporary capacity restrictions</c:v>
                </c:pt>
                <c:pt idx="29">
                  <c:v>involvement of RU in relevant processes</c:v>
                </c:pt>
                <c:pt idx="30">
                  <c:v>result/quality of coordination of temporary capacity restrictions</c:v>
                </c:pt>
              </c:strCache>
            </c:strRef>
          </c:cat>
          <c:val>
            <c:numRef>
              <c:f>Tabelle1!$E$2:$E$32</c:f>
              <c:numCache>
                <c:formatCode>General</c:formatCode>
                <c:ptCount val="31"/>
                <c:pt idx="0">
                  <c:v>0</c:v>
                </c:pt>
                <c:pt idx="1">
                  <c:v>0</c:v>
                </c:pt>
                <c:pt idx="2">
                  <c:v>7.7</c:v>
                </c:pt>
                <c:pt idx="3">
                  <c:v>0</c:v>
                </c:pt>
                <c:pt idx="4">
                  <c:v>0</c:v>
                </c:pt>
                <c:pt idx="5">
                  <c:v>22.2</c:v>
                </c:pt>
                <c:pt idx="6">
                  <c:v>33.299999999999997</c:v>
                </c:pt>
                <c:pt idx="7">
                  <c:v>46.2</c:v>
                </c:pt>
                <c:pt idx="8">
                  <c:v>38.5</c:v>
                </c:pt>
                <c:pt idx="9">
                  <c:v>18.2</c:v>
                </c:pt>
                <c:pt idx="10">
                  <c:v>30</c:v>
                </c:pt>
                <c:pt idx="11">
                  <c:v>10</c:v>
                </c:pt>
                <c:pt idx="12">
                  <c:v>10</c:v>
                </c:pt>
                <c:pt idx="13">
                  <c:v>25</c:v>
                </c:pt>
                <c:pt idx="14">
                  <c:v>10</c:v>
                </c:pt>
                <c:pt idx="15">
                  <c:v>18.2</c:v>
                </c:pt>
                <c:pt idx="16">
                  <c:v>50</c:v>
                </c:pt>
                <c:pt idx="17">
                  <c:v>50</c:v>
                </c:pt>
                <c:pt idx="18">
                  <c:v>33.299999999999997</c:v>
                </c:pt>
                <c:pt idx="19">
                  <c:v>8.3000000000000007</c:v>
                </c:pt>
                <c:pt idx="20">
                  <c:v>61.5</c:v>
                </c:pt>
                <c:pt idx="21">
                  <c:v>71.400000000000006</c:v>
                </c:pt>
                <c:pt idx="22">
                  <c:v>50</c:v>
                </c:pt>
                <c:pt idx="23">
                  <c:v>25</c:v>
                </c:pt>
                <c:pt idx="24">
                  <c:v>25</c:v>
                </c:pt>
                <c:pt idx="25">
                  <c:v>87.5</c:v>
                </c:pt>
                <c:pt idx="26">
                  <c:v>58.3</c:v>
                </c:pt>
                <c:pt idx="27">
                  <c:v>0</c:v>
                </c:pt>
                <c:pt idx="28">
                  <c:v>41.7</c:v>
                </c:pt>
                <c:pt idx="29">
                  <c:v>18.2</c:v>
                </c:pt>
                <c:pt idx="30">
                  <c:v>25</c:v>
                </c:pt>
              </c:numCache>
            </c:numRef>
          </c:val>
          <c:extLst>
            <c:ext xmlns:c16="http://schemas.microsoft.com/office/drawing/2014/chart" uri="{C3380CC4-5D6E-409C-BE32-E72D297353CC}">
              <c16:uniqueId val="{0000004C-E28D-4745-BAC8-D9E072B20BE6}"/>
            </c:ext>
          </c:extLst>
        </c:ser>
        <c:ser>
          <c:idx val="4"/>
          <c:order val="4"/>
          <c:tx>
            <c:strRef>
              <c:f>Tabelle1!$F$1</c:f>
              <c:strCache>
                <c:ptCount val="1"/>
                <c:pt idx="0">
                  <c:v>satisfied</c:v>
                </c:pt>
              </c:strCache>
            </c:strRef>
          </c:tx>
          <c:spPr>
            <a:solidFill>
              <a:srgbClr val="B4CD00"/>
            </a:solidFill>
            <a:ln w="25400">
              <a:noFill/>
            </a:ln>
            <a:effectLst/>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D-E28D-4745-BAC8-D9E072B20BE6}"/>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E-E28D-4745-BAC8-D9E072B20BE6}"/>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F-E28D-4745-BAC8-D9E072B20BE6}"/>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0-E28D-4745-BAC8-D9E072B20BE6}"/>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1-E28D-4745-BAC8-D9E072B20BE6}"/>
                </c:ext>
              </c:extLst>
            </c:dLbl>
            <c:dLbl>
              <c:idx val="25"/>
              <c:delete val="1"/>
              <c:extLst>
                <c:ext xmlns:c15="http://schemas.microsoft.com/office/drawing/2012/chart" uri="{CE6537A1-D6FC-4f65-9D91-7224C49458BB}"/>
                <c:ext xmlns:c16="http://schemas.microsoft.com/office/drawing/2014/chart" uri="{C3380CC4-5D6E-409C-BE32-E72D297353CC}">
                  <c16:uniqueId val="{00000052-E28D-4745-BAC8-D9E072B20BE6}"/>
                </c:ext>
              </c:extLst>
            </c:dLbl>
            <c:dLbl>
              <c:idx val="26"/>
              <c:delete val="1"/>
              <c:extLst>
                <c:ext xmlns:c15="http://schemas.microsoft.com/office/drawing/2012/chart" uri="{CE6537A1-D6FC-4f65-9D91-7224C49458BB}"/>
                <c:ext xmlns:c16="http://schemas.microsoft.com/office/drawing/2014/chart" uri="{C3380CC4-5D6E-409C-BE32-E72D297353CC}">
                  <c16:uniqueId val="{00000053-E28D-4745-BAC8-D9E072B20BE6}"/>
                </c:ext>
              </c:extLst>
            </c:dLbl>
            <c:dLbl>
              <c:idx val="27"/>
              <c:delete val="1"/>
              <c:extLst>
                <c:ext xmlns:c15="http://schemas.microsoft.com/office/drawing/2012/chart" uri="{CE6537A1-D6FC-4f65-9D91-7224C49458BB}"/>
                <c:ext xmlns:c16="http://schemas.microsoft.com/office/drawing/2014/chart" uri="{C3380CC4-5D6E-409C-BE32-E72D297353CC}">
                  <c16:uniqueId val="{00000054-E28D-4745-BAC8-D9E072B20BE6}"/>
                </c:ext>
              </c:extLst>
            </c:dLbl>
            <c:dLbl>
              <c:idx val="28"/>
              <c:delete val="1"/>
              <c:extLst>
                <c:ext xmlns:c15="http://schemas.microsoft.com/office/drawing/2012/chart" uri="{CE6537A1-D6FC-4f65-9D91-7224C49458BB}"/>
                <c:ext xmlns:c16="http://schemas.microsoft.com/office/drawing/2014/chart" uri="{C3380CC4-5D6E-409C-BE32-E72D297353CC}">
                  <c16:uniqueId val="{00000055-E28D-4745-BAC8-D9E072B20BE6}"/>
                </c:ext>
              </c:extLst>
            </c:dLbl>
            <c:dLbl>
              <c:idx val="29"/>
              <c:delete val="1"/>
              <c:extLst>
                <c:ext xmlns:c15="http://schemas.microsoft.com/office/drawing/2012/chart" uri="{CE6537A1-D6FC-4f65-9D91-7224C49458BB}"/>
                <c:ext xmlns:c16="http://schemas.microsoft.com/office/drawing/2014/chart" uri="{C3380CC4-5D6E-409C-BE32-E72D297353CC}">
                  <c16:uniqueId val="{00000056-E28D-4745-BAC8-D9E072B20BE6}"/>
                </c:ext>
              </c:extLst>
            </c:dLbl>
            <c:dLbl>
              <c:idx val="30"/>
              <c:delete val="1"/>
              <c:extLst>
                <c:ext xmlns:c15="http://schemas.microsoft.com/office/drawing/2012/chart" uri="{CE6537A1-D6FC-4f65-9D91-7224C49458BB}"/>
                <c:ext xmlns:c16="http://schemas.microsoft.com/office/drawing/2014/chart" uri="{C3380CC4-5D6E-409C-BE32-E72D297353CC}">
                  <c16:uniqueId val="{00000057-E28D-4745-BAC8-D9E072B20BE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700" b="0" i="0" u="none" strike="noStrike" kern="900" cap="none" spc="0" normalizeH="0" baseline="0" noProof="0" smtClean="0">
                    <a:ln>
                      <a:noFill/>
                    </a:ln>
                    <a:solidFill>
                      <a:srgbClr val="FFFFFF"/>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Tabelle1!$A$2:$A$32</c:f>
              <c:strCache>
                <c:ptCount val="31"/>
                <c:pt idx="0">
                  <c:v>allocation process by C-OSS</c:v>
                </c:pt>
                <c:pt idx="1">
                  <c:v>conflict solving procedure by C-OSS</c:v>
                </c:pt>
                <c:pt idx="2">
                  <c:v>information on RFC website</c:v>
                </c:pt>
                <c:pt idx="3">
                  <c:v>structure of capacity wish list</c:v>
                </c:pt>
                <c:pt idx="4">
                  <c:v>information on terminals in CID</c:v>
                </c:pt>
                <c:pt idx="5">
                  <c:v>annual report by RFC</c:v>
                </c:pt>
                <c:pt idx="6">
                  <c:v>speed of PaPs</c:v>
                </c:pt>
                <c:pt idx="7">
                  <c:v>CID overall (structure/contents)</c:v>
                </c:pt>
                <c:pt idx="8">
                  <c:v>origin/destinations and intermediate stops in PaP</c:v>
                </c:pt>
                <c:pt idx="9">
                  <c:v>information at RAG/TAG meetings</c:v>
                </c:pt>
                <c:pt idx="10">
                  <c:v>RU Advisory Group/Terminal Advisory Group</c:v>
                </c:pt>
                <c:pt idx="11">
                  <c:v>communication with &amp; information by management board (except RAG/TAG meetings)</c:v>
                </c:pt>
                <c:pt idx="12">
                  <c:v>availability of C-OSS</c:v>
                </c:pt>
                <c:pt idx="13">
                  <c:v>PaP schedule (adequate travel/departure/arrival times)</c:v>
                </c:pt>
                <c:pt idx="14">
                  <c:v>measures to improve punctuality</c:v>
                </c:pt>
                <c:pt idx="15">
                  <c:v>business know-how of C-OSS</c:v>
                </c:pt>
                <c:pt idx="16">
                  <c:v>adequacy of lines</c:v>
                </c:pt>
                <c:pt idx="17">
                  <c:v>PaP offer/capacity management on overlapping sections</c:v>
                </c:pt>
                <c:pt idx="18">
                  <c:v>quality of international path offer</c:v>
                </c:pt>
                <c:pt idx="19">
                  <c:v>amount of PaPs (number of paths)</c:v>
                </c:pt>
                <c:pt idx="20">
                  <c:v>PaP parameters</c:v>
                </c:pt>
                <c:pt idx="21">
                  <c:v>regular performance reports</c:v>
                </c:pt>
                <c:pt idx="22">
                  <c:v>helpfulness of &amp; information from traffic management</c:v>
                </c:pt>
                <c:pt idx="23">
                  <c:v>PCS overall</c:v>
                </c:pt>
                <c:pt idx="24">
                  <c:v>measures to improve infrastructure standards</c:v>
                </c:pt>
                <c:pt idx="25">
                  <c:v>implementation of re-routing scenarios</c:v>
                </c:pt>
                <c:pt idx="26">
                  <c:v>infrastructure standards</c:v>
                </c:pt>
                <c:pt idx="27">
                  <c:v>quality of PaP reserve capacity</c:v>
                </c:pt>
                <c:pt idx="28">
                  <c:v>quality/level of detail of information in list of temporary capacity restrictions</c:v>
                </c:pt>
                <c:pt idx="29">
                  <c:v>involvement of RU in relevant processes</c:v>
                </c:pt>
                <c:pt idx="30">
                  <c:v>result/quality of coordination of temporary capacity restrictions</c:v>
                </c:pt>
              </c:strCache>
            </c:strRef>
          </c:cat>
          <c:val>
            <c:numRef>
              <c:f>Tabelle1!$F$2:$F$32</c:f>
              <c:numCache>
                <c:formatCode>General</c:formatCode>
                <c:ptCount val="31"/>
                <c:pt idx="0">
                  <c:v>100</c:v>
                </c:pt>
                <c:pt idx="1">
                  <c:v>100</c:v>
                </c:pt>
                <c:pt idx="2">
                  <c:v>84.6</c:v>
                </c:pt>
                <c:pt idx="3">
                  <c:v>88.9</c:v>
                </c:pt>
                <c:pt idx="4">
                  <c:v>80</c:v>
                </c:pt>
                <c:pt idx="5">
                  <c:v>77.8</c:v>
                </c:pt>
                <c:pt idx="6">
                  <c:v>50</c:v>
                </c:pt>
                <c:pt idx="7">
                  <c:v>38.5</c:v>
                </c:pt>
                <c:pt idx="8">
                  <c:v>46.2</c:v>
                </c:pt>
                <c:pt idx="9">
                  <c:v>36.4</c:v>
                </c:pt>
                <c:pt idx="10">
                  <c:v>30</c:v>
                </c:pt>
                <c:pt idx="11">
                  <c:v>20</c:v>
                </c:pt>
                <c:pt idx="12">
                  <c:v>30</c:v>
                </c:pt>
                <c:pt idx="13">
                  <c:v>25</c:v>
                </c:pt>
                <c:pt idx="14">
                  <c:v>20</c:v>
                </c:pt>
                <c:pt idx="15">
                  <c:v>18.2</c:v>
                </c:pt>
                <c:pt idx="16">
                  <c:v>16.7</c:v>
                </c:pt>
                <c:pt idx="17">
                  <c:v>16.7</c:v>
                </c:pt>
                <c:pt idx="18">
                  <c:v>16.7</c:v>
                </c:pt>
                <c:pt idx="19">
                  <c:v>16.7</c:v>
                </c:pt>
                <c:pt idx="20">
                  <c:v>15.4</c:v>
                </c:pt>
                <c:pt idx="21">
                  <c:v>14.3</c:v>
                </c:pt>
                <c:pt idx="22">
                  <c:v>8.3000000000000007</c:v>
                </c:pt>
                <c:pt idx="23">
                  <c:v>8.3000000000000007</c:v>
                </c:pt>
                <c:pt idx="24">
                  <c:v>8.3000000000000007</c:v>
                </c:pt>
                <c:pt idx="25">
                  <c:v>0</c:v>
                </c:pt>
                <c:pt idx="26">
                  <c:v>0</c:v>
                </c:pt>
                <c:pt idx="27">
                  <c:v>0</c:v>
                </c:pt>
                <c:pt idx="28">
                  <c:v>0</c:v>
                </c:pt>
                <c:pt idx="29">
                  <c:v>0</c:v>
                </c:pt>
                <c:pt idx="30">
                  <c:v>0</c:v>
                </c:pt>
              </c:numCache>
            </c:numRef>
          </c:val>
          <c:extLst>
            <c:ext xmlns:c16="http://schemas.microsoft.com/office/drawing/2014/chart" uri="{C3380CC4-5D6E-409C-BE32-E72D297353CC}">
              <c16:uniqueId val="{00000058-E28D-4745-BAC8-D9E072B20BE6}"/>
            </c:ext>
          </c:extLst>
        </c:ser>
        <c:ser>
          <c:idx val="5"/>
          <c:order val="5"/>
          <c:tx>
            <c:strRef>
              <c:f>Tabelle1!$G$1</c:f>
              <c:strCache>
                <c:ptCount val="1"/>
                <c:pt idx="0">
                  <c:v>very satisfied</c:v>
                </c:pt>
              </c:strCache>
            </c:strRef>
          </c:tx>
          <c:spPr>
            <a:solidFill>
              <a:srgbClr val="829600"/>
            </a:solidFill>
            <a:ln w="25400">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59-E28D-4745-BAC8-D9E072B20BE6}"/>
                </c:ext>
              </c:extLst>
            </c:dLbl>
            <c:dLbl>
              <c:idx val="1"/>
              <c:delete val="1"/>
              <c:extLst>
                <c:ext xmlns:c15="http://schemas.microsoft.com/office/drawing/2012/chart" uri="{CE6537A1-D6FC-4f65-9D91-7224C49458BB}"/>
                <c:ext xmlns:c16="http://schemas.microsoft.com/office/drawing/2014/chart" uri="{C3380CC4-5D6E-409C-BE32-E72D297353CC}">
                  <c16:uniqueId val="{0000005A-E28D-4745-BAC8-D9E072B20BE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B-E28D-4745-BAC8-D9E072B20BE6}"/>
                </c:ext>
              </c:extLst>
            </c:dLbl>
            <c:dLbl>
              <c:idx val="3"/>
              <c:delete val="1"/>
              <c:extLst>
                <c:ext xmlns:c15="http://schemas.microsoft.com/office/drawing/2012/chart" uri="{CE6537A1-D6FC-4f65-9D91-7224C49458BB}"/>
                <c:ext xmlns:c16="http://schemas.microsoft.com/office/drawing/2014/chart" uri="{C3380CC4-5D6E-409C-BE32-E72D297353CC}">
                  <c16:uniqueId val="{0000005C-E28D-4745-BAC8-D9E072B20BE6}"/>
                </c:ext>
              </c:extLst>
            </c:dLbl>
            <c:dLbl>
              <c:idx val="4"/>
              <c:delete val="1"/>
              <c:extLst>
                <c:ext xmlns:c15="http://schemas.microsoft.com/office/drawing/2012/chart" uri="{CE6537A1-D6FC-4f65-9D91-7224C49458BB}"/>
                <c:ext xmlns:c16="http://schemas.microsoft.com/office/drawing/2014/chart" uri="{C3380CC4-5D6E-409C-BE32-E72D297353CC}">
                  <c16:uniqueId val="{0000005D-E28D-4745-BAC8-D9E072B20BE6}"/>
                </c:ext>
              </c:extLst>
            </c:dLbl>
            <c:dLbl>
              <c:idx val="5"/>
              <c:delete val="1"/>
              <c:extLst>
                <c:ext xmlns:c15="http://schemas.microsoft.com/office/drawing/2012/chart" uri="{CE6537A1-D6FC-4f65-9D91-7224C49458BB}"/>
                <c:ext xmlns:c16="http://schemas.microsoft.com/office/drawing/2014/chart" uri="{C3380CC4-5D6E-409C-BE32-E72D297353CC}">
                  <c16:uniqueId val="{0000005E-E28D-4745-BAC8-D9E072B20BE6}"/>
                </c:ext>
              </c:extLst>
            </c:dLbl>
            <c:dLbl>
              <c:idx val="6"/>
              <c:delete val="1"/>
              <c:extLst>
                <c:ext xmlns:c15="http://schemas.microsoft.com/office/drawing/2012/chart" uri="{CE6537A1-D6FC-4f65-9D91-7224C49458BB}"/>
                <c:ext xmlns:c16="http://schemas.microsoft.com/office/drawing/2014/chart" uri="{C3380CC4-5D6E-409C-BE32-E72D297353CC}">
                  <c16:uniqueId val="{0000005F-E28D-4745-BAC8-D9E072B20BE6}"/>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0-E28D-4745-BAC8-D9E072B20BE6}"/>
                </c:ext>
              </c:extLst>
            </c:dLbl>
            <c:dLbl>
              <c:idx val="8"/>
              <c:delete val="1"/>
              <c:extLst>
                <c:ext xmlns:c15="http://schemas.microsoft.com/office/drawing/2012/chart" uri="{CE6537A1-D6FC-4f65-9D91-7224C49458BB}"/>
                <c:ext xmlns:c16="http://schemas.microsoft.com/office/drawing/2014/chart" uri="{C3380CC4-5D6E-409C-BE32-E72D297353CC}">
                  <c16:uniqueId val="{00000061-E28D-4745-BAC8-D9E072B20BE6}"/>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2-E28D-4745-BAC8-D9E072B20BE6}"/>
                </c:ext>
              </c:extLst>
            </c:dLbl>
            <c:dLbl>
              <c:idx val="10"/>
              <c:delete val="1"/>
              <c:extLst>
                <c:ext xmlns:c15="http://schemas.microsoft.com/office/drawing/2012/chart" uri="{CE6537A1-D6FC-4f65-9D91-7224C49458BB}"/>
                <c:ext xmlns:c16="http://schemas.microsoft.com/office/drawing/2014/chart" uri="{C3380CC4-5D6E-409C-BE32-E72D297353CC}">
                  <c16:uniqueId val="{00000063-E28D-4745-BAC8-D9E072B20BE6}"/>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4-E28D-4745-BAC8-D9E072B20BE6}"/>
                </c:ext>
              </c:extLst>
            </c:dLbl>
            <c:dLbl>
              <c:idx val="12"/>
              <c:delete val="1"/>
              <c:extLst>
                <c:ext xmlns:c15="http://schemas.microsoft.com/office/drawing/2012/chart" uri="{CE6537A1-D6FC-4f65-9D91-7224C49458BB}"/>
                <c:ext xmlns:c16="http://schemas.microsoft.com/office/drawing/2014/chart" uri="{C3380CC4-5D6E-409C-BE32-E72D297353CC}">
                  <c16:uniqueId val="{00000065-E28D-4745-BAC8-D9E072B20BE6}"/>
                </c:ext>
              </c:extLst>
            </c:dLbl>
            <c:dLbl>
              <c:idx val="13"/>
              <c:delete val="1"/>
              <c:extLst>
                <c:ext xmlns:c15="http://schemas.microsoft.com/office/drawing/2012/chart" uri="{CE6537A1-D6FC-4f65-9D91-7224C49458BB}"/>
                <c:ext xmlns:c16="http://schemas.microsoft.com/office/drawing/2014/chart" uri="{C3380CC4-5D6E-409C-BE32-E72D297353CC}">
                  <c16:uniqueId val="{00000066-E28D-4745-BAC8-D9E072B20BE6}"/>
                </c:ext>
              </c:extLst>
            </c:dLbl>
            <c:dLbl>
              <c:idx val="14"/>
              <c:delete val="1"/>
              <c:extLst>
                <c:ext xmlns:c15="http://schemas.microsoft.com/office/drawing/2012/chart" uri="{CE6537A1-D6FC-4f65-9D91-7224C49458BB}"/>
                <c:ext xmlns:c16="http://schemas.microsoft.com/office/drawing/2014/chart" uri="{C3380CC4-5D6E-409C-BE32-E72D297353CC}">
                  <c16:uniqueId val="{00000067-E28D-4745-BAC8-D9E072B20BE6}"/>
                </c:ext>
              </c:extLst>
            </c:dLbl>
            <c:dLbl>
              <c:idx val="15"/>
              <c:delete val="1"/>
              <c:extLst>
                <c:ext xmlns:c15="http://schemas.microsoft.com/office/drawing/2012/chart" uri="{CE6537A1-D6FC-4f65-9D91-7224C49458BB}"/>
                <c:ext xmlns:c16="http://schemas.microsoft.com/office/drawing/2014/chart" uri="{C3380CC4-5D6E-409C-BE32-E72D297353CC}">
                  <c16:uniqueId val="{00000068-E28D-4745-BAC8-D9E072B20BE6}"/>
                </c:ext>
              </c:extLst>
            </c:dLbl>
            <c:dLbl>
              <c:idx val="16"/>
              <c:delete val="1"/>
              <c:extLst>
                <c:ext xmlns:c15="http://schemas.microsoft.com/office/drawing/2012/chart" uri="{CE6537A1-D6FC-4f65-9D91-7224C49458BB}"/>
                <c:ext xmlns:c16="http://schemas.microsoft.com/office/drawing/2014/chart" uri="{C3380CC4-5D6E-409C-BE32-E72D297353CC}">
                  <c16:uniqueId val="{00000069-E28D-4745-BAC8-D9E072B20BE6}"/>
                </c:ext>
              </c:extLst>
            </c:dLbl>
            <c:dLbl>
              <c:idx val="17"/>
              <c:delete val="1"/>
              <c:extLst>
                <c:ext xmlns:c15="http://schemas.microsoft.com/office/drawing/2012/chart" uri="{CE6537A1-D6FC-4f65-9D91-7224C49458BB}"/>
                <c:ext xmlns:c16="http://schemas.microsoft.com/office/drawing/2014/chart" uri="{C3380CC4-5D6E-409C-BE32-E72D297353CC}">
                  <c16:uniqueId val="{0000006A-E28D-4745-BAC8-D9E072B20BE6}"/>
                </c:ext>
              </c:extLst>
            </c:dLbl>
            <c:dLbl>
              <c:idx val="18"/>
              <c:delete val="1"/>
              <c:extLst>
                <c:ext xmlns:c15="http://schemas.microsoft.com/office/drawing/2012/chart" uri="{CE6537A1-D6FC-4f65-9D91-7224C49458BB}"/>
                <c:ext xmlns:c16="http://schemas.microsoft.com/office/drawing/2014/chart" uri="{C3380CC4-5D6E-409C-BE32-E72D297353CC}">
                  <c16:uniqueId val="{0000006B-E28D-4745-BAC8-D9E072B20BE6}"/>
                </c:ext>
              </c:extLst>
            </c:dLbl>
            <c:dLbl>
              <c:idx val="19"/>
              <c:delete val="1"/>
              <c:extLst>
                <c:ext xmlns:c15="http://schemas.microsoft.com/office/drawing/2012/chart" uri="{CE6537A1-D6FC-4f65-9D91-7224C49458BB}"/>
                <c:ext xmlns:c16="http://schemas.microsoft.com/office/drawing/2014/chart" uri="{C3380CC4-5D6E-409C-BE32-E72D297353CC}">
                  <c16:uniqueId val="{0000006C-E28D-4745-BAC8-D9E072B20BE6}"/>
                </c:ext>
              </c:extLst>
            </c:dLbl>
            <c:dLbl>
              <c:idx val="20"/>
              <c:delete val="1"/>
              <c:extLst>
                <c:ext xmlns:c15="http://schemas.microsoft.com/office/drawing/2012/chart" uri="{CE6537A1-D6FC-4f65-9D91-7224C49458BB}"/>
                <c:ext xmlns:c16="http://schemas.microsoft.com/office/drawing/2014/chart" uri="{C3380CC4-5D6E-409C-BE32-E72D297353CC}">
                  <c16:uniqueId val="{0000006D-E28D-4745-BAC8-D9E072B20BE6}"/>
                </c:ext>
              </c:extLst>
            </c:dLbl>
            <c:dLbl>
              <c:idx val="21"/>
              <c:delete val="1"/>
              <c:extLst>
                <c:ext xmlns:c15="http://schemas.microsoft.com/office/drawing/2012/chart" uri="{CE6537A1-D6FC-4f65-9D91-7224C49458BB}"/>
                <c:ext xmlns:c16="http://schemas.microsoft.com/office/drawing/2014/chart" uri="{C3380CC4-5D6E-409C-BE32-E72D297353CC}">
                  <c16:uniqueId val="{0000006E-E28D-4745-BAC8-D9E072B20BE6}"/>
                </c:ext>
              </c:extLst>
            </c:dLbl>
            <c:dLbl>
              <c:idx val="22"/>
              <c:delete val="1"/>
              <c:extLst>
                <c:ext xmlns:c15="http://schemas.microsoft.com/office/drawing/2012/chart" uri="{CE6537A1-D6FC-4f65-9D91-7224C49458BB}"/>
                <c:ext xmlns:c16="http://schemas.microsoft.com/office/drawing/2014/chart" uri="{C3380CC4-5D6E-409C-BE32-E72D297353CC}">
                  <c16:uniqueId val="{0000006F-E28D-4745-BAC8-D9E072B20BE6}"/>
                </c:ext>
              </c:extLst>
            </c:dLbl>
            <c:dLbl>
              <c:idx val="23"/>
              <c:delete val="1"/>
              <c:extLst>
                <c:ext xmlns:c15="http://schemas.microsoft.com/office/drawing/2012/chart" uri="{CE6537A1-D6FC-4f65-9D91-7224C49458BB}"/>
                <c:ext xmlns:c16="http://schemas.microsoft.com/office/drawing/2014/chart" uri="{C3380CC4-5D6E-409C-BE32-E72D297353CC}">
                  <c16:uniqueId val="{00000070-E28D-4745-BAC8-D9E072B20BE6}"/>
                </c:ext>
              </c:extLst>
            </c:dLbl>
            <c:dLbl>
              <c:idx val="24"/>
              <c:delete val="1"/>
              <c:extLst>
                <c:ext xmlns:c15="http://schemas.microsoft.com/office/drawing/2012/chart" uri="{CE6537A1-D6FC-4f65-9D91-7224C49458BB}"/>
                <c:ext xmlns:c16="http://schemas.microsoft.com/office/drawing/2014/chart" uri="{C3380CC4-5D6E-409C-BE32-E72D297353CC}">
                  <c16:uniqueId val="{00000071-E28D-4745-BAC8-D9E072B20BE6}"/>
                </c:ext>
              </c:extLst>
            </c:dLbl>
            <c:dLbl>
              <c:idx val="25"/>
              <c:delete val="1"/>
              <c:extLst>
                <c:ext xmlns:c15="http://schemas.microsoft.com/office/drawing/2012/chart" uri="{CE6537A1-D6FC-4f65-9D91-7224C49458BB}"/>
                <c:ext xmlns:c16="http://schemas.microsoft.com/office/drawing/2014/chart" uri="{C3380CC4-5D6E-409C-BE32-E72D297353CC}">
                  <c16:uniqueId val="{00000072-E28D-4745-BAC8-D9E072B20BE6}"/>
                </c:ext>
              </c:extLst>
            </c:dLbl>
            <c:dLbl>
              <c:idx val="26"/>
              <c:delete val="1"/>
              <c:extLst>
                <c:ext xmlns:c15="http://schemas.microsoft.com/office/drawing/2012/chart" uri="{CE6537A1-D6FC-4f65-9D91-7224C49458BB}"/>
                <c:ext xmlns:c16="http://schemas.microsoft.com/office/drawing/2014/chart" uri="{C3380CC4-5D6E-409C-BE32-E72D297353CC}">
                  <c16:uniqueId val="{00000073-E28D-4745-BAC8-D9E072B20BE6}"/>
                </c:ext>
              </c:extLst>
            </c:dLbl>
            <c:dLbl>
              <c:idx val="27"/>
              <c:delete val="1"/>
              <c:extLst>
                <c:ext xmlns:c15="http://schemas.microsoft.com/office/drawing/2012/chart" uri="{CE6537A1-D6FC-4f65-9D91-7224C49458BB}"/>
                <c:ext xmlns:c16="http://schemas.microsoft.com/office/drawing/2014/chart" uri="{C3380CC4-5D6E-409C-BE32-E72D297353CC}">
                  <c16:uniqueId val="{00000074-E28D-4745-BAC8-D9E072B20BE6}"/>
                </c:ext>
              </c:extLst>
            </c:dLbl>
            <c:dLbl>
              <c:idx val="28"/>
              <c:delete val="1"/>
              <c:extLst>
                <c:ext xmlns:c15="http://schemas.microsoft.com/office/drawing/2012/chart" uri="{CE6537A1-D6FC-4f65-9D91-7224C49458BB}"/>
                <c:ext xmlns:c16="http://schemas.microsoft.com/office/drawing/2014/chart" uri="{C3380CC4-5D6E-409C-BE32-E72D297353CC}">
                  <c16:uniqueId val="{00000075-E28D-4745-BAC8-D9E072B20BE6}"/>
                </c:ext>
              </c:extLst>
            </c:dLbl>
            <c:dLbl>
              <c:idx val="29"/>
              <c:delete val="1"/>
              <c:extLst>
                <c:ext xmlns:c15="http://schemas.microsoft.com/office/drawing/2012/chart" uri="{CE6537A1-D6FC-4f65-9D91-7224C49458BB}"/>
                <c:ext xmlns:c16="http://schemas.microsoft.com/office/drawing/2014/chart" uri="{C3380CC4-5D6E-409C-BE32-E72D297353CC}">
                  <c16:uniqueId val="{00000076-E28D-4745-BAC8-D9E072B20BE6}"/>
                </c:ext>
              </c:extLst>
            </c:dLbl>
            <c:dLbl>
              <c:idx val="30"/>
              <c:delete val="1"/>
              <c:extLst>
                <c:ext xmlns:c15="http://schemas.microsoft.com/office/drawing/2012/chart" uri="{CE6537A1-D6FC-4f65-9D91-7224C49458BB}"/>
                <c:ext xmlns:c16="http://schemas.microsoft.com/office/drawing/2014/chart" uri="{C3380CC4-5D6E-409C-BE32-E72D297353CC}">
                  <c16:uniqueId val="{00000077-E28D-4745-BAC8-D9E072B20BE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700" b="0" i="0" u="none" strike="noStrike" kern="900" cap="none" spc="0" normalizeH="0" baseline="0" noProof="0" smtClean="0">
                    <a:ln>
                      <a:noFill/>
                    </a:ln>
                    <a:solidFill>
                      <a:srgbClr val="FFFFFF"/>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Tabelle1!$A$2:$A$32</c:f>
              <c:strCache>
                <c:ptCount val="31"/>
                <c:pt idx="0">
                  <c:v>allocation process by C-OSS</c:v>
                </c:pt>
                <c:pt idx="1">
                  <c:v>conflict solving procedure by C-OSS</c:v>
                </c:pt>
                <c:pt idx="2">
                  <c:v>information on RFC website</c:v>
                </c:pt>
                <c:pt idx="3">
                  <c:v>structure of capacity wish list</c:v>
                </c:pt>
                <c:pt idx="4">
                  <c:v>information on terminals in CID</c:v>
                </c:pt>
                <c:pt idx="5">
                  <c:v>annual report by RFC</c:v>
                </c:pt>
                <c:pt idx="6">
                  <c:v>speed of PaPs</c:v>
                </c:pt>
                <c:pt idx="7">
                  <c:v>CID overall (structure/contents)</c:v>
                </c:pt>
                <c:pt idx="8">
                  <c:v>origin/destinations and intermediate stops in PaP</c:v>
                </c:pt>
                <c:pt idx="9">
                  <c:v>information at RAG/TAG meetings</c:v>
                </c:pt>
                <c:pt idx="10">
                  <c:v>RU Advisory Group/Terminal Advisory Group</c:v>
                </c:pt>
                <c:pt idx="11">
                  <c:v>communication with &amp; information by management board (except RAG/TAG meetings)</c:v>
                </c:pt>
                <c:pt idx="12">
                  <c:v>availability of C-OSS</c:v>
                </c:pt>
                <c:pt idx="13">
                  <c:v>PaP schedule (adequate travel/departure/arrival times)</c:v>
                </c:pt>
                <c:pt idx="14">
                  <c:v>measures to improve punctuality</c:v>
                </c:pt>
                <c:pt idx="15">
                  <c:v>business know-how of C-OSS</c:v>
                </c:pt>
                <c:pt idx="16">
                  <c:v>adequacy of lines</c:v>
                </c:pt>
                <c:pt idx="17">
                  <c:v>PaP offer/capacity management on overlapping sections</c:v>
                </c:pt>
                <c:pt idx="18">
                  <c:v>quality of international path offer</c:v>
                </c:pt>
                <c:pt idx="19">
                  <c:v>amount of PaPs (number of paths)</c:v>
                </c:pt>
                <c:pt idx="20">
                  <c:v>PaP parameters</c:v>
                </c:pt>
                <c:pt idx="21">
                  <c:v>regular performance reports</c:v>
                </c:pt>
                <c:pt idx="22">
                  <c:v>helpfulness of &amp; information from traffic management</c:v>
                </c:pt>
                <c:pt idx="23">
                  <c:v>PCS overall</c:v>
                </c:pt>
                <c:pt idx="24">
                  <c:v>measures to improve infrastructure standards</c:v>
                </c:pt>
                <c:pt idx="25">
                  <c:v>implementation of re-routing scenarios</c:v>
                </c:pt>
                <c:pt idx="26">
                  <c:v>infrastructure standards</c:v>
                </c:pt>
                <c:pt idx="27">
                  <c:v>quality of PaP reserve capacity</c:v>
                </c:pt>
                <c:pt idx="28">
                  <c:v>quality/level of detail of information in list of temporary capacity restrictions</c:v>
                </c:pt>
                <c:pt idx="29">
                  <c:v>involvement of RU in relevant processes</c:v>
                </c:pt>
                <c:pt idx="30">
                  <c:v>result/quality of coordination of temporary capacity restrictions</c:v>
                </c:pt>
              </c:strCache>
            </c:strRef>
          </c:cat>
          <c:val>
            <c:numRef>
              <c:f>Tabelle1!$G$2:$G$32</c:f>
              <c:numCache>
                <c:formatCode>General</c:formatCode>
                <c:ptCount val="31"/>
                <c:pt idx="0">
                  <c:v>0</c:v>
                </c:pt>
                <c:pt idx="1">
                  <c:v>0</c:v>
                </c:pt>
                <c:pt idx="2">
                  <c:v>7.7</c:v>
                </c:pt>
                <c:pt idx="3">
                  <c:v>0</c:v>
                </c:pt>
                <c:pt idx="4">
                  <c:v>0</c:v>
                </c:pt>
                <c:pt idx="5">
                  <c:v>0</c:v>
                </c:pt>
                <c:pt idx="6">
                  <c:v>0</c:v>
                </c:pt>
                <c:pt idx="7">
                  <c:v>7.7</c:v>
                </c:pt>
                <c:pt idx="8">
                  <c:v>0</c:v>
                </c:pt>
                <c:pt idx="9">
                  <c:v>9.1</c:v>
                </c:pt>
                <c:pt idx="10">
                  <c:v>0</c:v>
                </c:pt>
                <c:pt idx="11">
                  <c:v>10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c:ext xmlns:c16="http://schemas.microsoft.com/office/drawing/2014/chart" uri="{C3380CC4-5D6E-409C-BE32-E72D297353CC}">
              <c16:uniqueId val="{00000078-E28D-4745-BAC8-D9E072B20BE6}"/>
            </c:ext>
          </c:extLst>
        </c:ser>
        <c:dLbls>
          <c:dLblPos val="ctr"/>
          <c:showLegendKey val="0"/>
          <c:showVal val="1"/>
          <c:showCatName val="0"/>
          <c:showSerName val="0"/>
          <c:showPercent val="0"/>
          <c:showBubbleSize val="0"/>
        </c:dLbls>
        <c:gapWidth val="70"/>
        <c:overlap val="100"/>
        <c:axId val="867912344"/>
        <c:axId val="867913128"/>
      </c:barChart>
      <c:catAx>
        <c:axId val="86791234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de-DE"/>
          </a:p>
        </c:txPr>
        <c:crossAx val="867913128"/>
        <c:crosses val="autoZero"/>
        <c:auto val="1"/>
        <c:lblAlgn val="ctr"/>
        <c:lblOffset val="100"/>
        <c:noMultiLvlLbl val="0"/>
      </c:catAx>
      <c:valAx>
        <c:axId val="867913128"/>
        <c:scaling>
          <c:orientation val="minMax"/>
          <c:max val="1"/>
          <c:min val="0"/>
        </c:scaling>
        <c:delete val="0"/>
        <c:axPos val="b"/>
        <c:majorGridlines>
          <c:spPr>
            <a:ln w="6350" cap="flat" cmpd="sng" algn="ctr">
              <a:solidFill>
                <a:srgbClr val="9BAAC8"/>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867912344"/>
        <c:crosses val="max"/>
        <c:crossBetween val="between"/>
        <c:majorUnit val="0.2"/>
        <c:minorUnit val="0.1"/>
      </c:valAx>
      <c:spPr>
        <a:noFill/>
        <a:ln>
          <a:noFill/>
        </a:ln>
        <a:effectLst/>
      </c:spPr>
    </c:plotArea>
    <c:legend>
      <c:legendPos val="b"/>
      <c:layout>
        <c:manualLayout>
          <c:xMode val="edge"/>
          <c:yMode val="edge"/>
          <c:x val="0.33578477822116504"/>
          <c:y val="0.94142882691364416"/>
          <c:w val="0.57418800198677311"/>
          <c:h val="3.5419295079332599E-2"/>
        </c:manualLayout>
      </c:layout>
      <c:overlay val="0"/>
      <c:spPr>
        <a:noFill/>
        <a:ln w="9525">
          <a:noFill/>
          <a:prstDash val="solid"/>
        </a:ln>
        <a:effectLst/>
        <a:extLst>
          <a:ext uri="{91240B29-F687-4F45-9708-019B960494DF}">
            <a14:hiddenLine xmlns:a14="http://schemas.microsoft.com/office/drawing/2010/main" w="9525">
              <a:solidFill>
                <a:srgbClr val="C0CEE5"/>
              </a:solidFill>
              <a:prstDash val="solid"/>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1000">
          <a:solidFill>
            <a:srgbClr val="000000"/>
          </a:solidFill>
        </a:defRPr>
      </a:pPr>
      <a:endParaRPr lang="de-DE"/>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30873871612803888"/>
          <c:y val="4.690209462486785E-2"/>
          <c:w val="0.57164684281621836"/>
          <c:h val="0.93102805168472702"/>
        </c:manualLayout>
      </c:layout>
      <c:barChart>
        <c:barDir val="bar"/>
        <c:grouping val="clustered"/>
        <c:varyColors val="0"/>
        <c:ser>
          <c:idx val="0"/>
          <c:order val="0"/>
          <c:tx>
            <c:strRef>
              <c:f>Tabelle1!$B$1</c:f>
              <c:strCache>
                <c:ptCount val="1"/>
                <c:pt idx="0">
                  <c:v>2019</c:v>
                </c:pt>
              </c:strCache>
            </c:strRef>
          </c:tx>
          <c:spPr>
            <a:solidFill>
              <a:srgbClr val="4B5A73"/>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900" baseline="0">
                    <a:solidFill>
                      <a:srgbClr val="1E2337"/>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Infrastructure</c:v>
                </c:pt>
                <c:pt idx="1">
                  <c:v>adequacy of lines</c:v>
                </c:pt>
                <c:pt idx="2">
                  <c:v>infrastructure standards</c:v>
                </c:pt>
                <c:pt idx="3">
                  <c:v>measures to improve infrastructure standards</c:v>
                </c:pt>
                <c:pt idx="4">
                  <c:v>Coordination of Temporary Capacity Restrictions</c:v>
                </c:pt>
                <c:pt idx="5">
                  <c:v>result/quality of coordination of temporary capacity restrictions</c:v>
                </c:pt>
                <c:pt idx="6">
                  <c:v>quality/level of detail of information in list of temporary capacity restrictions</c:v>
                </c:pt>
                <c:pt idx="7">
                  <c:v>involvement of RU in relevant processes</c:v>
                </c:pt>
                <c:pt idx="8">
                  <c:v>Corridor Information Document</c:v>
                </c:pt>
                <c:pt idx="9">
                  <c:v>CID overall (structure/contents)</c:v>
                </c:pt>
                <c:pt idx="10">
                  <c:v>information on terminals in CID</c:v>
                </c:pt>
              </c:strCache>
            </c:strRef>
          </c:cat>
          <c:val>
            <c:numRef>
              <c:f>Tabelle1!$B$2:$B$12</c:f>
              <c:numCache>
                <c:formatCode>General</c:formatCode>
                <c:ptCount val="11"/>
                <c:pt idx="1">
                  <c:v>3.923</c:v>
                </c:pt>
                <c:pt idx="2">
                  <c:v>3.3079999999999998</c:v>
                </c:pt>
                <c:pt idx="3">
                  <c:v>2.7690000000000001</c:v>
                </c:pt>
                <c:pt idx="5">
                  <c:v>2.6920000000000002</c:v>
                </c:pt>
                <c:pt idx="6">
                  <c:v>2.923</c:v>
                </c:pt>
                <c:pt idx="7">
                  <c:v>2.75</c:v>
                </c:pt>
                <c:pt idx="9">
                  <c:v>4.5289999999999999</c:v>
                </c:pt>
                <c:pt idx="10">
                  <c:v>4.6669999999999998</c:v>
                </c:pt>
              </c:numCache>
            </c:numRef>
          </c:val>
          <c:extLst>
            <c:ext xmlns:c16="http://schemas.microsoft.com/office/drawing/2014/chart" uri="{C3380CC4-5D6E-409C-BE32-E72D297353CC}">
              <c16:uniqueId val="{00000000-CC14-4240-A67B-8C0632DCD1B1}"/>
            </c:ext>
          </c:extLst>
        </c:ser>
        <c:ser>
          <c:idx val="1"/>
          <c:order val="1"/>
          <c:tx>
            <c:strRef>
              <c:f>Tabelle1!$C$1</c:f>
              <c:strCache>
                <c:ptCount val="1"/>
                <c:pt idx="0">
                  <c:v>2018</c:v>
                </c:pt>
              </c:strCache>
            </c:strRef>
          </c:tx>
          <c:spPr>
            <a:solidFill>
              <a:srgbClr val="BECDE6"/>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800" b="0" i="0" u="none" strike="noStrike" kern="900" cap="none" spc="0" normalizeH="0" baseline="0" noProof="0" smtClean="0">
                    <a:ln>
                      <a:noFill/>
                    </a:ln>
                    <a:solidFill>
                      <a:srgbClr val="1E2337">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Infrastructure</c:v>
                </c:pt>
                <c:pt idx="1">
                  <c:v>adequacy of lines</c:v>
                </c:pt>
                <c:pt idx="2">
                  <c:v>infrastructure standards</c:v>
                </c:pt>
                <c:pt idx="3">
                  <c:v>measures to improve infrastructure standards</c:v>
                </c:pt>
                <c:pt idx="4">
                  <c:v>Coordination of Temporary Capacity Restrictions</c:v>
                </c:pt>
                <c:pt idx="5">
                  <c:v>result/quality of coordination of temporary capacity restrictions</c:v>
                </c:pt>
                <c:pt idx="6">
                  <c:v>quality/level of detail of information in list of temporary capacity restrictions</c:v>
                </c:pt>
                <c:pt idx="7">
                  <c:v>involvement of RU in relevant processes</c:v>
                </c:pt>
                <c:pt idx="8">
                  <c:v>Corridor Information Document</c:v>
                </c:pt>
                <c:pt idx="9">
                  <c:v>CID overall (structure/contents)</c:v>
                </c:pt>
                <c:pt idx="10">
                  <c:v>information on terminals in CID</c:v>
                </c:pt>
              </c:strCache>
            </c:strRef>
          </c:cat>
          <c:val>
            <c:numRef>
              <c:f>Tabelle1!$C$2:$C$12</c:f>
              <c:numCache>
                <c:formatCode>General</c:formatCode>
                <c:ptCount val="11"/>
                <c:pt idx="1">
                  <c:v>4</c:v>
                </c:pt>
                <c:pt idx="2">
                  <c:v>2.9169999999999998</c:v>
                </c:pt>
                <c:pt idx="3">
                  <c:v>3.3330000000000002</c:v>
                </c:pt>
                <c:pt idx="5">
                  <c:v>3.2730000000000001</c:v>
                </c:pt>
                <c:pt idx="6">
                  <c:v>3.5449999999999999</c:v>
                </c:pt>
                <c:pt idx="7">
                  <c:v>3.0910000000000002</c:v>
                </c:pt>
                <c:pt idx="9">
                  <c:v>4</c:v>
                </c:pt>
                <c:pt idx="10">
                  <c:v>3.8460000000000001</c:v>
                </c:pt>
              </c:numCache>
            </c:numRef>
          </c:val>
          <c:extLst>
            <c:ext xmlns:c16="http://schemas.microsoft.com/office/drawing/2014/chart" uri="{C3380CC4-5D6E-409C-BE32-E72D297353CC}">
              <c16:uniqueId val="{00000001-CC14-4240-A67B-8C0632DCD1B1}"/>
            </c:ext>
          </c:extLst>
        </c:ser>
        <c:ser>
          <c:idx val="2"/>
          <c:order val="2"/>
          <c:tx>
            <c:strRef>
              <c:f>Tabelle1!$D$1</c:f>
              <c:strCache>
                <c:ptCount val="1"/>
                <c:pt idx="0">
                  <c:v>2017</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800" b="0" i="0" u="none" strike="noStrike" kern="900" cap="none" spc="0" normalizeH="0" baseline="0" noProof="0" smtClean="0">
                    <a:ln>
                      <a:noFill/>
                    </a:ln>
                    <a:solidFill>
                      <a:srgbClr val="1E2337">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Infrastructure</c:v>
                </c:pt>
                <c:pt idx="1">
                  <c:v>adequacy of lines</c:v>
                </c:pt>
                <c:pt idx="2">
                  <c:v>infrastructure standards</c:v>
                </c:pt>
                <c:pt idx="3">
                  <c:v>measures to improve infrastructure standards</c:v>
                </c:pt>
                <c:pt idx="4">
                  <c:v>Coordination of Temporary Capacity Restrictions</c:v>
                </c:pt>
                <c:pt idx="5">
                  <c:v>result/quality of coordination of temporary capacity restrictions</c:v>
                </c:pt>
                <c:pt idx="6">
                  <c:v>quality/level of detail of information in list of temporary capacity restrictions</c:v>
                </c:pt>
                <c:pt idx="7">
                  <c:v>involvement of RU in relevant processes</c:v>
                </c:pt>
                <c:pt idx="8">
                  <c:v>Corridor Information Document</c:v>
                </c:pt>
                <c:pt idx="9">
                  <c:v>CID overall (structure/contents)</c:v>
                </c:pt>
                <c:pt idx="10">
                  <c:v>information on terminals in CID</c:v>
                </c:pt>
              </c:strCache>
            </c:strRef>
          </c:cat>
          <c:val>
            <c:numRef>
              <c:f>Tabelle1!$D$2:$D$12</c:f>
              <c:numCache>
                <c:formatCode>General</c:formatCode>
                <c:ptCount val="11"/>
                <c:pt idx="1">
                  <c:v>3.8330000000000002</c:v>
                </c:pt>
                <c:pt idx="2">
                  <c:v>3.0830000000000002</c:v>
                </c:pt>
                <c:pt idx="3">
                  <c:v>3.1669999999999998</c:v>
                </c:pt>
                <c:pt idx="5">
                  <c:v>2.8330000000000002</c:v>
                </c:pt>
                <c:pt idx="6">
                  <c:v>3.25</c:v>
                </c:pt>
                <c:pt idx="7">
                  <c:v>3.0910000000000002</c:v>
                </c:pt>
                <c:pt idx="9">
                  <c:v>4.5</c:v>
                </c:pt>
                <c:pt idx="10">
                  <c:v>4.5330000000000004</c:v>
                </c:pt>
              </c:numCache>
            </c:numRef>
          </c:val>
          <c:extLst>
            <c:ext xmlns:c16="http://schemas.microsoft.com/office/drawing/2014/chart" uri="{C3380CC4-5D6E-409C-BE32-E72D297353CC}">
              <c16:uniqueId val="{00000002-CC14-4240-A67B-8C0632DCD1B1}"/>
            </c:ext>
          </c:extLst>
        </c:ser>
        <c:dLbls>
          <c:showLegendKey val="0"/>
          <c:showVal val="0"/>
          <c:showCatName val="0"/>
          <c:showSerName val="0"/>
          <c:showPercent val="0"/>
          <c:showBubbleSize val="0"/>
        </c:dLbls>
        <c:gapWidth val="50"/>
        <c:axId val="867911560"/>
        <c:axId val="867917048"/>
      </c:barChart>
      <c:catAx>
        <c:axId val="86791156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de-DE"/>
          </a:p>
        </c:txPr>
        <c:crossAx val="867917048"/>
        <c:crosses val="autoZero"/>
        <c:auto val="1"/>
        <c:lblAlgn val="ctr"/>
        <c:lblOffset val="100"/>
        <c:noMultiLvlLbl val="0"/>
      </c:catAx>
      <c:valAx>
        <c:axId val="867917048"/>
        <c:scaling>
          <c:orientation val="minMax"/>
          <c:max val="6"/>
          <c:min val="1"/>
        </c:scaling>
        <c:delete val="0"/>
        <c:axPos val="b"/>
        <c:majorGridlines>
          <c:spPr>
            <a:ln w="6350" cap="flat" cmpd="sng" algn="ctr">
              <a:solidFill>
                <a:srgbClr val="9BAAC8"/>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867911560"/>
        <c:crosses val="max"/>
        <c:crossBetween val="between"/>
        <c:majorUnit val="1"/>
      </c:valAx>
      <c:spPr>
        <a:noFill/>
        <a:ln>
          <a:noFill/>
        </a:ln>
        <a:effectLst/>
      </c:spPr>
    </c:plotArea>
    <c:legend>
      <c:legendPos val="r"/>
      <c:layout>
        <c:manualLayout>
          <c:xMode val="edge"/>
          <c:yMode val="edge"/>
          <c:x val="0.80794525212298418"/>
          <c:y val="0.83315339222404272"/>
          <c:w val="5.3833155434634308E-2"/>
          <c:h val="9.3434497635077218E-2"/>
        </c:manualLayout>
      </c:layout>
      <c:overlay val="0"/>
      <c:spPr>
        <a:solidFill>
          <a:srgbClr val="FFFFFF"/>
        </a:solid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legend>
    <c:plotVisOnly val="1"/>
    <c:dispBlanksAs val="gap"/>
    <c:showDLblsOverMax val="0"/>
  </c:chart>
  <c:spPr>
    <a:noFill/>
    <a:ln>
      <a:noFill/>
    </a:ln>
    <a:effectLst/>
  </c:spPr>
  <c:txPr>
    <a:bodyPr/>
    <a:lstStyle/>
    <a:p>
      <a:pPr>
        <a:defRPr sz="1000">
          <a:solidFill>
            <a:srgbClr val="000000"/>
          </a:solidFill>
        </a:defRPr>
      </a:pPr>
      <a:endParaRPr lang="de-DE"/>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30873871612803888"/>
          <c:y val="4.690209462486785E-2"/>
          <c:w val="0.57164684281621836"/>
          <c:h val="0.93102805168472702"/>
        </c:manualLayout>
      </c:layout>
      <c:barChart>
        <c:barDir val="bar"/>
        <c:grouping val="clustered"/>
        <c:varyColors val="0"/>
        <c:ser>
          <c:idx val="0"/>
          <c:order val="0"/>
          <c:tx>
            <c:strRef>
              <c:f>Tabelle1!$B$1</c:f>
              <c:strCache>
                <c:ptCount val="1"/>
                <c:pt idx="0">
                  <c:v>2019</c:v>
                </c:pt>
              </c:strCache>
            </c:strRef>
          </c:tx>
          <c:spPr>
            <a:solidFill>
              <a:srgbClr val="4B5A73"/>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900" baseline="0">
                    <a:solidFill>
                      <a:srgbClr val="1E2337"/>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Tabelle1!$A$2:$A$15</c:f>
              <c:strCache>
                <c:ptCount val="14"/>
                <c:pt idx="0">
                  <c:v>Path Allocation</c:v>
                </c:pt>
                <c:pt idx="1">
                  <c:v>PaP parameters</c:v>
                </c:pt>
                <c:pt idx="2">
                  <c:v>origin/destinations and intermediate stops in PaP</c:v>
                </c:pt>
                <c:pt idx="3">
                  <c:v>PaP schedule (adequate travel/departure/arrival times)</c:v>
                </c:pt>
                <c:pt idx="4">
                  <c:v>speed of PaPs</c:v>
                </c:pt>
                <c:pt idx="5">
                  <c:v>amount of PaPs (number of paths)</c:v>
                </c:pt>
                <c:pt idx="6">
                  <c:v>quality of PaP reserve capacity</c:v>
                </c:pt>
                <c:pt idx="7">
                  <c:v>PaP offer/capacity management on overlapping sections</c:v>
                </c:pt>
                <c:pt idx="8">
                  <c:v>structure of capacity wish list</c:v>
                </c:pt>
                <c:pt idx="9">
                  <c:v>quality of international path offer</c:v>
                </c:pt>
                <c:pt idx="10">
                  <c:v>availability of C-OSS</c:v>
                </c:pt>
                <c:pt idx="11">
                  <c:v>business know-how of C-OSS</c:v>
                </c:pt>
                <c:pt idx="12">
                  <c:v>allocation process by C-OSS</c:v>
                </c:pt>
                <c:pt idx="13">
                  <c:v>conflict solving procedure by C-OSS</c:v>
                </c:pt>
              </c:strCache>
            </c:strRef>
          </c:cat>
          <c:val>
            <c:numRef>
              <c:f>Tabelle1!$B$2:$B$15</c:f>
              <c:numCache>
                <c:formatCode>General</c:formatCode>
                <c:ptCount val="14"/>
                <c:pt idx="1">
                  <c:v>3.8570000000000002</c:v>
                </c:pt>
                <c:pt idx="2">
                  <c:v>4.2859999999999996</c:v>
                </c:pt>
                <c:pt idx="3">
                  <c:v>3.4620000000000002</c:v>
                </c:pt>
                <c:pt idx="4">
                  <c:v>4.3079999999999998</c:v>
                </c:pt>
                <c:pt idx="5">
                  <c:v>3.077</c:v>
                </c:pt>
                <c:pt idx="6">
                  <c:v>2.8570000000000002</c:v>
                </c:pt>
                <c:pt idx="7">
                  <c:v>3.6669999999999998</c:v>
                </c:pt>
                <c:pt idx="8">
                  <c:v>4.5999999999999996</c:v>
                </c:pt>
                <c:pt idx="9">
                  <c:v>3.3079999999999998</c:v>
                </c:pt>
                <c:pt idx="10">
                  <c:v>2.8</c:v>
                </c:pt>
                <c:pt idx="11">
                  <c:v>3</c:v>
                </c:pt>
                <c:pt idx="12">
                  <c:v>5</c:v>
                </c:pt>
                <c:pt idx="13">
                  <c:v>5</c:v>
                </c:pt>
              </c:numCache>
            </c:numRef>
          </c:val>
          <c:extLst>
            <c:ext xmlns:c16="http://schemas.microsoft.com/office/drawing/2014/chart" uri="{C3380CC4-5D6E-409C-BE32-E72D297353CC}">
              <c16:uniqueId val="{00000000-7A0E-4967-8FBF-3326B9624933}"/>
            </c:ext>
          </c:extLst>
        </c:ser>
        <c:ser>
          <c:idx val="1"/>
          <c:order val="1"/>
          <c:tx>
            <c:strRef>
              <c:f>Tabelle1!$C$1</c:f>
              <c:strCache>
                <c:ptCount val="1"/>
                <c:pt idx="0">
                  <c:v>2018</c:v>
                </c:pt>
              </c:strCache>
            </c:strRef>
          </c:tx>
          <c:spPr>
            <a:solidFill>
              <a:srgbClr val="BECDE6"/>
            </a:solidFill>
            <a:ln w="25400">
              <a:noFill/>
            </a:ln>
            <a:effectLst/>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0E-4967-8FBF-3326B962493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800" b="0" i="0" u="none" strike="noStrike" kern="900" cap="none" spc="0" normalizeH="0" baseline="0" noProof="0" smtClean="0">
                    <a:ln>
                      <a:noFill/>
                    </a:ln>
                    <a:solidFill>
                      <a:srgbClr val="1E2337">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Tabelle1!$A$2:$A$15</c:f>
              <c:strCache>
                <c:ptCount val="14"/>
                <c:pt idx="0">
                  <c:v>Path Allocation</c:v>
                </c:pt>
                <c:pt idx="1">
                  <c:v>PaP parameters</c:v>
                </c:pt>
                <c:pt idx="2">
                  <c:v>origin/destinations and intermediate stops in PaP</c:v>
                </c:pt>
                <c:pt idx="3">
                  <c:v>PaP schedule (adequate travel/departure/arrival times)</c:v>
                </c:pt>
                <c:pt idx="4">
                  <c:v>speed of PaPs</c:v>
                </c:pt>
                <c:pt idx="5">
                  <c:v>amount of PaPs (number of paths)</c:v>
                </c:pt>
                <c:pt idx="6">
                  <c:v>quality of PaP reserve capacity</c:v>
                </c:pt>
                <c:pt idx="7">
                  <c:v>PaP offer/capacity management on overlapping sections</c:v>
                </c:pt>
                <c:pt idx="8">
                  <c:v>structure of capacity wish list</c:v>
                </c:pt>
                <c:pt idx="9">
                  <c:v>quality of international path offer</c:v>
                </c:pt>
                <c:pt idx="10">
                  <c:v>availability of C-OSS</c:v>
                </c:pt>
                <c:pt idx="11">
                  <c:v>business know-how of C-OSS</c:v>
                </c:pt>
                <c:pt idx="12">
                  <c:v>allocation process by C-OSS</c:v>
                </c:pt>
                <c:pt idx="13">
                  <c:v>conflict solving procedure by C-OSS</c:v>
                </c:pt>
              </c:strCache>
            </c:strRef>
          </c:cat>
          <c:val>
            <c:numRef>
              <c:f>Tabelle1!$C$2:$C$15</c:f>
              <c:numCache>
                <c:formatCode>General</c:formatCode>
                <c:ptCount val="14"/>
                <c:pt idx="1">
                  <c:v>3.3</c:v>
                </c:pt>
                <c:pt idx="2">
                  <c:v>4</c:v>
                </c:pt>
                <c:pt idx="3">
                  <c:v>4.3330000000000002</c:v>
                </c:pt>
                <c:pt idx="4">
                  <c:v>4.4000000000000004</c:v>
                </c:pt>
                <c:pt idx="5">
                  <c:v>3.9</c:v>
                </c:pt>
                <c:pt idx="6">
                  <c:v>3.3330000000000002</c:v>
                </c:pt>
                <c:pt idx="7">
                  <c:v>3.75</c:v>
                </c:pt>
                <c:pt idx="8">
                  <c:v>4.5999999999999996</c:v>
                </c:pt>
                <c:pt idx="10">
                  <c:v>4.3330000000000002</c:v>
                </c:pt>
                <c:pt idx="11">
                  <c:v>3.6669999999999998</c:v>
                </c:pt>
                <c:pt idx="12">
                  <c:v>2.6669999999999998</c:v>
                </c:pt>
                <c:pt idx="13">
                  <c:v>3.6</c:v>
                </c:pt>
              </c:numCache>
            </c:numRef>
          </c:val>
          <c:extLst>
            <c:ext xmlns:c16="http://schemas.microsoft.com/office/drawing/2014/chart" uri="{C3380CC4-5D6E-409C-BE32-E72D297353CC}">
              <c16:uniqueId val="{00000002-7A0E-4967-8FBF-3326B9624933}"/>
            </c:ext>
          </c:extLst>
        </c:ser>
        <c:ser>
          <c:idx val="2"/>
          <c:order val="2"/>
          <c:tx>
            <c:strRef>
              <c:f>Tabelle1!$D$1</c:f>
              <c:strCache>
                <c:ptCount val="1"/>
                <c:pt idx="0">
                  <c:v>2017</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800" b="0" i="0" u="none" strike="noStrike" kern="900" cap="none" spc="0" normalizeH="0" baseline="0" noProof="0" smtClean="0">
                    <a:ln>
                      <a:noFill/>
                    </a:ln>
                    <a:solidFill>
                      <a:srgbClr val="1E2337">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Tabelle1!$A$2:$A$15</c:f>
              <c:strCache>
                <c:ptCount val="14"/>
                <c:pt idx="0">
                  <c:v>Path Allocation</c:v>
                </c:pt>
                <c:pt idx="1">
                  <c:v>PaP parameters</c:v>
                </c:pt>
                <c:pt idx="2">
                  <c:v>origin/destinations and intermediate stops in PaP</c:v>
                </c:pt>
                <c:pt idx="3">
                  <c:v>PaP schedule (adequate travel/departure/arrival times)</c:v>
                </c:pt>
                <c:pt idx="4">
                  <c:v>speed of PaPs</c:v>
                </c:pt>
                <c:pt idx="5">
                  <c:v>amount of PaPs (number of paths)</c:v>
                </c:pt>
                <c:pt idx="6">
                  <c:v>quality of PaP reserve capacity</c:v>
                </c:pt>
                <c:pt idx="7">
                  <c:v>PaP offer/capacity management on overlapping sections</c:v>
                </c:pt>
                <c:pt idx="8">
                  <c:v>structure of capacity wish list</c:v>
                </c:pt>
                <c:pt idx="9">
                  <c:v>quality of international path offer</c:v>
                </c:pt>
                <c:pt idx="10">
                  <c:v>availability of C-OSS</c:v>
                </c:pt>
                <c:pt idx="11">
                  <c:v>business know-how of C-OSS</c:v>
                </c:pt>
                <c:pt idx="12">
                  <c:v>allocation process by C-OSS</c:v>
                </c:pt>
                <c:pt idx="13">
                  <c:v>conflict solving procedure by C-OSS</c:v>
                </c:pt>
              </c:strCache>
            </c:strRef>
          </c:cat>
          <c:val>
            <c:numRef>
              <c:f>Tabelle1!$D$2:$D$15</c:f>
              <c:numCache>
                <c:formatCode>General</c:formatCode>
                <c:ptCount val="14"/>
                <c:pt idx="1">
                  <c:v>4.1820000000000004</c:v>
                </c:pt>
                <c:pt idx="2">
                  <c:v>4</c:v>
                </c:pt>
                <c:pt idx="3">
                  <c:v>3.3330000000000002</c:v>
                </c:pt>
                <c:pt idx="4">
                  <c:v>3.556</c:v>
                </c:pt>
                <c:pt idx="5">
                  <c:v>3.8180000000000001</c:v>
                </c:pt>
                <c:pt idx="6">
                  <c:v>2.8330000000000002</c:v>
                </c:pt>
                <c:pt idx="7">
                  <c:v>3.1110000000000002</c:v>
                </c:pt>
                <c:pt idx="8">
                  <c:v>4.2220000000000004</c:v>
                </c:pt>
                <c:pt idx="10">
                  <c:v>3.8570000000000002</c:v>
                </c:pt>
                <c:pt idx="11">
                  <c:v>3.6</c:v>
                </c:pt>
                <c:pt idx="12">
                  <c:v>4</c:v>
                </c:pt>
                <c:pt idx="13">
                  <c:v>3.8330000000000002</c:v>
                </c:pt>
              </c:numCache>
            </c:numRef>
          </c:val>
          <c:extLst>
            <c:ext xmlns:c16="http://schemas.microsoft.com/office/drawing/2014/chart" uri="{C3380CC4-5D6E-409C-BE32-E72D297353CC}">
              <c16:uniqueId val="{00000003-7A0E-4967-8FBF-3326B9624933}"/>
            </c:ext>
          </c:extLst>
        </c:ser>
        <c:dLbls>
          <c:showLegendKey val="0"/>
          <c:showVal val="0"/>
          <c:showCatName val="0"/>
          <c:showSerName val="0"/>
          <c:showPercent val="0"/>
          <c:showBubbleSize val="0"/>
        </c:dLbls>
        <c:gapWidth val="50"/>
        <c:axId val="867911952"/>
        <c:axId val="867916264"/>
      </c:barChart>
      <c:catAx>
        <c:axId val="867911952"/>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de-DE"/>
          </a:p>
        </c:txPr>
        <c:crossAx val="867916264"/>
        <c:crosses val="autoZero"/>
        <c:auto val="1"/>
        <c:lblAlgn val="ctr"/>
        <c:lblOffset val="100"/>
        <c:noMultiLvlLbl val="0"/>
      </c:catAx>
      <c:valAx>
        <c:axId val="867916264"/>
        <c:scaling>
          <c:orientation val="minMax"/>
          <c:max val="6"/>
          <c:min val="1"/>
        </c:scaling>
        <c:delete val="0"/>
        <c:axPos val="b"/>
        <c:majorGridlines>
          <c:spPr>
            <a:ln w="6350" cap="flat" cmpd="sng" algn="ctr">
              <a:solidFill>
                <a:srgbClr val="9BAAC8"/>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867911952"/>
        <c:crosses val="max"/>
        <c:crossBetween val="between"/>
        <c:majorUnit val="1"/>
      </c:valAx>
      <c:spPr>
        <a:noFill/>
        <a:ln>
          <a:noFill/>
        </a:ln>
        <a:effectLst/>
      </c:spPr>
    </c:plotArea>
    <c:legend>
      <c:legendPos val="r"/>
      <c:layout>
        <c:manualLayout>
          <c:xMode val="edge"/>
          <c:yMode val="edge"/>
          <c:x val="0.80794525212298418"/>
          <c:y val="0.83315339222404272"/>
          <c:w val="5.3833155434634308E-2"/>
          <c:h val="9.3434497635077218E-2"/>
        </c:manualLayout>
      </c:layout>
      <c:overlay val="0"/>
      <c:spPr>
        <a:solidFill>
          <a:srgbClr val="FFFFFF"/>
        </a:solid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legend>
    <c:plotVisOnly val="1"/>
    <c:dispBlanksAs val="gap"/>
    <c:showDLblsOverMax val="0"/>
  </c:chart>
  <c:spPr>
    <a:noFill/>
    <a:ln>
      <a:noFill/>
    </a:ln>
    <a:effectLst/>
  </c:spPr>
  <c:txPr>
    <a:bodyPr/>
    <a:lstStyle/>
    <a:p>
      <a:pPr>
        <a:defRPr sz="1000">
          <a:solidFill>
            <a:srgbClr val="000000"/>
          </a:solidFill>
        </a:defRPr>
      </a:pPr>
      <a:endParaRPr lang="de-DE"/>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30873871612803888"/>
          <c:y val="4.690209462486785E-2"/>
          <c:w val="0.57164684281621836"/>
          <c:h val="0.93102805168472702"/>
        </c:manualLayout>
      </c:layout>
      <c:barChart>
        <c:barDir val="bar"/>
        <c:grouping val="clustered"/>
        <c:varyColors val="0"/>
        <c:ser>
          <c:idx val="0"/>
          <c:order val="0"/>
          <c:tx>
            <c:strRef>
              <c:f>Tabelle1!$B$1</c:f>
              <c:strCache>
                <c:ptCount val="1"/>
                <c:pt idx="0">
                  <c:v>2019</c:v>
                </c:pt>
              </c:strCache>
            </c:strRef>
          </c:tx>
          <c:spPr>
            <a:solidFill>
              <a:srgbClr val="4B5A73"/>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900" baseline="0">
                    <a:solidFill>
                      <a:srgbClr val="1E2337"/>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Tabelle1!$A$2:$A$16</c:f>
              <c:strCache>
                <c:ptCount val="15"/>
                <c:pt idx="0">
                  <c:v>Path Coordination System</c:v>
                </c:pt>
                <c:pt idx="1">
                  <c:v>PCS overall</c:v>
                </c:pt>
                <c:pt idx="2">
                  <c:v>Train Performance Management</c:v>
                </c:pt>
                <c:pt idx="3">
                  <c:v>regular performance reports</c:v>
                </c:pt>
                <c:pt idx="4">
                  <c:v>measures to improve punctuality</c:v>
                </c:pt>
                <c:pt idx="5">
                  <c:v>Traffic Management</c:v>
                </c:pt>
                <c:pt idx="6">
                  <c:v>helpfulness of &amp; information from traffic management</c:v>
                </c:pt>
                <c:pt idx="7">
                  <c:v>implementation of re-routing scenarios</c:v>
                </c:pt>
                <c:pt idx="8">
                  <c:v>RFC Governance</c:v>
                </c:pt>
                <c:pt idx="9">
                  <c:v>RU Advisory Group/Terminal Advisory Group</c:v>
                </c:pt>
                <c:pt idx="10">
                  <c:v>Overall RFC Communication</c:v>
                </c:pt>
                <c:pt idx="11">
                  <c:v>information on RFC website</c:v>
                </c:pt>
                <c:pt idx="12">
                  <c:v>information at RAG/TAG meetings</c:v>
                </c:pt>
                <c:pt idx="13">
                  <c:v>communication with &amp; information by management board (except RAG/TAG meetings)</c:v>
                </c:pt>
                <c:pt idx="14">
                  <c:v>annual report by RFC</c:v>
                </c:pt>
              </c:strCache>
            </c:strRef>
          </c:cat>
          <c:val>
            <c:numRef>
              <c:f>Tabelle1!$B$2:$B$16</c:f>
              <c:numCache>
                <c:formatCode>General</c:formatCode>
                <c:ptCount val="15"/>
                <c:pt idx="1">
                  <c:v>2.75</c:v>
                </c:pt>
                <c:pt idx="3">
                  <c:v>3.8570000000000002</c:v>
                </c:pt>
                <c:pt idx="4">
                  <c:v>3.4</c:v>
                </c:pt>
                <c:pt idx="6">
                  <c:v>3.5830000000000002</c:v>
                </c:pt>
                <c:pt idx="7">
                  <c:v>3.875</c:v>
                </c:pt>
                <c:pt idx="9">
                  <c:v>3.923</c:v>
                </c:pt>
                <c:pt idx="11">
                  <c:v>5</c:v>
                </c:pt>
                <c:pt idx="12">
                  <c:v>4.4290000000000003</c:v>
                </c:pt>
                <c:pt idx="13">
                  <c:v>3.8460000000000001</c:v>
                </c:pt>
                <c:pt idx="14">
                  <c:v>4.9169999999999998</c:v>
                </c:pt>
              </c:numCache>
            </c:numRef>
          </c:val>
          <c:extLst>
            <c:ext xmlns:c16="http://schemas.microsoft.com/office/drawing/2014/chart" uri="{C3380CC4-5D6E-409C-BE32-E72D297353CC}">
              <c16:uniqueId val="{00000000-799D-48D6-A586-D8E1340748A7}"/>
            </c:ext>
          </c:extLst>
        </c:ser>
        <c:ser>
          <c:idx val="1"/>
          <c:order val="1"/>
          <c:tx>
            <c:strRef>
              <c:f>Tabelle1!$C$1</c:f>
              <c:strCache>
                <c:ptCount val="1"/>
                <c:pt idx="0">
                  <c:v>2018</c:v>
                </c:pt>
              </c:strCache>
            </c:strRef>
          </c:tx>
          <c:spPr>
            <a:solidFill>
              <a:srgbClr val="BECDE6"/>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800" b="0" i="0" u="none" strike="noStrike" kern="900" cap="none" spc="0" normalizeH="0" baseline="0" noProof="0" smtClean="0">
                    <a:ln>
                      <a:noFill/>
                    </a:ln>
                    <a:solidFill>
                      <a:srgbClr val="1E2337">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Tabelle1!$A$2:$A$16</c:f>
              <c:strCache>
                <c:ptCount val="15"/>
                <c:pt idx="0">
                  <c:v>Path Coordination System</c:v>
                </c:pt>
                <c:pt idx="1">
                  <c:v>PCS overall</c:v>
                </c:pt>
                <c:pt idx="2">
                  <c:v>Train Performance Management</c:v>
                </c:pt>
                <c:pt idx="3">
                  <c:v>regular performance reports</c:v>
                </c:pt>
                <c:pt idx="4">
                  <c:v>measures to improve punctuality</c:v>
                </c:pt>
                <c:pt idx="5">
                  <c:v>Traffic Management</c:v>
                </c:pt>
                <c:pt idx="6">
                  <c:v>helpfulness of &amp; information from traffic management</c:v>
                </c:pt>
                <c:pt idx="7">
                  <c:v>implementation of re-routing scenarios</c:v>
                </c:pt>
                <c:pt idx="8">
                  <c:v>RFC Governance</c:v>
                </c:pt>
                <c:pt idx="9">
                  <c:v>RU Advisory Group/Terminal Advisory Group</c:v>
                </c:pt>
                <c:pt idx="10">
                  <c:v>Overall RFC Communication</c:v>
                </c:pt>
                <c:pt idx="11">
                  <c:v>information on RFC website</c:v>
                </c:pt>
                <c:pt idx="12">
                  <c:v>information at RAG/TAG meetings</c:v>
                </c:pt>
                <c:pt idx="13">
                  <c:v>communication with &amp; information by management board (except RAG/TAG meetings)</c:v>
                </c:pt>
                <c:pt idx="14">
                  <c:v>annual report by RFC</c:v>
                </c:pt>
              </c:strCache>
            </c:strRef>
          </c:cat>
          <c:val>
            <c:numRef>
              <c:f>Tabelle1!$C$2:$C$16</c:f>
              <c:numCache>
                <c:formatCode>General</c:formatCode>
                <c:ptCount val="15"/>
                <c:pt idx="1">
                  <c:v>2.7269999999999999</c:v>
                </c:pt>
                <c:pt idx="3">
                  <c:v>2.286</c:v>
                </c:pt>
                <c:pt idx="4">
                  <c:v>2.3330000000000002</c:v>
                </c:pt>
                <c:pt idx="6">
                  <c:v>3.8</c:v>
                </c:pt>
                <c:pt idx="9">
                  <c:v>3.6429999999999998</c:v>
                </c:pt>
                <c:pt idx="11">
                  <c:v>4.3529999999999998</c:v>
                </c:pt>
                <c:pt idx="12">
                  <c:v>4.5380000000000003</c:v>
                </c:pt>
                <c:pt idx="13">
                  <c:v>4.5999999999999996</c:v>
                </c:pt>
                <c:pt idx="14">
                  <c:v>4.8179999999999996</c:v>
                </c:pt>
              </c:numCache>
            </c:numRef>
          </c:val>
          <c:extLst>
            <c:ext xmlns:c16="http://schemas.microsoft.com/office/drawing/2014/chart" uri="{C3380CC4-5D6E-409C-BE32-E72D297353CC}">
              <c16:uniqueId val="{00000001-799D-48D6-A586-D8E1340748A7}"/>
            </c:ext>
          </c:extLst>
        </c:ser>
        <c:ser>
          <c:idx val="2"/>
          <c:order val="2"/>
          <c:tx>
            <c:strRef>
              <c:f>Tabelle1!$D$1</c:f>
              <c:strCache>
                <c:ptCount val="1"/>
                <c:pt idx="0">
                  <c:v>2017</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800" b="0" i="0" u="none" strike="noStrike" kern="900" cap="none" spc="0" normalizeH="0" baseline="0" noProof="0" smtClean="0">
                    <a:ln>
                      <a:noFill/>
                    </a:ln>
                    <a:solidFill>
                      <a:srgbClr val="1E2337">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Tabelle1!$A$2:$A$16</c:f>
              <c:strCache>
                <c:ptCount val="15"/>
                <c:pt idx="0">
                  <c:v>Path Coordination System</c:v>
                </c:pt>
                <c:pt idx="1">
                  <c:v>PCS overall</c:v>
                </c:pt>
                <c:pt idx="2">
                  <c:v>Train Performance Management</c:v>
                </c:pt>
                <c:pt idx="3">
                  <c:v>regular performance reports</c:v>
                </c:pt>
                <c:pt idx="4">
                  <c:v>measures to improve punctuality</c:v>
                </c:pt>
                <c:pt idx="5">
                  <c:v>Traffic Management</c:v>
                </c:pt>
                <c:pt idx="6">
                  <c:v>helpfulness of &amp; information from traffic management</c:v>
                </c:pt>
                <c:pt idx="7">
                  <c:v>implementation of re-routing scenarios</c:v>
                </c:pt>
                <c:pt idx="8">
                  <c:v>RFC Governance</c:v>
                </c:pt>
                <c:pt idx="9">
                  <c:v>RU Advisory Group/Terminal Advisory Group</c:v>
                </c:pt>
                <c:pt idx="10">
                  <c:v>Overall RFC Communication</c:v>
                </c:pt>
                <c:pt idx="11">
                  <c:v>information on RFC website</c:v>
                </c:pt>
                <c:pt idx="12">
                  <c:v>information at RAG/TAG meetings</c:v>
                </c:pt>
                <c:pt idx="13">
                  <c:v>communication with &amp; information by management board (except RAG/TAG meetings)</c:v>
                </c:pt>
                <c:pt idx="14">
                  <c:v>annual report by RFC</c:v>
                </c:pt>
              </c:strCache>
            </c:strRef>
          </c:cat>
          <c:val>
            <c:numRef>
              <c:f>Tabelle1!$D$2:$D$16</c:f>
              <c:numCache>
                <c:formatCode>General</c:formatCode>
                <c:ptCount val="15"/>
                <c:pt idx="1">
                  <c:v>3.9</c:v>
                </c:pt>
                <c:pt idx="3">
                  <c:v>4.8</c:v>
                </c:pt>
                <c:pt idx="4">
                  <c:v>3.3330000000000002</c:v>
                </c:pt>
                <c:pt idx="6">
                  <c:v>2.8</c:v>
                </c:pt>
                <c:pt idx="9">
                  <c:v>4.6669999999999998</c:v>
                </c:pt>
                <c:pt idx="11">
                  <c:v>4.7140000000000004</c:v>
                </c:pt>
                <c:pt idx="12">
                  <c:v>4.6879999999999997</c:v>
                </c:pt>
                <c:pt idx="13">
                  <c:v>4.25</c:v>
                </c:pt>
                <c:pt idx="14">
                  <c:v>4.4379999999999997</c:v>
                </c:pt>
              </c:numCache>
            </c:numRef>
          </c:val>
          <c:extLst>
            <c:ext xmlns:c16="http://schemas.microsoft.com/office/drawing/2014/chart" uri="{C3380CC4-5D6E-409C-BE32-E72D297353CC}">
              <c16:uniqueId val="{00000002-799D-48D6-A586-D8E1340748A7}"/>
            </c:ext>
          </c:extLst>
        </c:ser>
        <c:dLbls>
          <c:showLegendKey val="0"/>
          <c:showVal val="0"/>
          <c:showCatName val="0"/>
          <c:showSerName val="0"/>
          <c:showPercent val="0"/>
          <c:showBubbleSize val="0"/>
        </c:dLbls>
        <c:gapWidth val="50"/>
        <c:axId val="867919792"/>
        <c:axId val="867920968"/>
      </c:barChart>
      <c:catAx>
        <c:axId val="867919792"/>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de-DE"/>
          </a:p>
        </c:txPr>
        <c:crossAx val="867920968"/>
        <c:crosses val="autoZero"/>
        <c:auto val="1"/>
        <c:lblAlgn val="ctr"/>
        <c:lblOffset val="100"/>
        <c:noMultiLvlLbl val="0"/>
      </c:catAx>
      <c:valAx>
        <c:axId val="867920968"/>
        <c:scaling>
          <c:orientation val="minMax"/>
          <c:max val="6"/>
          <c:min val="1"/>
        </c:scaling>
        <c:delete val="0"/>
        <c:axPos val="b"/>
        <c:majorGridlines>
          <c:spPr>
            <a:ln w="6350" cap="flat" cmpd="sng" algn="ctr">
              <a:solidFill>
                <a:srgbClr val="9BAAC8"/>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867919792"/>
        <c:crosses val="max"/>
        <c:crossBetween val="between"/>
        <c:majorUnit val="1"/>
      </c:valAx>
      <c:spPr>
        <a:noFill/>
        <a:ln>
          <a:noFill/>
        </a:ln>
        <a:effectLst/>
      </c:spPr>
    </c:plotArea>
    <c:legend>
      <c:legendPos val="r"/>
      <c:layout>
        <c:manualLayout>
          <c:xMode val="edge"/>
          <c:yMode val="edge"/>
          <c:x val="0.80794525212298418"/>
          <c:y val="0.83315339222404272"/>
          <c:w val="5.3833155434634308E-2"/>
          <c:h val="9.3434497635077218E-2"/>
        </c:manualLayout>
      </c:layout>
      <c:overlay val="0"/>
      <c:spPr>
        <a:solidFill>
          <a:srgbClr val="FFFFFF"/>
        </a:solid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legend>
    <c:plotVisOnly val="1"/>
    <c:dispBlanksAs val="gap"/>
    <c:showDLblsOverMax val="0"/>
  </c:chart>
  <c:spPr>
    <a:noFill/>
    <a:ln>
      <a:noFill/>
    </a:ln>
    <a:effectLst/>
  </c:spPr>
  <c:txPr>
    <a:bodyPr/>
    <a:lstStyle/>
    <a:p>
      <a:pPr>
        <a:defRPr sz="1000">
          <a:solidFill>
            <a:srgbClr val="000000"/>
          </a:solidFill>
        </a:defRPr>
      </a:pPr>
      <a:endParaRPr lang="de-DE"/>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30873871612803888"/>
          <c:y val="4.690209462486785E-2"/>
          <c:w val="0.57164684281621836"/>
          <c:h val="0.93102805168472702"/>
        </c:manualLayout>
      </c:layout>
      <c:barChart>
        <c:barDir val="bar"/>
        <c:grouping val="clustered"/>
        <c:varyColors val="0"/>
        <c:ser>
          <c:idx val="0"/>
          <c:order val="0"/>
          <c:tx>
            <c:strRef>
              <c:f>Tabelle1!$B$1</c:f>
              <c:strCache>
                <c:ptCount val="1"/>
                <c:pt idx="0">
                  <c:v>RFC 1</c:v>
                </c:pt>
              </c:strCache>
            </c:strRef>
          </c:tx>
          <c:spPr>
            <a:solidFill>
              <a:srgbClr val="4B5A73"/>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900" baseline="0">
                    <a:solidFill>
                      <a:srgbClr val="1E2337"/>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Infrastructure</c:v>
                </c:pt>
                <c:pt idx="1">
                  <c:v>adequacy of lines</c:v>
                </c:pt>
                <c:pt idx="2">
                  <c:v>infrastructure standards</c:v>
                </c:pt>
                <c:pt idx="3">
                  <c:v>measures to improve infrastructure standards</c:v>
                </c:pt>
                <c:pt idx="4">
                  <c:v>Coordination of Temporary Capacity Restrictions</c:v>
                </c:pt>
                <c:pt idx="5">
                  <c:v>result/quality of coordination of temporary capacity restrictions</c:v>
                </c:pt>
                <c:pt idx="6">
                  <c:v>quality/level of detail of information in list of temporary capacity restrictions</c:v>
                </c:pt>
                <c:pt idx="7">
                  <c:v>involvement of RU in relevant processes</c:v>
                </c:pt>
                <c:pt idx="8">
                  <c:v>Corridor Information Document</c:v>
                </c:pt>
                <c:pt idx="9">
                  <c:v>CID overall (structure/contents)</c:v>
                </c:pt>
                <c:pt idx="10">
                  <c:v>information on terminals in CID</c:v>
                </c:pt>
              </c:strCache>
            </c:strRef>
          </c:cat>
          <c:val>
            <c:numRef>
              <c:f>Tabelle1!$B$2:$B$12</c:f>
              <c:numCache>
                <c:formatCode>General</c:formatCode>
                <c:ptCount val="11"/>
                <c:pt idx="1">
                  <c:v>3.923</c:v>
                </c:pt>
                <c:pt idx="2">
                  <c:v>3.3079999999999998</c:v>
                </c:pt>
                <c:pt idx="3">
                  <c:v>2.7690000000000001</c:v>
                </c:pt>
                <c:pt idx="5">
                  <c:v>2.6920000000000002</c:v>
                </c:pt>
                <c:pt idx="6">
                  <c:v>2.923</c:v>
                </c:pt>
                <c:pt idx="7">
                  <c:v>2.75</c:v>
                </c:pt>
                <c:pt idx="9">
                  <c:v>4.5289999999999999</c:v>
                </c:pt>
                <c:pt idx="10">
                  <c:v>4.6669999999999998</c:v>
                </c:pt>
              </c:numCache>
            </c:numRef>
          </c:val>
          <c:extLst>
            <c:ext xmlns:c16="http://schemas.microsoft.com/office/drawing/2014/chart" uri="{C3380CC4-5D6E-409C-BE32-E72D297353CC}">
              <c16:uniqueId val="{00000000-3251-48AF-9042-8A5E8D4810CD}"/>
            </c:ext>
          </c:extLst>
        </c:ser>
        <c:ser>
          <c:idx val="1"/>
          <c:order val="1"/>
          <c:tx>
            <c:strRef>
              <c:f>Tabelle1!$C$1</c:f>
              <c:strCache>
                <c:ptCount val="1"/>
                <c:pt idx="0">
                  <c:v>Overall</c:v>
                </c:pt>
              </c:strCache>
            </c:strRef>
          </c:tx>
          <c:spPr>
            <a:solidFill>
              <a:srgbClr val="BECDE6"/>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800" b="0" i="0" u="none" strike="noStrike" kern="900" cap="none" spc="0" normalizeH="0" baseline="0" noProof="0" smtClean="0">
                    <a:ln>
                      <a:noFill/>
                    </a:ln>
                    <a:solidFill>
                      <a:srgbClr val="1E2337">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Infrastructure</c:v>
                </c:pt>
                <c:pt idx="1">
                  <c:v>adequacy of lines</c:v>
                </c:pt>
                <c:pt idx="2">
                  <c:v>infrastructure standards</c:v>
                </c:pt>
                <c:pt idx="3">
                  <c:v>measures to improve infrastructure standards</c:v>
                </c:pt>
                <c:pt idx="4">
                  <c:v>Coordination of Temporary Capacity Restrictions</c:v>
                </c:pt>
                <c:pt idx="5">
                  <c:v>result/quality of coordination of temporary capacity restrictions</c:v>
                </c:pt>
                <c:pt idx="6">
                  <c:v>quality/level of detail of information in list of temporary capacity restrictions</c:v>
                </c:pt>
                <c:pt idx="7">
                  <c:v>involvement of RU in relevant processes</c:v>
                </c:pt>
                <c:pt idx="8">
                  <c:v>Corridor Information Document</c:v>
                </c:pt>
                <c:pt idx="9">
                  <c:v>CID overall (structure/contents)</c:v>
                </c:pt>
                <c:pt idx="10">
                  <c:v>information on terminals in CID</c:v>
                </c:pt>
              </c:strCache>
            </c:strRef>
          </c:cat>
          <c:val>
            <c:numRef>
              <c:f>Tabelle1!$C$2:$C$12</c:f>
              <c:numCache>
                <c:formatCode>General</c:formatCode>
                <c:ptCount val="11"/>
                <c:pt idx="1">
                  <c:v>4.1909999999999998</c:v>
                </c:pt>
                <c:pt idx="2">
                  <c:v>3.0779999999999998</c:v>
                </c:pt>
                <c:pt idx="3">
                  <c:v>2.9260000000000002</c:v>
                </c:pt>
                <c:pt idx="5">
                  <c:v>2.786</c:v>
                </c:pt>
                <c:pt idx="6">
                  <c:v>3</c:v>
                </c:pt>
                <c:pt idx="7">
                  <c:v>2.988</c:v>
                </c:pt>
                <c:pt idx="9">
                  <c:v>4.3819999999999997</c:v>
                </c:pt>
                <c:pt idx="10">
                  <c:v>4.3330000000000002</c:v>
                </c:pt>
              </c:numCache>
            </c:numRef>
          </c:val>
          <c:extLst>
            <c:ext xmlns:c16="http://schemas.microsoft.com/office/drawing/2014/chart" uri="{C3380CC4-5D6E-409C-BE32-E72D297353CC}">
              <c16:uniqueId val="{00000001-3251-48AF-9042-8A5E8D4810CD}"/>
            </c:ext>
          </c:extLst>
        </c:ser>
        <c:dLbls>
          <c:showLegendKey val="0"/>
          <c:showVal val="0"/>
          <c:showCatName val="0"/>
          <c:showSerName val="0"/>
          <c:showPercent val="0"/>
          <c:showBubbleSize val="0"/>
        </c:dLbls>
        <c:gapWidth val="50"/>
        <c:axId val="867897840"/>
        <c:axId val="867899408"/>
      </c:barChart>
      <c:catAx>
        <c:axId val="86789784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de-DE"/>
          </a:p>
        </c:txPr>
        <c:crossAx val="867899408"/>
        <c:crosses val="autoZero"/>
        <c:auto val="1"/>
        <c:lblAlgn val="ctr"/>
        <c:lblOffset val="100"/>
        <c:noMultiLvlLbl val="0"/>
      </c:catAx>
      <c:valAx>
        <c:axId val="867899408"/>
        <c:scaling>
          <c:orientation val="minMax"/>
          <c:max val="6"/>
          <c:min val="1"/>
        </c:scaling>
        <c:delete val="0"/>
        <c:axPos val="b"/>
        <c:majorGridlines>
          <c:spPr>
            <a:ln w="6350" cap="flat" cmpd="sng" algn="ctr">
              <a:solidFill>
                <a:srgbClr val="9BAAC8"/>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867897840"/>
        <c:crosses val="max"/>
        <c:crossBetween val="between"/>
        <c:majorUnit val="1"/>
      </c:valAx>
      <c:spPr>
        <a:noFill/>
        <a:ln>
          <a:noFill/>
        </a:ln>
        <a:effectLst/>
      </c:spPr>
    </c:plotArea>
    <c:legend>
      <c:legendPos val="r"/>
      <c:layout>
        <c:manualLayout>
          <c:xMode val="edge"/>
          <c:yMode val="edge"/>
          <c:x val="0.79625254952870139"/>
          <c:y val="0.86118374151456589"/>
          <c:w val="6.552585802891718E-2"/>
          <c:h val="6.5404148344554061E-2"/>
        </c:manualLayout>
      </c:layout>
      <c:overlay val="0"/>
      <c:spPr>
        <a:solidFill>
          <a:srgbClr val="FFFFFF"/>
        </a:solid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legend>
    <c:plotVisOnly val="1"/>
    <c:dispBlanksAs val="gap"/>
    <c:showDLblsOverMax val="0"/>
  </c:chart>
  <c:spPr>
    <a:noFill/>
    <a:ln>
      <a:noFill/>
    </a:ln>
    <a:effectLst/>
  </c:spPr>
  <c:txPr>
    <a:bodyPr/>
    <a:lstStyle/>
    <a:p>
      <a:pPr>
        <a:defRPr sz="1000">
          <a:solidFill>
            <a:srgbClr val="000000"/>
          </a:solidFill>
        </a:defRPr>
      </a:pPr>
      <a:endParaRPr lang="de-DE"/>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30873871612803888"/>
          <c:y val="4.690209462486785E-2"/>
          <c:w val="0.57164684281621836"/>
          <c:h val="0.93102805168472702"/>
        </c:manualLayout>
      </c:layout>
      <c:barChart>
        <c:barDir val="bar"/>
        <c:grouping val="clustered"/>
        <c:varyColors val="0"/>
        <c:ser>
          <c:idx val="0"/>
          <c:order val="0"/>
          <c:tx>
            <c:strRef>
              <c:f>Tabelle1!$B$1</c:f>
              <c:strCache>
                <c:ptCount val="1"/>
                <c:pt idx="0">
                  <c:v>RFC 1</c:v>
                </c:pt>
              </c:strCache>
            </c:strRef>
          </c:tx>
          <c:spPr>
            <a:solidFill>
              <a:srgbClr val="4B5A73"/>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900" baseline="0">
                    <a:solidFill>
                      <a:srgbClr val="1E2337"/>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Tabelle1!$A$2:$A$15</c:f>
              <c:strCache>
                <c:ptCount val="14"/>
                <c:pt idx="0">
                  <c:v>Path Allocation</c:v>
                </c:pt>
                <c:pt idx="1">
                  <c:v>PaP parameters</c:v>
                </c:pt>
                <c:pt idx="2">
                  <c:v>origin/destinations and intermediate stops in PaP</c:v>
                </c:pt>
                <c:pt idx="3">
                  <c:v>PaP schedule (adequate travel/departure/arrival times)</c:v>
                </c:pt>
                <c:pt idx="4">
                  <c:v>speed of PaPs</c:v>
                </c:pt>
                <c:pt idx="5">
                  <c:v>amount of PaPs (number of paths)</c:v>
                </c:pt>
                <c:pt idx="6">
                  <c:v>quality of PaP reserve capacity</c:v>
                </c:pt>
                <c:pt idx="7">
                  <c:v>PaP offer/capacity management on overlapping sections</c:v>
                </c:pt>
                <c:pt idx="8">
                  <c:v>structure of capacity wish list</c:v>
                </c:pt>
                <c:pt idx="9">
                  <c:v>quality of international path offer</c:v>
                </c:pt>
                <c:pt idx="10">
                  <c:v>availability of C-OSS</c:v>
                </c:pt>
                <c:pt idx="11">
                  <c:v>business know-how of C-OSS</c:v>
                </c:pt>
                <c:pt idx="12">
                  <c:v>allocation process by C-OSS</c:v>
                </c:pt>
                <c:pt idx="13">
                  <c:v>conflict solving procedure by C-OSS</c:v>
                </c:pt>
              </c:strCache>
            </c:strRef>
          </c:cat>
          <c:val>
            <c:numRef>
              <c:f>Tabelle1!$B$2:$B$15</c:f>
              <c:numCache>
                <c:formatCode>General</c:formatCode>
                <c:ptCount val="14"/>
                <c:pt idx="1">
                  <c:v>3.8570000000000002</c:v>
                </c:pt>
                <c:pt idx="2">
                  <c:v>4.2859999999999996</c:v>
                </c:pt>
                <c:pt idx="3">
                  <c:v>3.4620000000000002</c:v>
                </c:pt>
                <c:pt idx="4">
                  <c:v>4.3079999999999998</c:v>
                </c:pt>
                <c:pt idx="5">
                  <c:v>3.077</c:v>
                </c:pt>
                <c:pt idx="6">
                  <c:v>2.8570000000000002</c:v>
                </c:pt>
                <c:pt idx="7">
                  <c:v>3.6669999999999998</c:v>
                </c:pt>
                <c:pt idx="8">
                  <c:v>4.5999999999999996</c:v>
                </c:pt>
                <c:pt idx="9">
                  <c:v>3.3079999999999998</c:v>
                </c:pt>
                <c:pt idx="10">
                  <c:v>2.8</c:v>
                </c:pt>
                <c:pt idx="11">
                  <c:v>3</c:v>
                </c:pt>
                <c:pt idx="12">
                  <c:v>5</c:v>
                </c:pt>
                <c:pt idx="13">
                  <c:v>5</c:v>
                </c:pt>
              </c:numCache>
            </c:numRef>
          </c:val>
          <c:extLst>
            <c:ext xmlns:c16="http://schemas.microsoft.com/office/drawing/2014/chart" uri="{C3380CC4-5D6E-409C-BE32-E72D297353CC}">
              <c16:uniqueId val="{00000000-C8BE-4DBE-A251-D12F63712927}"/>
            </c:ext>
          </c:extLst>
        </c:ser>
        <c:ser>
          <c:idx val="1"/>
          <c:order val="1"/>
          <c:tx>
            <c:strRef>
              <c:f>Tabelle1!$C$1</c:f>
              <c:strCache>
                <c:ptCount val="1"/>
                <c:pt idx="0">
                  <c:v>Overall</c:v>
                </c:pt>
              </c:strCache>
            </c:strRef>
          </c:tx>
          <c:spPr>
            <a:solidFill>
              <a:srgbClr val="BECDE6"/>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800" b="0" i="0" u="none" strike="noStrike" kern="900" cap="none" spc="0" normalizeH="0" baseline="0" noProof="0" smtClean="0">
                    <a:ln>
                      <a:noFill/>
                    </a:ln>
                    <a:solidFill>
                      <a:srgbClr val="1E2337">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Tabelle1!$A$2:$A$15</c:f>
              <c:strCache>
                <c:ptCount val="14"/>
                <c:pt idx="0">
                  <c:v>Path Allocation</c:v>
                </c:pt>
                <c:pt idx="1">
                  <c:v>PaP parameters</c:v>
                </c:pt>
                <c:pt idx="2">
                  <c:v>origin/destinations and intermediate stops in PaP</c:v>
                </c:pt>
                <c:pt idx="3">
                  <c:v>PaP schedule (adequate travel/departure/arrival times)</c:v>
                </c:pt>
                <c:pt idx="4">
                  <c:v>speed of PaPs</c:v>
                </c:pt>
                <c:pt idx="5">
                  <c:v>amount of PaPs (number of paths)</c:v>
                </c:pt>
                <c:pt idx="6">
                  <c:v>quality of PaP reserve capacity</c:v>
                </c:pt>
                <c:pt idx="7">
                  <c:v>PaP offer/capacity management on overlapping sections</c:v>
                </c:pt>
                <c:pt idx="8">
                  <c:v>structure of capacity wish list</c:v>
                </c:pt>
                <c:pt idx="9">
                  <c:v>quality of international path offer</c:v>
                </c:pt>
                <c:pt idx="10">
                  <c:v>availability of C-OSS</c:v>
                </c:pt>
                <c:pt idx="11">
                  <c:v>business know-how of C-OSS</c:v>
                </c:pt>
                <c:pt idx="12">
                  <c:v>allocation process by C-OSS</c:v>
                </c:pt>
                <c:pt idx="13">
                  <c:v>conflict solving procedure by C-OSS</c:v>
                </c:pt>
              </c:strCache>
            </c:strRef>
          </c:cat>
          <c:val>
            <c:numRef>
              <c:f>Tabelle1!$C$2:$C$15</c:f>
              <c:numCache>
                <c:formatCode>General</c:formatCode>
                <c:ptCount val="14"/>
                <c:pt idx="1">
                  <c:v>3.7879999999999998</c:v>
                </c:pt>
                <c:pt idx="2">
                  <c:v>4.2</c:v>
                </c:pt>
                <c:pt idx="3">
                  <c:v>3.7040000000000002</c:v>
                </c:pt>
                <c:pt idx="4">
                  <c:v>3.9620000000000002</c:v>
                </c:pt>
                <c:pt idx="5">
                  <c:v>3.7160000000000002</c:v>
                </c:pt>
                <c:pt idx="6">
                  <c:v>3.34</c:v>
                </c:pt>
                <c:pt idx="7">
                  <c:v>4.2140000000000004</c:v>
                </c:pt>
                <c:pt idx="8">
                  <c:v>4.4429999999999996</c:v>
                </c:pt>
                <c:pt idx="9">
                  <c:v>3.3079999999999998</c:v>
                </c:pt>
                <c:pt idx="10">
                  <c:v>3.8279999999999998</c:v>
                </c:pt>
                <c:pt idx="11">
                  <c:v>4.3</c:v>
                </c:pt>
                <c:pt idx="12">
                  <c:v>4.4749999999999996</c:v>
                </c:pt>
                <c:pt idx="13">
                  <c:v>4.8099999999999996</c:v>
                </c:pt>
              </c:numCache>
            </c:numRef>
          </c:val>
          <c:extLst>
            <c:ext xmlns:c16="http://schemas.microsoft.com/office/drawing/2014/chart" uri="{C3380CC4-5D6E-409C-BE32-E72D297353CC}">
              <c16:uniqueId val="{00000001-C8BE-4DBE-A251-D12F63712927}"/>
            </c:ext>
          </c:extLst>
        </c:ser>
        <c:dLbls>
          <c:showLegendKey val="0"/>
          <c:showVal val="0"/>
          <c:showCatName val="0"/>
          <c:showSerName val="0"/>
          <c:showPercent val="0"/>
          <c:showBubbleSize val="0"/>
        </c:dLbls>
        <c:gapWidth val="50"/>
        <c:axId val="867900584"/>
        <c:axId val="867858640"/>
      </c:barChart>
      <c:catAx>
        <c:axId val="86790058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de-DE"/>
          </a:p>
        </c:txPr>
        <c:crossAx val="867858640"/>
        <c:crosses val="autoZero"/>
        <c:auto val="1"/>
        <c:lblAlgn val="ctr"/>
        <c:lblOffset val="100"/>
        <c:noMultiLvlLbl val="0"/>
      </c:catAx>
      <c:valAx>
        <c:axId val="867858640"/>
        <c:scaling>
          <c:orientation val="minMax"/>
          <c:max val="6"/>
          <c:min val="1"/>
        </c:scaling>
        <c:delete val="0"/>
        <c:axPos val="b"/>
        <c:majorGridlines>
          <c:spPr>
            <a:ln w="6350" cap="flat" cmpd="sng" algn="ctr">
              <a:solidFill>
                <a:srgbClr val="9BAAC8"/>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867900584"/>
        <c:crosses val="max"/>
        <c:crossBetween val="between"/>
        <c:majorUnit val="1"/>
      </c:valAx>
      <c:spPr>
        <a:noFill/>
        <a:ln>
          <a:noFill/>
        </a:ln>
        <a:effectLst/>
      </c:spPr>
    </c:plotArea>
    <c:legend>
      <c:legendPos val="r"/>
      <c:layout>
        <c:manualLayout>
          <c:xMode val="edge"/>
          <c:yMode val="edge"/>
          <c:x val="0.79625254952870139"/>
          <c:y val="0.86118374151456589"/>
          <c:w val="6.552585802891718E-2"/>
          <c:h val="6.5404148344554061E-2"/>
        </c:manualLayout>
      </c:layout>
      <c:overlay val="0"/>
      <c:spPr>
        <a:solidFill>
          <a:srgbClr val="FFFFFF"/>
        </a:solid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legend>
    <c:plotVisOnly val="1"/>
    <c:dispBlanksAs val="gap"/>
    <c:showDLblsOverMax val="0"/>
  </c:chart>
  <c:spPr>
    <a:noFill/>
    <a:ln>
      <a:noFill/>
    </a:ln>
    <a:effectLst/>
  </c:spPr>
  <c:txPr>
    <a:bodyPr/>
    <a:lstStyle/>
    <a:p>
      <a:pPr>
        <a:defRPr sz="1000">
          <a:solidFill>
            <a:srgbClr val="000000"/>
          </a:solidFill>
        </a:defRPr>
      </a:pPr>
      <a:endParaRPr lang="de-DE"/>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30873871612803888"/>
          <c:y val="4.690209462486785E-2"/>
          <c:w val="0.57164684281621836"/>
          <c:h val="0.93102805168472702"/>
        </c:manualLayout>
      </c:layout>
      <c:barChart>
        <c:barDir val="bar"/>
        <c:grouping val="clustered"/>
        <c:varyColors val="0"/>
        <c:ser>
          <c:idx val="0"/>
          <c:order val="0"/>
          <c:tx>
            <c:strRef>
              <c:f>Tabelle1!$B$1</c:f>
              <c:strCache>
                <c:ptCount val="1"/>
                <c:pt idx="0">
                  <c:v>RFC 1</c:v>
                </c:pt>
              </c:strCache>
            </c:strRef>
          </c:tx>
          <c:spPr>
            <a:solidFill>
              <a:srgbClr val="4B5A73"/>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900" baseline="0">
                    <a:solidFill>
                      <a:srgbClr val="1E2337"/>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Tabelle1!$A$2:$A$16</c:f>
              <c:strCache>
                <c:ptCount val="15"/>
                <c:pt idx="0">
                  <c:v>Path Coordination System</c:v>
                </c:pt>
                <c:pt idx="1">
                  <c:v>PCS overall</c:v>
                </c:pt>
                <c:pt idx="2">
                  <c:v>Train Performance Management</c:v>
                </c:pt>
                <c:pt idx="3">
                  <c:v>regular performance reports</c:v>
                </c:pt>
                <c:pt idx="4">
                  <c:v>measures to improve punctuality</c:v>
                </c:pt>
                <c:pt idx="5">
                  <c:v>Traffic Management</c:v>
                </c:pt>
                <c:pt idx="6">
                  <c:v>helpfulness of &amp; information from traffic management</c:v>
                </c:pt>
                <c:pt idx="7">
                  <c:v>implementation of re-routing scenarios</c:v>
                </c:pt>
                <c:pt idx="8">
                  <c:v>RFC Governance</c:v>
                </c:pt>
                <c:pt idx="9">
                  <c:v>RU Advisory Group/Terminal Advisory Group</c:v>
                </c:pt>
                <c:pt idx="10">
                  <c:v>Overall RFC Communication</c:v>
                </c:pt>
                <c:pt idx="11">
                  <c:v>information on RFC website</c:v>
                </c:pt>
                <c:pt idx="12">
                  <c:v>information at RAG/TAG meetings</c:v>
                </c:pt>
                <c:pt idx="13">
                  <c:v>communication with &amp; information by management board (except RAG/TAG meetings)</c:v>
                </c:pt>
                <c:pt idx="14">
                  <c:v>annual report by RFC</c:v>
                </c:pt>
              </c:strCache>
            </c:strRef>
          </c:cat>
          <c:val>
            <c:numRef>
              <c:f>Tabelle1!$B$2:$B$16</c:f>
              <c:numCache>
                <c:formatCode>General</c:formatCode>
                <c:ptCount val="15"/>
                <c:pt idx="1">
                  <c:v>2.75</c:v>
                </c:pt>
                <c:pt idx="3">
                  <c:v>3.8570000000000002</c:v>
                </c:pt>
                <c:pt idx="4">
                  <c:v>3.4</c:v>
                </c:pt>
                <c:pt idx="6">
                  <c:v>3.5830000000000002</c:v>
                </c:pt>
                <c:pt idx="7">
                  <c:v>3.875</c:v>
                </c:pt>
                <c:pt idx="9">
                  <c:v>3.923</c:v>
                </c:pt>
                <c:pt idx="11">
                  <c:v>5</c:v>
                </c:pt>
                <c:pt idx="12">
                  <c:v>4.4290000000000003</c:v>
                </c:pt>
                <c:pt idx="13">
                  <c:v>3.8460000000000001</c:v>
                </c:pt>
                <c:pt idx="14">
                  <c:v>4.9169999999999998</c:v>
                </c:pt>
              </c:numCache>
            </c:numRef>
          </c:val>
          <c:extLst>
            <c:ext xmlns:c16="http://schemas.microsoft.com/office/drawing/2014/chart" uri="{C3380CC4-5D6E-409C-BE32-E72D297353CC}">
              <c16:uniqueId val="{00000000-0883-4B39-A1B9-0BF7A5078CB0}"/>
            </c:ext>
          </c:extLst>
        </c:ser>
        <c:ser>
          <c:idx val="1"/>
          <c:order val="1"/>
          <c:tx>
            <c:strRef>
              <c:f>Tabelle1!$C$1</c:f>
              <c:strCache>
                <c:ptCount val="1"/>
                <c:pt idx="0">
                  <c:v>Overall</c:v>
                </c:pt>
              </c:strCache>
            </c:strRef>
          </c:tx>
          <c:spPr>
            <a:solidFill>
              <a:srgbClr val="BECDE6"/>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800" b="0" i="0" u="none" strike="noStrike" kern="900" cap="none" spc="0" normalizeH="0" baseline="0" noProof="0" smtClean="0">
                    <a:ln>
                      <a:noFill/>
                    </a:ln>
                    <a:solidFill>
                      <a:srgbClr val="1E2337">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Tabelle1!$A$2:$A$16</c:f>
              <c:strCache>
                <c:ptCount val="15"/>
                <c:pt idx="0">
                  <c:v>Path Coordination System</c:v>
                </c:pt>
                <c:pt idx="1">
                  <c:v>PCS overall</c:v>
                </c:pt>
                <c:pt idx="2">
                  <c:v>Train Performance Management</c:v>
                </c:pt>
                <c:pt idx="3">
                  <c:v>regular performance reports</c:v>
                </c:pt>
                <c:pt idx="4">
                  <c:v>measures to improve punctuality</c:v>
                </c:pt>
                <c:pt idx="5">
                  <c:v>Traffic Management</c:v>
                </c:pt>
                <c:pt idx="6">
                  <c:v>helpfulness of &amp; information from traffic management</c:v>
                </c:pt>
                <c:pt idx="7">
                  <c:v>implementation of re-routing scenarios</c:v>
                </c:pt>
                <c:pt idx="8">
                  <c:v>RFC Governance</c:v>
                </c:pt>
                <c:pt idx="9">
                  <c:v>RU Advisory Group/Terminal Advisory Group</c:v>
                </c:pt>
                <c:pt idx="10">
                  <c:v>Overall RFC Communication</c:v>
                </c:pt>
                <c:pt idx="11">
                  <c:v>information on RFC website</c:v>
                </c:pt>
                <c:pt idx="12">
                  <c:v>information at RAG/TAG meetings</c:v>
                </c:pt>
                <c:pt idx="13">
                  <c:v>communication with &amp; information by management board (except RAG/TAG meetings)</c:v>
                </c:pt>
                <c:pt idx="14">
                  <c:v>annual report by RFC</c:v>
                </c:pt>
              </c:strCache>
            </c:strRef>
          </c:cat>
          <c:val>
            <c:numRef>
              <c:f>Tabelle1!$C$2:$C$16</c:f>
              <c:numCache>
                <c:formatCode>General</c:formatCode>
                <c:ptCount val="15"/>
                <c:pt idx="1">
                  <c:v>3.1709999999999998</c:v>
                </c:pt>
                <c:pt idx="3">
                  <c:v>4.1210000000000004</c:v>
                </c:pt>
                <c:pt idx="4">
                  <c:v>3.476</c:v>
                </c:pt>
                <c:pt idx="6">
                  <c:v>3.9569999999999999</c:v>
                </c:pt>
                <c:pt idx="7">
                  <c:v>3.6669999999999998</c:v>
                </c:pt>
                <c:pt idx="9">
                  <c:v>3.9780000000000002</c:v>
                </c:pt>
                <c:pt idx="11">
                  <c:v>4.8250000000000002</c:v>
                </c:pt>
                <c:pt idx="12">
                  <c:v>4.49</c:v>
                </c:pt>
                <c:pt idx="13">
                  <c:v>4</c:v>
                </c:pt>
                <c:pt idx="14">
                  <c:v>4.6520000000000001</c:v>
                </c:pt>
              </c:numCache>
            </c:numRef>
          </c:val>
          <c:extLst>
            <c:ext xmlns:c16="http://schemas.microsoft.com/office/drawing/2014/chart" uri="{C3380CC4-5D6E-409C-BE32-E72D297353CC}">
              <c16:uniqueId val="{00000001-0883-4B39-A1B9-0BF7A5078CB0}"/>
            </c:ext>
          </c:extLst>
        </c:ser>
        <c:dLbls>
          <c:showLegendKey val="0"/>
          <c:showVal val="0"/>
          <c:showCatName val="0"/>
          <c:showSerName val="0"/>
          <c:showPercent val="0"/>
          <c:showBubbleSize val="0"/>
        </c:dLbls>
        <c:gapWidth val="50"/>
        <c:axId val="867862168"/>
        <c:axId val="588481088"/>
      </c:barChart>
      <c:catAx>
        <c:axId val="867862168"/>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de-DE"/>
          </a:p>
        </c:txPr>
        <c:crossAx val="588481088"/>
        <c:crosses val="autoZero"/>
        <c:auto val="1"/>
        <c:lblAlgn val="ctr"/>
        <c:lblOffset val="100"/>
        <c:noMultiLvlLbl val="0"/>
      </c:catAx>
      <c:valAx>
        <c:axId val="588481088"/>
        <c:scaling>
          <c:orientation val="minMax"/>
          <c:max val="6"/>
          <c:min val="1"/>
        </c:scaling>
        <c:delete val="0"/>
        <c:axPos val="b"/>
        <c:majorGridlines>
          <c:spPr>
            <a:ln w="6350" cap="flat" cmpd="sng" algn="ctr">
              <a:solidFill>
                <a:srgbClr val="9BAAC8"/>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867862168"/>
        <c:crosses val="max"/>
        <c:crossBetween val="between"/>
        <c:majorUnit val="1"/>
      </c:valAx>
      <c:spPr>
        <a:noFill/>
        <a:ln>
          <a:noFill/>
        </a:ln>
        <a:effectLst/>
      </c:spPr>
    </c:plotArea>
    <c:legend>
      <c:legendPos val="r"/>
      <c:layout>
        <c:manualLayout>
          <c:xMode val="edge"/>
          <c:yMode val="edge"/>
          <c:x val="0.79625254952870139"/>
          <c:y val="0.86118374151456589"/>
          <c:w val="6.552585802891718E-2"/>
          <c:h val="6.5404148344554061E-2"/>
        </c:manualLayout>
      </c:layout>
      <c:overlay val="0"/>
      <c:spPr>
        <a:solidFill>
          <a:srgbClr val="FFFFFF"/>
        </a:solid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legend>
    <c:plotVisOnly val="1"/>
    <c:dispBlanksAs val="gap"/>
    <c:showDLblsOverMax val="0"/>
  </c:chart>
  <c:spPr>
    <a:noFill/>
    <a:ln>
      <a:noFill/>
    </a:ln>
    <a:effectLst/>
  </c:spPr>
  <c:txPr>
    <a:bodyPr/>
    <a:lstStyle/>
    <a:p>
      <a:pPr>
        <a:defRPr sz="1000">
          <a:solidFill>
            <a:srgbClr val="000000"/>
          </a:solidFill>
        </a:defRPr>
      </a:pPr>
      <a:endParaRPr lang="de-D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9.8187937016403232E-3"/>
          <c:y val="9.2142895585871062E-2"/>
          <c:w val="0.83922286592492978"/>
          <c:h val="0.82243235680527649"/>
        </c:manualLayout>
      </c:layout>
      <c:barChart>
        <c:barDir val="bar"/>
        <c:grouping val="clustered"/>
        <c:varyColors val="0"/>
        <c:ser>
          <c:idx val="0"/>
          <c:order val="0"/>
          <c:tx>
            <c:strRef>
              <c:f>Tabelle1!$B$1</c:f>
              <c:strCache>
                <c:ptCount val="1"/>
                <c:pt idx="0">
                  <c:v>2019</c:v>
                </c:pt>
              </c:strCache>
            </c:strRef>
          </c:tx>
          <c:spPr>
            <a:solidFill>
              <a:srgbClr val="4B5A73"/>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000000"/>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adequacy of lines</c:v>
                </c:pt>
                <c:pt idx="1">
                  <c:v>infrastructure standards</c:v>
                </c:pt>
                <c:pt idx="2">
                  <c:v>measures to improve infrastructure standards</c:v>
                </c:pt>
              </c:strCache>
            </c:strRef>
          </c:cat>
          <c:val>
            <c:numRef>
              <c:f>Tabelle1!$B$2:$B$4</c:f>
              <c:numCache>
                <c:formatCode>General</c:formatCode>
                <c:ptCount val="3"/>
                <c:pt idx="0">
                  <c:v>3.9230769231</c:v>
                </c:pt>
                <c:pt idx="1">
                  <c:v>3.3076923077</c:v>
                </c:pt>
                <c:pt idx="2">
                  <c:v>2.7692307692</c:v>
                </c:pt>
              </c:numCache>
            </c:numRef>
          </c:val>
          <c:extLst>
            <c:ext xmlns:c16="http://schemas.microsoft.com/office/drawing/2014/chart" uri="{C3380CC4-5D6E-409C-BE32-E72D297353CC}">
              <c16:uniqueId val="{00000000-4859-4128-870B-69F2B43BE21B}"/>
            </c:ext>
          </c:extLst>
        </c:ser>
        <c:ser>
          <c:idx val="1"/>
          <c:order val="1"/>
          <c:tx>
            <c:strRef>
              <c:f>Tabelle1!$C$1</c:f>
              <c:strCache>
                <c:ptCount val="1"/>
                <c:pt idx="0">
                  <c:v>2018</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adequacy of lines</c:v>
                </c:pt>
                <c:pt idx="1">
                  <c:v>infrastructure standards</c:v>
                </c:pt>
                <c:pt idx="2">
                  <c:v>measures to improve infrastructure standards</c:v>
                </c:pt>
              </c:strCache>
            </c:strRef>
          </c:cat>
          <c:val>
            <c:numRef>
              <c:f>Tabelle1!$C$2:$C$4</c:f>
              <c:numCache>
                <c:formatCode>General</c:formatCode>
                <c:ptCount val="3"/>
                <c:pt idx="0">
                  <c:v>4</c:v>
                </c:pt>
                <c:pt idx="1">
                  <c:v>2.9169999999999998</c:v>
                </c:pt>
                <c:pt idx="2">
                  <c:v>3.3330000000000002</c:v>
                </c:pt>
              </c:numCache>
            </c:numRef>
          </c:val>
          <c:extLst>
            <c:ext xmlns:c16="http://schemas.microsoft.com/office/drawing/2014/chart" uri="{C3380CC4-5D6E-409C-BE32-E72D297353CC}">
              <c16:uniqueId val="{00000001-4859-4128-870B-69F2B43BE21B}"/>
            </c:ext>
          </c:extLst>
        </c:ser>
        <c:ser>
          <c:idx val="2"/>
          <c:order val="2"/>
          <c:tx>
            <c:strRef>
              <c:f>Tabelle1!$D$1</c:f>
              <c:strCache>
                <c:ptCount val="1"/>
                <c:pt idx="0">
                  <c:v>2017</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adequacy of lines</c:v>
                </c:pt>
                <c:pt idx="1">
                  <c:v>infrastructure standards</c:v>
                </c:pt>
                <c:pt idx="2">
                  <c:v>measures to improve infrastructure standards</c:v>
                </c:pt>
              </c:strCache>
            </c:strRef>
          </c:cat>
          <c:val>
            <c:numRef>
              <c:f>Tabelle1!$D$2:$D$4</c:f>
              <c:numCache>
                <c:formatCode>General</c:formatCode>
                <c:ptCount val="3"/>
                <c:pt idx="0">
                  <c:v>3.8330000000000002</c:v>
                </c:pt>
                <c:pt idx="1">
                  <c:v>3.0830000000000002</c:v>
                </c:pt>
                <c:pt idx="2">
                  <c:v>3.1669999999999998</c:v>
                </c:pt>
              </c:numCache>
            </c:numRef>
          </c:val>
          <c:extLst>
            <c:ext xmlns:c16="http://schemas.microsoft.com/office/drawing/2014/chart" uri="{C3380CC4-5D6E-409C-BE32-E72D297353CC}">
              <c16:uniqueId val="{00000002-4859-4128-870B-69F2B43BE21B}"/>
            </c:ext>
          </c:extLst>
        </c:ser>
        <c:dLbls>
          <c:showLegendKey val="0"/>
          <c:showVal val="0"/>
          <c:showCatName val="0"/>
          <c:showSerName val="0"/>
          <c:showPercent val="0"/>
          <c:showBubbleSize val="0"/>
        </c:dLbls>
        <c:gapWidth val="180"/>
        <c:axId val="867908816"/>
        <c:axId val="867918616"/>
      </c:barChart>
      <c:catAx>
        <c:axId val="86790881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crossAx val="867918616"/>
        <c:crosses val="autoZero"/>
        <c:auto val="1"/>
        <c:lblAlgn val="ctr"/>
        <c:lblOffset val="100"/>
        <c:noMultiLvlLbl val="0"/>
      </c:catAx>
      <c:valAx>
        <c:axId val="867918616"/>
        <c:scaling>
          <c:orientation val="minMax"/>
          <c:max val="6"/>
          <c:min val="1"/>
        </c:scaling>
        <c:delete val="0"/>
        <c:axPos val="b"/>
        <c:majorGridlines>
          <c:spPr>
            <a:ln w="6350" cap="flat" cmpd="sng" algn="ctr">
              <a:solidFill>
                <a:srgbClr val="9BAAC8"/>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867908816"/>
        <c:crosses val="max"/>
        <c:crossBetween val="between"/>
        <c:majorUnit val="1"/>
      </c:valAx>
      <c:spPr>
        <a:noFill/>
        <a:ln>
          <a:noFill/>
        </a:ln>
        <a:effectLst/>
      </c:spPr>
    </c:plotArea>
    <c:legend>
      <c:legendPos val="r"/>
      <c:layout>
        <c:manualLayout>
          <c:xMode val="edge"/>
          <c:yMode val="edge"/>
          <c:x val="6.9794205403580029E-2"/>
          <c:y val="0.92308376011725213"/>
          <c:w val="0.71927188747614468"/>
          <c:h val="4.537870787255819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900">
          <a:solidFill>
            <a:srgbClr val="000000"/>
          </a:solidFill>
        </a:defRPr>
      </a:pPr>
      <a:endParaRPr lang="de-D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889882057812119"/>
          <c:y val="9.2142895585871049E-2"/>
          <c:w val="0.64455938163346738"/>
          <c:h val="0.77427420307552408"/>
        </c:manualLayout>
      </c:layout>
      <c:barChart>
        <c:barDir val="bar"/>
        <c:grouping val="percentStacked"/>
        <c:varyColors val="0"/>
        <c:ser>
          <c:idx val="0"/>
          <c:order val="0"/>
          <c:tx>
            <c:strRef>
              <c:f>Tabelle1!$B$1</c:f>
              <c:strCache>
                <c:ptCount val="1"/>
                <c:pt idx="0">
                  <c:v>very unsatisfied</c:v>
                </c:pt>
              </c:strCache>
            </c:strRef>
          </c:tx>
          <c:spPr>
            <a:solidFill>
              <a:srgbClr val="4B5A73"/>
            </a:solidFill>
            <a:ln w="25400">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B7-4221-9F5D-B069FC25416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B7-4221-9F5D-B069FC25416F}"/>
                </c:ext>
              </c:extLst>
            </c:dLbl>
            <c:dLbl>
              <c:idx val="2"/>
              <c:delete val="1"/>
              <c:extLst>
                <c:ext xmlns:c15="http://schemas.microsoft.com/office/drawing/2012/chart" uri="{CE6537A1-D6FC-4f65-9D91-7224C49458BB}"/>
                <c:ext xmlns:c16="http://schemas.microsoft.com/office/drawing/2014/chart" uri="{C3380CC4-5D6E-409C-BE32-E72D297353CC}">
                  <c16:uniqueId val="{00000002-D4B7-4221-9F5D-B069FC25416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FFFFFF"/>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result/quality of coordination of temporary capacity restrictions</c:v>
                </c:pt>
                <c:pt idx="1">
                  <c:v>quality/level of detail of information in list of temporary capacity restrictions</c:v>
                </c:pt>
                <c:pt idx="2">
                  <c:v>involvement of RU in relevant processes</c:v>
                </c:pt>
              </c:strCache>
            </c:strRef>
          </c:cat>
          <c:val>
            <c:numRef>
              <c:f>Tabelle1!$B$2:$B$4</c:f>
              <c:numCache>
                <c:formatCode>General</c:formatCode>
                <c:ptCount val="3"/>
                <c:pt idx="0">
                  <c:v>7.6923076923</c:v>
                </c:pt>
                <c:pt idx="1">
                  <c:v>7.6923076923</c:v>
                </c:pt>
                <c:pt idx="2">
                  <c:v>0</c:v>
                </c:pt>
              </c:numCache>
            </c:numRef>
          </c:val>
          <c:extLst>
            <c:ext xmlns:c16="http://schemas.microsoft.com/office/drawing/2014/chart" uri="{C3380CC4-5D6E-409C-BE32-E72D297353CC}">
              <c16:uniqueId val="{00000003-D4B7-4221-9F5D-B069FC25416F}"/>
            </c:ext>
          </c:extLst>
        </c:ser>
        <c:ser>
          <c:idx val="1"/>
          <c:order val="1"/>
          <c:tx>
            <c:strRef>
              <c:f>Tabelle1!$C$1</c:f>
              <c:strCache>
                <c:ptCount val="1"/>
                <c:pt idx="0">
                  <c:v>unsatisfied</c:v>
                </c:pt>
              </c:strCache>
            </c:strRef>
          </c:tx>
          <c:spPr>
            <a:solidFill>
              <a:srgbClr val="788CAF"/>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FFFFFF">
                        <a:lumMod val="100000"/>
                      </a:srgbClr>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result/quality of coordination of temporary capacity restrictions</c:v>
                </c:pt>
                <c:pt idx="1">
                  <c:v>quality/level of detail of information in list of temporary capacity restrictions</c:v>
                </c:pt>
                <c:pt idx="2">
                  <c:v>involvement of RU in relevant processes</c:v>
                </c:pt>
              </c:strCache>
            </c:strRef>
          </c:cat>
          <c:val>
            <c:numRef>
              <c:f>Tabelle1!$C$2:$C$4</c:f>
              <c:numCache>
                <c:formatCode>General</c:formatCode>
                <c:ptCount val="3"/>
                <c:pt idx="0">
                  <c:v>46.153846153800004</c:v>
                </c:pt>
                <c:pt idx="1">
                  <c:v>38.461538461499998</c:v>
                </c:pt>
                <c:pt idx="2">
                  <c:v>50</c:v>
                </c:pt>
              </c:numCache>
            </c:numRef>
          </c:val>
          <c:extLst>
            <c:ext xmlns:c16="http://schemas.microsoft.com/office/drawing/2014/chart" uri="{C3380CC4-5D6E-409C-BE32-E72D297353CC}">
              <c16:uniqueId val="{00000004-D4B7-4221-9F5D-B069FC25416F}"/>
            </c:ext>
          </c:extLst>
        </c:ser>
        <c:ser>
          <c:idx val="2"/>
          <c:order val="2"/>
          <c:tx>
            <c:strRef>
              <c:f>Tabelle1!$D$1</c:f>
              <c:strCache>
                <c:ptCount val="1"/>
                <c:pt idx="0">
                  <c:v>slightly unsatisfied</c:v>
                </c:pt>
              </c:strCache>
            </c:strRef>
          </c:tx>
          <c:spPr>
            <a:solidFill>
              <a:srgbClr val="BECDE6"/>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result/quality of coordination of temporary capacity restrictions</c:v>
                </c:pt>
                <c:pt idx="1">
                  <c:v>quality/level of detail of information in list of temporary capacity restrictions</c:v>
                </c:pt>
                <c:pt idx="2">
                  <c:v>involvement of RU in relevant processes</c:v>
                </c:pt>
              </c:strCache>
            </c:strRef>
          </c:cat>
          <c:val>
            <c:numRef>
              <c:f>Tabelle1!$D$2:$D$4</c:f>
              <c:numCache>
                <c:formatCode>General</c:formatCode>
                <c:ptCount val="3"/>
                <c:pt idx="0">
                  <c:v>15.3846153846</c:v>
                </c:pt>
                <c:pt idx="1">
                  <c:v>7.6923076923</c:v>
                </c:pt>
                <c:pt idx="2">
                  <c:v>25</c:v>
                </c:pt>
              </c:numCache>
            </c:numRef>
          </c:val>
          <c:extLst>
            <c:ext xmlns:c16="http://schemas.microsoft.com/office/drawing/2014/chart" uri="{C3380CC4-5D6E-409C-BE32-E72D297353CC}">
              <c16:uniqueId val="{00000005-D4B7-4221-9F5D-B069FC25416F}"/>
            </c:ext>
          </c:extLst>
        </c:ser>
        <c:ser>
          <c:idx val="3"/>
          <c:order val="3"/>
          <c:tx>
            <c:strRef>
              <c:f>Tabelle1!$E$1</c:f>
              <c:strCache>
                <c:ptCount val="1"/>
                <c:pt idx="0">
                  <c:v>slightly satisfied</c:v>
                </c:pt>
              </c:strCache>
            </c:strRef>
          </c:tx>
          <c:spPr>
            <a:solidFill>
              <a:srgbClr val="D7F050"/>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result/quality of coordination of temporary capacity restrictions</c:v>
                </c:pt>
                <c:pt idx="1">
                  <c:v>quality/level of detail of information in list of temporary capacity restrictions</c:v>
                </c:pt>
                <c:pt idx="2">
                  <c:v>involvement of RU in relevant processes</c:v>
                </c:pt>
              </c:strCache>
            </c:strRef>
          </c:cat>
          <c:val>
            <c:numRef>
              <c:f>Tabelle1!$E$2:$E$4</c:f>
              <c:numCache>
                <c:formatCode>General</c:formatCode>
                <c:ptCount val="3"/>
                <c:pt idx="0">
                  <c:v>30.7692307692</c:v>
                </c:pt>
                <c:pt idx="1">
                  <c:v>46.153846153800004</c:v>
                </c:pt>
                <c:pt idx="2">
                  <c:v>25</c:v>
                </c:pt>
              </c:numCache>
            </c:numRef>
          </c:val>
          <c:extLst>
            <c:ext xmlns:c16="http://schemas.microsoft.com/office/drawing/2014/chart" uri="{C3380CC4-5D6E-409C-BE32-E72D297353CC}">
              <c16:uniqueId val="{00000006-D4B7-4221-9F5D-B069FC25416F}"/>
            </c:ext>
          </c:extLst>
        </c:ser>
        <c:ser>
          <c:idx val="4"/>
          <c:order val="4"/>
          <c:tx>
            <c:strRef>
              <c:f>Tabelle1!$F$1</c:f>
              <c:strCache>
                <c:ptCount val="1"/>
                <c:pt idx="0">
                  <c:v>satisfied</c:v>
                </c:pt>
              </c:strCache>
            </c:strRef>
          </c:tx>
          <c:spPr>
            <a:solidFill>
              <a:srgbClr val="B4CD00"/>
            </a:solidFill>
            <a:ln w="25400">
              <a:noFill/>
            </a:ln>
            <a:effectLst/>
          </c:spPr>
          <c:invertIfNegative val="0"/>
          <c:dLbls>
            <c:delete val="1"/>
          </c:dLbls>
          <c:cat>
            <c:strRef>
              <c:f>Tabelle1!$A$2:$A$4</c:f>
              <c:strCache>
                <c:ptCount val="3"/>
                <c:pt idx="0">
                  <c:v>result/quality of coordination of temporary capacity restrictions</c:v>
                </c:pt>
                <c:pt idx="1">
                  <c:v>quality/level of detail of information in list of temporary capacity restrictions</c:v>
                </c:pt>
                <c:pt idx="2">
                  <c:v>involvement of RU in relevant processes</c:v>
                </c:pt>
              </c:strCache>
            </c:strRef>
          </c:cat>
          <c:val>
            <c:numRef>
              <c:f>Tabelle1!$F$2:$F$4</c:f>
              <c:numCache>
                <c:formatCode>General</c:formatCode>
                <c:ptCount val="3"/>
                <c:pt idx="0">
                  <c:v>0</c:v>
                </c:pt>
                <c:pt idx="1">
                  <c:v>0</c:v>
                </c:pt>
                <c:pt idx="2">
                  <c:v>0</c:v>
                </c:pt>
              </c:numCache>
            </c:numRef>
          </c:val>
          <c:extLst>
            <c:ext xmlns:c16="http://schemas.microsoft.com/office/drawing/2014/chart" uri="{C3380CC4-5D6E-409C-BE32-E72D297353CC}">
              <c16:uniqueId val="{00000007-D4B7-4221-9F5D-B069FC25416F}"/>
            </c:ext>
          </c:extLst>
        </c:ser>
        <c:ser>
          <c:idx val="5"/>
          <c:order val="5"/>
          <c:tx>
            <c:strRef>
              <c:f>Tabelle1!$G$1</c:f>
              <c:strCache>
                <c:ptCount val="1"/>
                <c:pt idx="0">
                  <c:v>very satisfied</c:v>
                </c:pt>
              </c:strCache>
            </c:strRef>
          </c:tx>
          <c:spPr>
            <a:solidFill>
              <a:srgbClr val="829600"/>
            </a:solidFill>
            <a:ln w="25400">
              <a:noFill/>
            </a:ln>
            <a:effectLst/>
          </c:spPr>
          <c:invertIfNegative val="0"/>
          <c:dLbls>
            <c:delete val="1"/>
          </c:dLbls>
          <c:cat>
            <c:strRef>
              <c:f>Tabelle1!$A$2:$A$4</c:f>
              <c:strCache>
                <c:ptCount val="3"/>
                <c:pt idx="0">
                  <c:v>result/quality of coordination of temporary capacity restrictions</c:v>
                </c:pt>
                <c:pt idx="1">
                  <c:v>quality/level of detail of information in list of temporary capacity restrictions</c:v>
                </c:pt>
                <c:pt idx="2">
                  <c:v>involvement of RU in relevant processes</c:v>
                </c:pt>
              </c:strCache>
            </c:strRef>
          </c:cat>
          <c:val>
            <c:numRef>
              <c:f>Tabelle1!$G$2:$G$4</c:f>
              <c:numCache>
                <c:formatCode>General</c:formatCode>
                <c:ptCount val="3"/>
                <c:pt idx="0">
                  <c:v>0</c:v>
                </c:pt>
                <c:pt idx="1">
                  <c:v>0</c:v>
                </c:pt>
                <c:pt idx="2">
                  <c:v>0</c:v>
                </c:pt>
              </c:numCache>
            </c:numRef>
          </c:val>
          <c:extLst>
            <c:ext xmlns:c16="http://schemas.microsoft.com/office/drawing/2014/chart" uri="{C3380CC4-5D6E-409C-BE32-E72D297353CC}">
              <c16:uniqueId val="{00000008-D4B7-4221-9F5D-B069FC25416F}"/>
            </c:ext>
          </c:extLst>
        </c:ser>
        <c:dLbls>
          <c:dLblPos val="ctr"/>
          <c:showLegendKey val="0"/>
          <c:showVal val="1"/>
          <c:showCatName val="0"/>
          <c:showSerName val="0"/>
          <c:showPercent val="0"/>
          <c:showBubbleSize val="0"/>
        </c:dLbls>
        <c:gapWidth val="60"/>
        <c:overlap val="100"/>
        <c:axId val="867910384"/>
        <c:axId val="867908424"/>
      </c:barChart>
      <c:catAx>
        <c:axId val="86791038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crossAx val="867908424"/>
        <c:crosses val="autoZero"/>
        <c:auto val="1"/>
        <c:lblAlgn val="ctr"/>
        <c:lblOffset val="100"/>
        <c:noMultiLvlLbl val="0"/>
      </c:catAx>
      <c:valAx>
        <c:axId val="867908424"/>
        <c:scaling>
          <c:orientation val="minMax"/>
          <c:max val="1"/>
          <c:min val="0"/>
        </c:scaling>
        <c:delete val="0"/>
        <c:axPos val="b"/>
        <c:majorGridlines>
          <c:spPr>
            <a:ln w="6350" cap="flat" cmpd="sng" algn="ctr">
              <a:solidFill>
                <a:srgbClr val="9BAAC8"/>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867910384"/>
        <c:crosses val="max"/>
        <c:crossBetween val="between"/>
        <c:majorUnit val="0.2"/>
        <c:minorUnit val="0.1"/>
      </c:valAx>
      <c:spPr>
        <a:noFill/>
        <a:ln>
          <a:noFill/>
        </a:ln>
        <a:effectLst/>
      </c:spPr>
    </c:plotArea>
    <c:legend>
      <c:legendPos val="b"/>
      <c:layout>
        <c:manualLayout>
          <c:xMode val="edge"/>
          <c:yMode val="edge"/>
          <c:x val="0.31889882057812119"/>
          <c:y val="0.92308376011725213"/>
          <c:w val="0.64455938163346738"/>
          <c:h val="7.6916239882747844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900">
          <a:solidFill>
            <a:srgbClr val="000000"/>
          </a:solidFill>
        </a:defRPr>
      </a:pPr>
      <a:endParaRPr lang="de-DE"/>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9.8187937016403232E-3"/>
          <c:y val="9.2142895585871062E-2"/>
          <c:w val="0.83922286592492978"/>
          <c:h val="0.82243235680527649"/>
        </c:manualLayout>
      </c:layout>
      <c:barChart>
        <c:barDir val="bar"/>
        <c:grouping val="clustered"/>
        <c:varyColors val="0"/>
        <c:ser>
          <c:idx val="0"/>
          <c:order val="0"/>
          <c:tx>
            <c:strRef>
              <c:f>Tabelle1!$B$1</c:f>
              <c:strCache>
                <c:ptCount val="1"/>
                <c:pt idx="0">
                  <c:v>2019</c:v>
                </c:pt>
              </c:strCache>
            </c:strRef>
          </c:tx>
          <c:spPr>
            <a:solidFill>
              <a:srgbClr val="4B5A73"/>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000000"/>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result/quality of coordination of temporary capacity restrictions</c:v>
                </c:pt>
                <c:pt idx="1">
                  <c:v>quality/level of detail of information in list of temporary capacity restrictions</c:v>
                </c:pt>
                <c:pt idx="2">
                  <c:v>involvement of RU in relevant processes</c:v>
                </c:pt>
              </c:strCache>
            </c:strRef>
          </c:cat>
          <c:val>
            <c:numRef>
              <c:f>Tabelle1!$B$2:$B$4</c:f>
              <c:numCache>
                <c:formatCode>General</c:formatCode>
                <c:ptCount val="3"/>
                <c:pt idx="0">
                  <c:v>2.6923076923</c:v>
                </c:pt>
                <c:pt idx="1">
                  <c:v>2.9230769231</c:v>
                </c:pt>
                <c:pt idx="2">
                  <c:v>2.75</c:v>
                </c:pt>
              </c:numCache>
            </c:numRef>
          </c:val>
          <c:extLst>
            <c:ext xmlns:c16="http://schemas.microsoft.com/office/drawing/2014/chart" uri="{C3380CC4-5D6E-409C-BE32-E72D297353CC}">
              <c16:uniqueId val="{00000000-22D6-4CF5-96F5-7ABDE89370ED}"/>
            </c:ext>
          </c:extLst>
        </c:ser>
        <c:ser>
          <c:idx val="1"/>
          <c:order val="1"/>
          <c:tx>
            <c:strRef>
              <c:f>Tabelle1!$C$1</c:f>
              <c:strCache>
                <c:ptCount val="1"/>
                <c:pt idx="0">
                  <c:v>2018</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result/quality of coordination of temporary capacity restrictions</c:v>
                </c:pt>
                <c:pt idx="1">
                  <c:v>quality/level of detail of information in list of temporary capacity restrictions</c:v>
                </c:pt>
                <c:pt idx="2">
                  <c:v>involvement of RU in relevant processes</c:v>
                </c:pt>
              </c:strCache>
            </c:strRef>
          </c:cat>
          <c:val>
            <c:numRef>
              <c:f>Tabelle1!$C$2:$C$4</c:f>
              <c:numCache>
                <c:formatCode>General</c:formatCode>
                <c:ptCount val="3"/>
                <c:pt idx="0">
                  <c:v>3.2730000000000001</c:v>
                </c:pt>
                <c:pt idx="1">
                  <c:v>3.5449999999999999</c:v>
                </c:pt>
                <c:pt idx="2">
                  <c:v>3.0910000000000002</c:v>
                </c:pt>
              </c:numCache>
            </c:numRef>
          </c:val>
          <c:extLst>
            <c:ext xmlns:c16="http://schemas.microsoft.com/office/drawing/2014/chart" uri="{C3380CC4-5D6E-409C-BE32-E72D297353CC}">
              <c16:uniqueId val="{00000001-22D6-4CF5-96F5-7ABDE89370ED}"/>
            </c:ext>
          </c:extLst>
        </c:ser>
        <c:ser>
          <c:idx val="2"/>
          <c:order val="2"/>
          <c:tx>
            <c:strRef>
              <c:f>Tabelle1!$D$1</c:f>
              <c:strCache>
                <c:ptCount val="1"/>
                <c:pt idx="0">
                  <c:v>2017</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result/quality of coordination of temporary capacity restrictions</c:v>
                </c:pt>
                <c:pt idx="1">
                  <c:v>quality/level of detail of information in list of temporary capacity restrictions</c:v>
                </c:pt>
                <c:pt idx="2">
                  <c:v>involvement of RU in relevant processes</c:v>
                </c:pt>
              </c:strCache>
            </c:strRef>
          </c:cat>
          <c:val>
            <c:numRef>
              <c:f>Tabelle1!$D$2:$D$4</c:f>
              <c:numCache>
                <c:formatCode>General</c:formatCode>
                <c:ptCount val="3"/>
                <c:pt idx="0">
                  <c:v>2.8330000000000002</c:v>
                </c:pt>
                <c:pt idx="1">
                  <c:v>3.25</c:v>
                </c:pt>
                <c:pt idx="2">
                  <c:v>3.0910000000000002</c:v>
                </c:pt>
              </c:numCache>
            </c:numRef>
          </c:val>
          <c:extLst>
            <c:ext xmlns:c16="http://schemas.microsoft.com/office/drawing/2014/chart" uri="{C3380CC4-5D6E-409C-BE32-E72D297353CC}">
              <c16:uniqueId val="{00000002-22D6-4CF5-96F5-7ABDE89370ED}"/>
            </c:ext>
          </c:extLst>
        </c:ser>
        <c:dLbls>
          <c:showLegendKey val="0"/>
          <c:showVal val="0"/>
          <c:showCatName val="0"/>
          <c:showSerName val="0"/>
          <c:showPercent val="0"/>
          <c:showBubbleSize val="0"/>
        </c:dLbls>
        <c:gapWidth val="180"/>
        <c:axId val="867913912"/>
        <c:axId val="867912736"/>
      </c:barChart>
      <c:catAx>
        <c:axId val="867913912"/>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crossAx val="867912736"/>
        <c:crosses val="autoZero"/>
        <c:auto val="1"/>
        <c:lblAlgn val="ctr"/>
        <c:lblOffset val="100"/>
        <c:noMultiLvlLbl val="0"/>
      </c:catAx>
      <c:valAx>
        <c:axId val="867912736"/>
        <c:scaling>
          <c:orientation val="minMax"/>
          <c:max val="6"/>
          <c:min val="1"/>
        </c:scaling>
        <c:delete val="0"/>
        <c:axPos val="b"/>
        <c:majorGridlines>
          <c:spPr>
            <a:ln w="6350" cap="flat" cmpd="sng" algn="ctr">
              <a:solidFill>
                <a:srgbClr val="9BAAC8"/>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867913912"/>
        <c:crosses val="max"/>
        <c:crossBetween val="between"/>
        <c:majorUnit val="1"/>
      </c:valAx>
      <c:spPr>
        <a:noFill/>
        <a:ln>
          <a:noFill/>
        </a:ln>
        <a:effectLst/>
      </c:spPr>
    </c:plotArea>
    <c:legend>
      <c:legendPos val="r"/>
      <c:layout>
        <c:manualLayout>
          <c:xMode val="edge"/>
          <c:yMode val="edge"/>
          <c:x val="6.9794205403580029E-2"/>
          <c:y val="0.92308376011725213"/>
          <c:w val="0.71927188747614468"/>
          <c:h val="4.537870787255819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900">
          <a:solidFill>
            <a:srgbClr val="000000"/>
          </a:solidFill>
        </a:defRPr>
      </a:pPr>
      <a:endParaRPr lang="de-DE"/>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0.29280342946773175"/>
          <c:y val="9.2142895585871062E-2"/>
          <c:w val="0.70719657053226825"/>
          <c:h val="0.82243235680527649"/>
        </c:manualLayout>
      </c:layout>
      <c:barChart>
        <c:barDir val="bar"/>
        <c:grouping val="percentStacked"/>
        <c:varyColors val="0"/>
        <c:ser>
          <c:idx val="0"/>
          <c:order val="0"/>
          <c:tx>
            <c:strRef>
              <c:f>Tabelle1!$B$1</c:f>
              <c:strCache>
                <c:ptCount val="1"/>
                <c:pt idx="0">
                  <c:v>very unsatisfied</c:v>
                </c:pt>
              </c:strCache>
            </c:strRef>
          </c:tx>
          <c:spPr>
            <a:solidFill>
              <a:srgbClr val="4B5A73"/>
            </a:solidFill>
            <a:ln w="25400">
              <a:noFill/>
            </a:ln>
            <a:effectLst/>
          </c:spPr>
          <c:invertIfNegative val="0"/>
          <c:dLbls>
            <c:delete val="1"/>
          </c:dLbls>
          <c:cat>
            <c:strRef>
              <c:f>Tabelle1!$A$2:$A$3</c:f>
              <c:strCache>
                <c:ptCount val="2"/>
                <c:pt idx="0">
                  <c:v>CID overall (structure/contents)</c:v>
                </c:pt>
                <c:pt idx="1">
                  <c:v>information on terminals in CID</c:v>
                </c:pt>
              </c:strCache>
            </c:strRef>
          </c:cat>
          <c:val>
            <c:numRef>
              <c:f>Tabelle1!$B$2:$B$3</c:f>
              <c:numCache>
                <c:formatCode>General</c:formatCode>
                <c:ptCount val="2"/>
                <c:pt idx="0">
                  <c:v>0</c:v>
                </c:pt>
                <c:pt idx="1">
                  <c:v>0</c:v>
                </c:pt>
              </c:numCache>
            </c:numRef>
          </c:val>
          <c:extLst>
            <c:ext xmlns:c16="http://schemas.microsoft.com/office/drawing/2014/chart" uri="{C3380CC4-5D6E-409C-BE32-E72D297353CC}">
              <c16:uniqueId val="{00000000-118F-42DF-A946-8D0ADABF727C}"/>
            </c:ext>
          </c:extLst>
        </c:ser>
        <c:ser>
          <c:idx val="1"/>
          <c:order val="1"/>
          <c:tx>
            <c:strRef>
              <c:f>Tabelle1!$C$1</c:f>
              <c:strCache>
                <c:ptCount val="1"/>
                <c:pt idx="0">
                  <c:v>unsatisfied</c:v>
                </c:pt>
              </c:strCache>
            </c:strRef>
          </c:tx>
          <c:spPr>
            <a:solidFill>
              <a:srgbClr val="788CAF"/>
            </a:solidFill>
            <a:ln w="25400">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8F-42DF-A946-8D0ADABF727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FFFFFF">
                        <a:lumMod val="100000"/>
                      </a:srgbClr>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CID overall (structure/contents)</c:v>
                </c:pt>
                <c:pt idx="1">
                  <c:v>information on terminals in CID</c:v>
                </c:pt>
              </c:strCache>
            </c:strRef>
          </c:cat>
          <c:val>
            <c:numRef>
              <c:f>Tabelle1!$C$2:$C$3</c:f>
              <c:numCache>
                <c:formatCode>General</c:formatCode>
                <c:ptCount val="2"/>
                <c:pt idx="0">
                  <c:v>5.8823529411999997</c:v>
                </c:pt>
                <c:pt idx="1">
                  <c:v>11.1111111111</c:v>
                </c:pt>
              </c:numCache>
            </c:numRef>
          </c:val>
          <c:extLst>
            <c:ext xmlns:c16="http://schemas.microsoft.com/office/drawing/2014/chart" uri="{C3380CC4-5D6E-409C-BE32-E72D297353CC}">
              <c16:uniqueId val="{00000002-118F-42DF-A946-8D0ADABF727C}"/>
            </c:ext>
          </c:extLst>
        </c:ser>
        <c:ser>
          <c:idx val="2"/>
          <c:order val="2"/>
          <c:tx>
            <c:strRef>
              <c:f>Tabelle1!$D$1</c:f>
              <c:strCache>
                <c:ptCount val="1"/>
                <c:pt idx="0">
                  <c:v>slightly unsatisfied</c:v>
                </c:pt>
              </c:strCache>
            </c:strRef>
          </c:tx>
          <c:spPr>
            <a:solidFill>
              <a:srgbClr val="BECDE6"/>
            </a:solidFill>
            <a:ln w="25400">
              <a:noFill/>
            </a:ln>
            <a:effectLst/>
          </c:spPr>
          <c:invertIfNegative val="0"/>
          <c:dLbls>
            <c:delete val="1"/>
          </c:dLbls>
          <c:cat>
            <c:strRef>
              <c:f>Tabelle1!$A$2:$A$3</c:f>
              <c:strCache>
                <c:ptCount val="2"/>
                <c:pt idx="0">
                  <c:v>CID overall (structure/contents)</c:v>
                </c:pt>
                <c:pt idx="1">
                  <c:v>information on terminals in CID</c:v>
                </c:pt>
              </c:strCache>
            </c:strRef>
          </c:cat>
          <c:val>
            <c:numRef>
              <c:f>Tabelle1!$D$2:$D$3</c:f>
              <c:numCache>
                <c:formatCode>General</c:formatCode>
                <c:ptCount val="2"/>
                <c:pt idx="0">
                  <c:v>0</c:v>
                </c:pt>
                <c:pt idx="1">
                  <c:v>0</c:v>
                </c:pt>
              </c:numCache>
            </c:numRef>
          </c:val>
          <c:extLst>
            <c:ext xmlns:c16="http://schemas.microsoft.com/office/drawing/2014/chart" uri="{C3380CC4-5D6E-409C-BE32-E72D297353CC}">
              <c16:uniqueId val="{00000003-118F-42DF-A946-8D0ADABF727C}"/>
            </c:ext>
          </c:extLst>
        </c:ser>
        <c:ser>
          <c:idx val="3"/>
          <c:order val="3"/>
          <c:tx>
            <c:strRef>
              <c:f>Tabelle1!$E$1</c:f>
              <c:strCache>
                <c:ptCount val="1"/>
                <c:pt idx="0">
                  <c:v>slightly satisfied</c:v>
                </c:pt>
              </c:strCache>
            </c:strRef>
          </c:tx>
          <c:spPr>
            <a:solidFill>
              <a:srgbClr val="D7F050"/>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CID overall (structure/contents)</c:v>
                </c:pt>
                <c:pt idx="1">
                  <c:v>information on terminals in CID</c:v>
                </c:pt>
              </c:strCache>
            </c:strRef>
          </c:cat>
          <c:val>
            <c:numRef>
              <c:f>Tabelle1!$E$2:$E$3</c:f>
              <c:numCache>
                <c:formatCode>General</c:formatCode>
                <c:ptCount val="2"/>
                <c:pt idx="0">
                  <c:v>35.294117647100002</c:v>
                </c:pt>
                <c:pt idx="1">
                  <c:v>11.1111111111</c:v>
                </c:pt>
              </c:numCache>
            </c:numRef>
          </c:val>
          <c:extLst>
            <c:ext xmlns:c16="http://schemas.microsoft.com/office/drawing/2014/chart" uri="{C3380CC4-5D6E-409C-BE32-E72D297353CC}">
              <c16:uniqueId val="{00000004-118F-42DF-A946-8D0ADABF727C}"/>
            </c:ext>
          </c:extLst>
        </c:ser>
        <c:ser>
          <c:idx val="4"/>
          <c:order val="4"/>
          <c:tx>
            <c:strRef>
              <c:f>Tabelle1!$F$1</c:f>
              <c:strCache>
                <c:ptCount val="1"/>
                <c:pt idx="0">
                  <c:v>satisfied</c:v>
                </c:pt>
              </c:strCache>
            </c:strRef>
          </c:tx>
          <c:spPr>
            <a:solidFill>
              <a:srgbClr val="B4CD00"/>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FFFFFF">
                        <a:lumMod val="100000"/>
                      </a:srgbClr>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CID overall (structure/contents)</c:v>
                </c:pt>
                <c:pt idx="1">
                  <c:v>information on terminals in CID</c:v>
                </c:pt>
              </c:strCache>
            </c:strRef>
          </c:cat>
          <c:val>
            <c:numRef>
              <c:f>Tabelle1!$F$2:$F$3</c:f>
              <c:numCache>
                <c:formatCode>General</c:formatCode>
                <c:ptCount val="2"/>
                <c:pt idx="0">
                  <c:v>52.941176470599999</c:v>
                </c:pt>
                <c:pt idx="1">
                  <c:v>66.666666666699996</c:v>
                </c:pt>
              </c:numCache>
            </c:numRef>
          </c:val>
          <c:extLst>
            <c:ext xmlns:c16="http://schemas.microsoft.com/office/drawing/2014/chart" uri="{C3380CC4-5D6E-409C-BE32-E72D297353CC}">
              <c16:uniqueId val="{00000005-118F-42DF-A946-8D0ADABF727C}"/>
            </c:ext>
          </c:extLst>
        </c:ser>
        <c:ser>
          <c:idx val="5"/>
          <c:order val="5"/>
          <c:tx>
            <c:strRef>
              <c:f>Tabelle1!$G$1</c:f>
              <c:strCache>
                <c:ptCount val="1"/>
                <c:pt idx="0">
                  <c:v>very satisfied</c:v>
                </c:pt>
              </c:strCache>
            </c:strRef>
          </c:tx>
          <c:spPr>
            <a:solidFill>
              <a:srgbClr val="829600"/>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FFFFFF"/>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CID overall (structure/contents)</c:v>
                </c:pt>
                <c:pt idx="1">
                  <c:v>information on terminals in CID</c:v>
                </c:pt>
              </c:strCache>
            </c:strRef>
          </c:cat>
          <c:val>
            <c:numRef>
              <c:f>Tabelle1!$G$2:$G$3</c:f>
              <c:numCache>
                <c:formatCode>General</c:formatCode>
                <c:ptCount val="2"/>
                <c:pt idx="0">
                  <c:v>5.8823529411999997</c:v>
                </c:pt>
                <c:pt idx="1">
                  <c:v>11.1111111111</c:v>
                </c:pt>
              </c:numCache>
            </c:numRef>
          </c:val>
          <c:extLst>
            <c:ext xmlns:c16="http://schemas.microsoft.com/office/drawing/2014/chart" uri="{C3380CC4-5D6E-409C-BE32-E72D297353CC}">
              <c16:uniqueId val="{00000006-118F-42DF-A946-8D0ADABF727C}"/>
            </c:ext>
          </c:extLst>
        </c:ser>
        <c:dLbls>
          <c:dLblPos val="ctr"/>
          <c:showLegendKey val="0"/>
          <c:showVal val="1"/>
          <c:showCatName val="0"/>
          <c:showSerName val="0"/>
          <c:showPercent val="0"/>
          <c:showBubbleSize val="0"/>
        </c:dLbls>
        <c:gapWidth val="60"/>
        <c:overlap val="100"/>
        <c:axId val="867917832"/>
        <c:axId val="867915088"/>
      </c:barChart>
      <c:catAx>
        <c:axId val="867917832"/>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crossAx val="867915088"/>
        <c:crosses val="autoZero"/>
        <c:auto val="1"/>
        <c:lblAlgn val="ctr"/>
        <c:lblOffset val="100"/>
        <c:noMultiLvlLbl val="0"/>
      </c:catAx>
      <c:valAx>
        <c:axId val="867915088"/>
        <c:scaling>
          <c:orientation val="minMax"/>
          <c:max val="1"/>
          <c:min val="0"/>
        </c:scaling>
        <c:delete val="0"/>
        <c:axPos val="b"/>
        <c:majorGridlines>
          <c:spPr>
            <a:ln w="6350" cap="flat" cmpd="sng" algn="ctr">
              <a:solidFill>
                <a:srgbClr val="9BAAC8"/>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867917832"/>
        <c:crosses val="max"/>
        <c:crossBetween val="between"/>
        <c:majorUnit val="0.2"/>
        <c:minorUnit val="0.1"/>
      </c:valAx>
      <c:spPr>
        <a:noFill/>
        <a:ln>
          <a:noFill/>
        </a:ln>
        <a:effectLst/>
      </c:spPr>
    </c:plotArea>
    <c:legend>
      <c:legendPos val="b"/>
      <c:layout>
        <c:manualLayout>
          <c:xMode val="edge"/>
          <c:yMode val="edge"/>
          <c:x val="0.31889882057812119"/>
          <c:y val="0.92308376011725213"/>
          <c:w val="0.64455938163346738"/>
          <c:h val="7.6916239882747844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900">
          <a:solidFill>
            <a:srgbClr val="000000"/>
          </a:solidFill>
        </a:defRPr>
      </a:pPr>
      <a:endParaRPr lang="de-DE"/>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9.8187937016403232E-3"/>
          <c:y val="9.2142895585871062E-2"/>
          <c:w val="0.83922286592492978"/>
          <c:h val="0.82243235680527649"/>
        </c:manualLayout>
      </c:layout>
      <c:barChart>
        <c:barDir val="bar"/>
        <c:grouping val="clustered"/>
        <c:varyColors val="0"/>
        <c:ser>
          <c:idx val="0"/>
          <c:order val="0"/>
          <c:tx>
            <c:strRef>
              <c:f>Tabelle1!$B$1</c:f>
              <c:strCache>
                <c:ptCount val="1"/>
                <c:pt idx="0">
                  <c:v>2019</c:v>
                </c:pt>
              </c:strCache>
            </c:strRef>
          </c:tx>
          <c:spPr>
            <a:solidFill>
              <a:srgbClr val="4B5A73"/>
            </a:solidFill>
            <a:ln w="25400">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000000"/>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CID overall (structure/contents)</c:v>
                </c:pt>
                <c:pt idx="1">
                  <c:v>information on terminals in CID</c:v>
                </c:pt>
              </c:strCache>
            </c:strRef>
          </c:cat>
          <c:val>
            <c:numRef>
              <c:f>Tabelle1!$B$2:$B$3</c:f>
              <c:numCache>
                <c:formatCode>General</c:formatCode>
                <c:ptCount val="2"/>
                <c:pt idx="0">
                  <c:v>4.5294117646999998</c:v>
                </c:pt>
                <c:pt idx="1">
                  <c:v>4.6666666667000003</c:v>
                </c:pt>
              </c:numCache>
            </c:numRef>
          </c:val>
          <c:extLst>
            <c:ext xmlns:c16="http://schemas.microsoft.com/office/drawing/2014/chart" uri="{C3380CC4-5D6E-409C-BE32-E72D297353CC}">
              <c16:uniqueId val="{00000000-8CD7-4A25-A048-5CB4BE19D211}"/>
            </c:ext>
          </c:extLst>
        </c:ser>
        <c:ser>
          <c:idx val="1"/>
          <c:order val="1"/>
          <c:tx>
            <c:strRef>
              <c:f>Tabelle1!$C$1</c:f>
              <c:strCache>
                <c:ptCount val="1"/>
                <c:pt idx="0">
                  <c:v>2018</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CID overall (structure/contents)</c:v>
                </c:pt>
                <c:pt idx="1">
                  <c:v>information on terminals in CID</c:v>
                </c:pt>
              </c:strCache>
            </c:strRef>
          </c:cat>
          <c:val>
            <c:numRef>
              <c:f>Tabelle1!$C$2:$C$3</c:f>
              <c:numCache>
                <c:formatCode>General</c:formatCode>
                <c:ptCount val="2"/>
                <c:pt idx="0">
                  <c:v>4</c:v>
                </c:pt>
                <c:pt idx="1">
                  <c:v>3.8460000000000001</c:v>
                </c:pt>
              </c:numCache>
            </c:numRef>
          </c:val>
          <c:extLst>
            <c:ext xmlns:c16="http://schemas.microsoft.com/office/drawing/2014/chart" uri="{C3380CC4-5D6E-409C-BE32-E72D297353CC}">
              <c16:uniqueId val="{00000001-8CD7-4A25-A048-5CB4BE19D211}"/>
            </c:ext>
          </c:extLst>
        </c:ser>
        <c:ser>
          <c:idx val="2"/>
          <c:order val="2"/>
          <c:tx>
            <c:strRef>
              <c:f>Tabelle1!$D$1</c:f>
              <c:strCache>
                <c:ptCount val="1"/>
                <c:pt idx="0">
                  <c:v>2017</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lumMod val="100000"/>
                      </a:srgbClr>
                    </a:solidFill>
                    <a:effectLst/>
                    <a:uLnTx/>
                    <a:uFill>
                      <a:solidFill>
                        <a:srgbClr val="000000"/>
                      </a:solidFill>
                    </a:uFill>
                    <a:latin typeface=""/>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CID overall (structure/contents)</c:v>
                </c:pt>
                <c:pt idx="1">
                  <c:v>information on terminals in CID</c:v>
                </c:pt>
              </c:strCache>
            </c:strRef>
          </c:cat>
          <c:val>
            <c:numRef>
              <c:f>Tabelle1!$D$2:$D$3</c:f>
              <c:numCache>
                <c:formatCode>General</c:formatCode>
                <c:ptCount val="2"/>
                <c:pt idx="0">
                  <c:v>4.5</c:v>
                </c:pt>
                <c:pt idx="1">
                  <c:v>4.5330000000000004</c:v>
                </c:pt>
              </c:numCache>
            </c:numRef>
          </c:val>
          <c:extLst>
            <c:ext xmlns:c16="http://schemas.microsoft.com/office/drawing/2014/chart" uri="{C3380CC4-5D6E-409C-BE32-E72D297353CC}">
              <c16:uniqueId val="{00000002-8CD7-4A25-A048-5CB4BE19D211}"/>
            </c:ext>
          </c:extLst>
        </c:ser>
        <c:dLbls>
          <c:showLegendKey val="0"/>
          <c:showVal val="0"/>
          <c:showCatName val="0"/>
          <c:showSerName val="0"/>
          <c:showPercent val="0"/>
          <c:showBubbleSize val="0"/>
        </c:dLbls>
        <c:gapWidth val="180"/>
        <c:axId val="867917440"/>
        <c:axId val="867919008"/>
      </c:barChart>
      <c:catAx>
        <c:axId val="86791744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crossAx val="867919008"/>
        <c:crosses val="autoZero"/>
        <c:auto val="1"/>
        <c:lblAlgn val="ctr"/>
        <c:lblOffset val="100"/>
        <c:noMultiLvlLbl val="0"/>
      </c:catAx>
      <c:valAx>
        <c:axId val="867919008"/>
        <c:scaling>
          <c:orientation val="minMax"/>
          <c:max val="6"/>
          <c:min val="1"/>
        </c:scaling>
        <c:delete val="0"/>
        <c:axPos val="b"/>
        <c:majorGridlines>
          <c:spPr>
            <a:ln w="6350" cap="flat" cmpd="sng" algn="ctr">
              <a:solidFill>
                <a:srgbClr val="9BAAC8"/>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867917440"/>
        <c:crosses val="max"/>
        <c:crossBetween val="between"/>
        <c:majorUnit val="1"/>
      </c:valAx>
      <c:spPr>
        <a:noFill/>
        <a:ln>
          <a:noFill/>
        </a:ln>
        <a:effectLst/>
      </c:spPr>
    </c:plotArea>
    <c:legend>
      <c:legendPos val="r"/>
      <c:layout>
        <c:manualLayout>
          <c:xMode val="edge"/>
          <c:yMode val="edge"/>
          <c:x val="6.9794205403580029E-2"/>
          <c:y val="0.92308376011725213"/>
          <c:w val="0.71927188747614468"/>
          <c:h val="4.537870787255819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900">
          <a:solidFill>
            <a:srgbClr val="000000"/>
          </a:solidFill>
        </a:defRPr>
      </a:pPr>
      <a:endParaRPr lang="de-D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889882057812119"/>
          <c:y val="9.2142895585871049E-2"/>
          <c:w val="0.64455938163346738"/>
          <c:h val="0.77427420307552408"/>
        </c:manualLayout>
      </c:layout>
      <c:barChart>
        <c:barDir val="bar"/>
        <c:grouping val="percentStacked"/>
        <c:varyColors val="0"/>
        <c:ser>
          <c:idx val="0"/>
          <c:order val="0"/>
          <c:tx>
            <c:strRef>
              <c:f>Tabelle1!$B$1</c:f>
              <c:strCache>
                <c:ptCount val="1"/>
                <c:pt idx="0">
                  <c:v>very unsatisfied</c:v>
                </c:pt>
              </c:strCache>
            </c:strRef>
          </c:tx>
          <c:spPr>
            <a:solidFill>
              <a:srgbClr val="4B5A73"/>
            </a:solidFill>
            <a:ln w="25400">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4A6-4F85-870C-BF1BEF4C1A78}"/>
                </c:ext>
              </c:extLst>
            </c:dLbl>
            <c:dLbl>
              <c:idx val="1"/>
              <c:delete val="1"/>
              <c:extLst>
                <c:ext xmlns:c15="http://schemas.microsoft.com/office/drawing/2012/chart" uri="{CE6537A1-D6FC-4f65-9D91-7224C49458BB}"/>
                <c:ext xmlns:c16="http://schemas.microsoft.com/office/drawing/2014/chart" uri="{C3380CC4-5D6E-409C-BE32-E72D297353CC}">
                  <c16:uniqueId val="{00000001-14A6-4F85-870C-BF1BEF4C1A78}"/>
                </c:ext>
              </c:extLst>
            </c:dLbl>
            <c:dLbl>
              <c:idx val="2"/>
              <c:delete val="1"/>
              <c:extLst>
                <c:ext xmlns:c15="http://schemas.microsoft.com/office/drawing/2012/chart" uri="{CE6537A1-D6FC-4f65-9D91-7224C49458BB}"/>
                <c:ext xmlns:c16="http://schemas.microsoft.com/office/drawing/2014/chart" uri="{C3380CC4-5D6E-409C-BE32-E72D297353CC}">
                  <c16:uniqueId val="{00000002-14A6-4F85-870C-BF1BEF4C1A78}"/>
                </c:ext>
              </c:extLst>
            </c:dLbl>
            <c:dLbl>
              <c:idx val="3"/>
              <c:delete val="1"/>
              <c:extLst>
                <c:ext xmlns:c15="http://schemas.microsoft.com/office/drawing/2012/chart" uri="{CE6537A1-D6FC-4f65-9D91-7224C49458BB}"/>
                <c:ext xmlns:c16="http://schemas.microsoft.com/office/drawing/2014/chart" uri="{C3380CC4-5D6E-409C-BE32-E72D297353CC}">
                  <c16:uniqueId val="{00000003-14A6-4F85-870C-BF1BEF4C1A78}"/>
                </c:ext>
              </c:extLst>
            </c:dLbl>
            <c:dLbl>
              <c:idx val="4"/>
              <c:delete val="1"/>
              <c:extLst>
                <c:ext xmlns:c15="http://schemas.microsoft.com/office/drawing/2012/chart" uri="{CE6537A1-D6FC-4f65-9D91-7224C49458BB}"/>
                <c:ext xmlns:c16="http://schemas.microsoft.com/office/drawing/2014/chart" uri="{C3380CC4-5D6E-409C-BE32-E72D297353CC}">
                  <c16:uniqueId val="{00000004-14A6-4F85-870C-BF1BEF4C1A78}"/>
                </c:ext>
              </c:extLst>
            </c:dLbl>
            <c:dLbl>
              <c:idx val="5"/>
              <c:delete val="1"/>
              <c:extLst>
                <c:ext xmlns:c15="http://schemas.microsoft.com/office/drawing/2012/chart" uri="{CE6537A1-D6FC-4f65-9D91-7224C49458BB}"/>
                <c:ext xmlns:c16="http://schemas.microsoft.com/office/drawing/2014/chart" uri="{C3380CC4-5D6E-409C-BE32-E72D297353CC}">
                  <c16:uniqueId val="{00000005-14A6-4F85-870C-BF1BEF4C1A78}"/>
                </c:ext>
              </c:extLst>
            </c:dLbl>
            <c:dLbl>
              <c:idx val="6"/>
              <c:delete val="1"/>
              <c:extLst>
                <c:ext xmlns:c15="http://schemas.microsoft.com/office/drawing/2012/chart" uri="{CE6537A1-D6FC-4f65-9D91-7224C49458BB}"/>
                <c:ext xmlns:c16="http://schemas.microsoft.com/office/drawing/2014/chart" uri="{C3380CC4-5D6E-409C-BE32-E72D297353CC}">
                  <c16:uniqueId val="{00000006-14A6-4F85-870C-BF1BEF4C1A78}"/>
                </c:ext>
              </c:extLst>
            </c:dLbl>
            <c:dLbl>
              <c:idx val="7"/>
              <c:delete val="1"/>
              <c:extLst>
                <c:ext xmlns:c15="http://schemas.microsoft.com/office/drawing/2012/chart" uri="{CE6537A1-D6FC-4f65-9D91-7224C49458BB}"/>
                <c:ext xmlns:c16="http://schemas.microsoft.com/office/drawing/2014/chart" uri="{C3380CC4-5D6E-409C-BE32-E72D297353CC}">
                  <c16:uniqueId val="{00000007-14A6-4F85-870C-BF1BEF4C1A78}"/>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A6-4F85-870C-BF1BEF4C1A7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900" baseline="0">
                    <a:solidFill>
                      <a:srgbClr val="FFFFFF"/>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PaP parameters</c:v>
                </c:pt>
                <c:pt idx="1">
                  <c:v>origin/destinations and intermediate stops in PaP</c:v>
                </c:pt>
                <c:pt idx="2">
                  <c:v>PaP schedule (adequate travel/departure/arrival times)</c:v>
                </c:pt>
                <c:pt idx="3">
                  <c:v>speed of PaPs</c:v>
                </c:pt>
                <c:pt idx="4">
                  <c:v>amount of PaPs (number of paths)</c:v>
                </c:pt>
                <c:pt idx="5">
                  <c:v>quality of PaP reserve capacity</c:v>
                </c:pt>
                <c:pt idx="6">
                  <c:v>PaP offer/capacity management on overlapping sections</c:v>
                </c:pt>
                <c:pt idx="7">
                  <c:v>structure of capacity wish list</c:v>
                </c:pt>
                <c:pt idx="8">
                  <c:v>quality of international path offer</c:v>
                </c:pt>
              </c:strCache>
            </c:strRef>
          </c:cat>
          <c:val>
            <c:numRef>
              <c:f>Tabelle1!$B$2:$B$10</c:f>
              <c:numCache>
                <c:formatCode>General</c:formatCode>
                <c:ptCount val="9"/>
                <c:pt idx="0">
                  <c:v>0</c:v>
                </c:pt>
                <c:pt idx="1">
                  <c:v>0</c:v>
                </c:pt>
                <c:pt idx="2">
                  <c:v>0</c:v>
                </c:pt>
                <c:pt idx="3">
                  <c:v>0</c:v>
                </c:pt>
                <c:pt idx="4">
                  <c:v>0</c:v>
                </c:pt>
                <c:pt idx="5">
                  <c:v>0</c:v>
                </c:pt>
                <c:pt idx="6">
                  <c:v>0</c:v>
                </c:pt>
                <c:pt idx="7">
                  <c:v>0</c:v>
                </c:pt>
                <c:pt idx="8">
                  <c:v>7.6923076923</c:v>
                </c:pt>
              </c:numCache>
            </c:numRef>
          </c:val>
          <c:extLst>
            <c:ext xmlns:c16="http://schemas.microsoft.com/office/drawing/2014/chart" uri="{C3380CC4-5D6E-409C-BE32-E72D297353CC}">
              <c16:uniqueId val="{00000009-14A6-4F85-870C-BF1BEF4C1A78}"/>
            </c:ext>
          </c:extLst>
        </c:ser>
        <c:ser>
          <c:idx val="1"/>
          <c:order val="1"/>
          <c:tx>
            <c:strRef>
              <c:f>Tabelle1!$C$1</c:f>
              <c:strCache>
                <c:ptCount val="1"/>
                <c:pt idx="0">
                  <c:v>unsatisfied</c:v>
                </c:pt>
              </c:strCache>
            </c:strRef>
          </c:tx>
          <c:spPr>
            <a:solidFill>
              <a:srgbClr val="788CAF"/>
            </a:solidFill>
            <a:ln w="25400">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A6-4F85-870C-BF1BEF4C1A78}"/>
                </c:ext>
              </c:extLst>
            </c:dLbl>
            <c:dLbl>
              <c:idx val="1"/>
              <c:delete val="1"/>
              <c:extLst>
                <c:ext xmlns:c15="http://schemas.microsoft.com/office/drawing/2012/chart" uri="{CE6537A1-D6FC-4f65-9D91-7224C49458BB}"/>
                <c:ext xmlns:c16="http://schemas.microsoft.com/office/drawing/2014/chart" uri="{C3380CC4-5D6E-409C-BE32-E72D297353CC}">
                  <c16:uniqueId val="{0000000B-14A6-4F85-870C-BF1BEF4C1A7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4A6-4F85-870C-BF1BEF4C1A78}"/>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4A6-4F85-870C-BF1BEF4C1A78}"/>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4A6-4F85-870C-BF1BEF4C1A78}"/>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4A6-4F85-870C-BF1BEF4C1A7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FFFFFF">
                        <a:lumMod val="100000"/>
                      </a:srgbClr>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PaP parameters</c:v>
                </c:pt>
                <c:pt idx="1">
                  <c:v>origin/destinations and intermediate stops in PaP</c:v>
                </c:pt>
                <c:pt idx="2">
                  <c:v>PaP schedule (adequate travel/departure/arrival times)</c:v>
                </c:pt>
                <c:pt idx="3">
                  <c:v>speed of PaPs</c:v>
                </c:pt>
                <c:pt idx="4">
                  <c:v>amount of PaPs (number of paths)</c:v>
                </c:pt>
                <c:pt idx="5">
                  <c:v>quality of PaP reserve capacity</c:v>
                </c:pt>
                <c:pt idx="6">
                  <c:v>PaP offer/capacity management on overlapping sections</c:v>
                </c:pt>
                <c:pt idx="7">
                  <c:v>structure of capacity wish list</c:v>
                </c:pt>
                <c:pt idx="8">
                  <c:v>quality of international path offer</c:v>
                </c:pt>
              </c:strCache>
            </c:strRef>
          </c:cat>
          <c:val>
            <c:numRef>
              <c:f>Tabelle1!$C$2:$C$10</c:f>
              <c:numCache>
                <c:formatCode>General</c:formatCode>
                <c:ptCount val="9"/>
                <c:pt idx="0">
                  <c:v>7.1428571428999996</c:v>
                </c:pt>
                <c:pt idx="1">
                  <c:v>0</c:v>
                </c:pt>
                <c:pt idx="2">
                  <c:v>30.7692307692</c:v>
                </c:pt>
                <c:pt idx="3">
                  <c:v>7.6923076923</c:v>
                </c:pt>
                <c:pt idx="4">
                  <c:v>38.461538461499998</c:v>
                </c:pt>
                <c:pt idx="5">
                  <c:v>14.285714285699999</c:v>
                </c:pt>
                <c:pt idx="6">
                  <c:v>16.666666666699999</c:v>
                </c:pt>
                <c:pt idx="7">
                  <c:v>10</c:v>
                </c:pt>
                <c:pt idx="8">
                  <c:v>23.076923076900002</c:v>
                </c:pt>
              </c:numCache>
            </c:numRef>
          </c:val>
          <c:extLst>
            <c:ext xmlns:c16="http://schemas.microsoft.com/office/drawing/2014/chart" uri="{C3380CC4-5D6E-409C-BE32-E72D297353CC}">
              <c16:uniqueId val="{00000010-14A6-4F85-870C-BF1BEF4C1A78}"/>
            </c:ext>
          </c:extLst>
        </c:ser>
        <c:ser>
          <c:idx val="2"/>
          <c:order val="2"/>
          <c:tx>
            <c:strRef>
              <c:f>Tabelle1!$D$1</c:f>
              <c:strCache>
                <c:ptCount val="1"/>
                <c:pt idx="0">
                  <c:v>slightly unsatisfied</c:v>
                </c:pt>
              </c:strCache>
            </c:strRef>
          </c:tx>
          <c:spPr>
            <a:solidFill>
              <a:srgbClr val="BECDE6"/>
            </a:solidFill>
            <a:ln w="25400">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4A6-4F85-870C-BF1BEF4C1A7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4A6-4F85-870C-BF1BEF4C1A7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4A6-4F85-870C-BF1BEF4C1A7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4A6-4F85-870C-BF1BEF4C1A78}"/>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4A6-4F85-870C-BF1BEF4C1A78}"/>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4A6-4F85-870C-BF1BEF4C1A78}"/>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4A6-4F85-870C-BF1BEF4C1A78}"/>
                </c:ext>
              </c:extLst>
            </c:dLbl>
            <c:dLbl>
              <c:idx val="7"/>
              <c:delete val="1"/>
              <c:extLst>
                <c:ext xmlns:c15="http://schemas.microsoft.com/office/drawing/2012/chart" uri="{CE6537A1-D6FC-4f65-9D91-7224C49458BB}"/>
                <c:ext xmlns:c16="http://schemas.microsoft.com/office/drawing/2014/chart" uri="{C3380CC4-5D6E-409C-BE32-E72D297353CC}">
                  <c16:uniqueId val="{00000018-14A6-4F85-870C-BF1BEF4C1A78}"/>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4A6-4F85-870C-BF1BEF4C1A7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PaP parameters</c:v>
                </c:pt>
                <c:pt idx="1">
                  <c:v>origin/destinations and intermediate stops in PaP</c:v>
                </c:pt>
                <c:pt idx="2">
                  <c:v>PaP schedule (adequate travel/departure/arrival times)</c:v>
                </c:pt>
                <c:pt idx="3">
                  <c:v>speed of PaPs</c:v>
                </c:pt>
                <c:pt idx="4">
                  <c:v>amount of PaPs (number of paths)</c:v>
                </c:pt>
                <c:pt idx="5">
                  <c:v>quality of PaP reserve capacity</c:v>
                </c:pt>
                <c:pt idx="6">
                  <c:v>PaP offer/capacity management on overlapping sections</c:v>
                </c:pt>
                <c:pt idx="7">
                  <c:v>structure of capacity wish list</c:v>
                </c:pt>
                <c:pt idx="8">
                  <c:v>quality of international path offer</c:v>
                </c:pt>
              </c:strCache>
            </c:strRef>
          </c:cat>
          <c:val>
            <c:numRef>
              <c:f>Tabelle1!$D$2:$D$10</c:f>
              <c:numCache>
                <c:formatCode>General</c:formatCode>
                <c:ptCount val="9"/>
                <c:pt idx="0">
                  <c:v>14.285714285699999</c:v>
                </c:pt>
                <c:pt idx="1">
                  <c:v>14.285714285699999</c:v>
                </c:pt>
                <c:pt idx="2">
                  <c:v>15.3846153846</c:v>
                </c:pt>
                <c:pt idx="3">
                  <c:v>7.6923076923</c:v>
                </c:pt>
                <c:pt idx="4">
                  <c:v>30.7692307692</c:v>
                </c:pt>
                <c:pt idx="5">
                  <c:v>85.714285714300004</c:v>
                </c:pt>
                <c:pt idx="6">
                  <c:v>16.666666666699999</c:v>
                </c:pt>
                <c:pt idx="7">
                  <c:v>0</c:v>
                </c:pt>
                <c:pt idx="8">
                  <c:v>15.3846153846</c:v>
                </c:pt>
              </c:numCache>
            </c:numRef>
          </c:val>
          <c:extLst>
            <c:ext xmlns:c16="http://schemas.microsoft.com/office/drawing/2014/chart" uri="{C3380CC4-5D6E-409C-BE32-E72D297353CC}">
              <c16:uniqueId val="{0000001A-14A6-4F85-870C-BF1BEF4C1A78}"/>
            </c:ext>
          </c:extLst>
        </c:ser>
        <c:ser>
          <c:idx val="3"/>
          <c:order val="3"/>
          <c:tx>
            <c:strRef>
              <c:f>Tabelle1!$E$1</c:f>
              <c:strCache>
                <c:ptCount val="1"/>
                <c:pt idx="0">
                  <c:v>slightly satisfied</c:v>
                </c:pt>
              </c:strCache>
            </c:strRef>
          </c:tx>
          <c:spPr>
            <a:solidFill>
              <a:srgbClr val="D7F050"/>
            </a:solidFill>
            <a:ln w="25400">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4A6-4F85-870C-BF1BEF4C1A7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4A6-4F85-870C-BF1BEF4C1A7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4A6-4F85-870C-BF1BEF4C1A78}"/>
                </c:ext>
              </c:extLst>
            </c:dLbl>
            <c:dLbl>
              <c:idx val="5"/>
              <c:delete val="1"/>
              <c:extLst>
                <c:ext xmlns:c15="http://schemas.microsoft.com/office/drawing/2012/chart" uri="{CE6537A1-D6FC-4f65-9D91-7224C49458BB}"/>
                <c:ext xmlns:c16="http://schemas.microsoft.com/office/drawing/2014/chart" uri="{C3380CC4-5D6E-409C-BE32-E72D297353CC}">
                  <c16:uniqueId val="{0000001E-14A6-4F85-870C-BF1BEF4C1A78}"/>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4A6-4F85-870C-BF1BEF4C1A78}"/>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4A6-4F85-870C-BF1BEF4C1A7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000000"/>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PaP parameters</c:v>
                </c:pt>
                <c:pt idx="1">
                  <c:v>origin/destinations and intermediate stops in PaP</c:v>
                </c:pt>
                <c:pt idx="2">
                  <c:v>PaP schedule (adequate travel/departure/arrival times)</c:v>
                </c:pt>
                <c:pt idx="3">
                  <c:v>speed of PaPs</c:v>
                </c:pt>
                <c:pt idx="4">
                  <c:v>amount of PaPs (number of paths)</c:v>
                </c:pt>
                <c:pt idx="5">
                  <c:v>quality of PaP reserve capacity</c:v>
                </c:pt>
                <c:pt idx="6">
                  <c:v>PaP offer/capacity management on overlapping sections</c:v>
                </c:pt>
                <c:pt idx="7">
                  <c:v>structure of capacity wish list</c:v>
                </c:pt>
                <c:pt idx="8">
                  <c:v>quality of international path offer</c:v>
                </c:pt>
              </c:strCache>
            </c:strRef>
          </c:cat>
          <c:val>
            <c:numRef>
              <c:f>Tabelle1!$E$2:$E$10</c:f>
              <c:numCache>
                <c:formatCode>General</c:formatCode>
                <c:ptCount val="9"/>
                <c:pt idx="0">
                  <c:v>64.285714285699996</c:v>
                </c:pt>
                <c:pt idx="1">
                  <c:v>42.857142857100001</c:v>
                </c:pt>
                <c:pt idx="2">
                  <c:v>30.7692307692</c:v>
                </c:pt>
                <c:pt idx="3">
                  <c:v>30.7692307692</c:v>
                </c:pt>
                <c:pt idx="4">
                  <c:v>15.3846153846</c:v>
                </c:pt>
                <c:pt idx="5">
                  <c:v>0</c:v>
                </c:pt>
                <c:pt idx="6">
                  <c:v>50</c:v>
                </c:pt>
                <c:pt idx="7">
                  <c:v>10</c:v>
                </c:pt>
                <c:pt idx="8">
                  <c:v>38.461538461499998</c:v>
                </c:pt>
              </c:numCache>
            </c:numRef>
          </c:val>
          <c:extLst>
            <c:ext xmlns:c16="http://schemas.microsoft.com/office/drawing/2014/chart" uri="{C3380CC4-5D6E-409C-BE32-E72D297353CC}">
              <c16:uniqueId val="{00000021-14A6-4F85-870C-BF1BEF4C1A78}"/>
            </c:ext>
          </c:extLst>
        </c:ser>
        <c:ser>
          <c:idx val="4"/>
          <c:order val="4"/>
          <c:tx>
            <c:strRef>
              <c:f>Tabelle1!$F$1</c:f>
              <c:strCache>
                <c:ptCount val="1"/>
                <c:pt idx="0">
                  <c:v>satisfied</c:v>
                </c:pt>
              </c:strCache>
            </c:strRef>
          </c:tx>
          <c:spPr>
            <a:solidFill>
              <a:srgbClr val="B4CD00"/>
            </a:solidFill>
            <a:ln w="25400">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22-14A6-4F85-870C-BF1BEF4C1A78}"/>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4A6-4F85-870C-BF1BEF4C1A7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kumimoji="0" lang="de-AT" sz="900" b="0" i="0" u="none" strike="noStrike" kern="900" cap="none" spc="0" normalizeH="0" baseline="0" noProof="0" smtClean="0">
                    <a:ln>
                      <a:noFill/>
                    </a:ln>
                    <a:solidFill>
                      <a:srgbClr val="FFFFFF">
                        <a:lumMod val="100000"/>
                      </a:srgbClr>
                    </a:solidFill>
                    <a:effectLst/>
                    <a:uLnTx/>
                    <a:uFill>
                      <a:solidFill>
                        <a:srgbClr val="000000"/>
                      </a:solidFill>
                    </a:uFill>
                    <a:latin typeface=""/>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PaP parameters</c:v>
                </c:pt>
                <c:pt idx="1">
                  <c:v>origin/destinations and intermediate stops in PaP</c:v>
                </c:pt>
                <c:pt idx="2">
                  <c:v>PaP schedule (adequate travel/departure/arrival times)</c:v>
                </c:pt>
                <c:pt idx="3">
                  <c:v>speed of PaPs</c:v>
                </c:pt>
                <c:pt idx="4">
                  <c:v>amount of PaPs (number of paths)</c:v>
                </c:pt>
                <c:pt idx="5">
                  <c:v>quality of PaP reserve capacity</c:v>
                </c:pt>
                <c:pt idx="6">
                  <c:v>PaP offer/capacity management on overlapping sections</c:v>
                </c:pt>
                <c:pt idx="7">
                  <c:v>structure of capacity wish list</c:v>
                </c:pt>
                <c:pt idx="8">
                  <c:v>quality of international path offer</c:v>
                </c:pt>
              </c:strCache>
            </c:strRef>
          </c:cat>
          <c:val>
            <c:numRef>
              <c:f>Tabelle1!$F$2:$F$10</c:f>
              <c:numCache>
                <c:formatCode>General</c:formatCode>
                <c:ptCount val="9"/>
                <c:pt idx="0">
                  <c:v>14.285714285699999</c:v>
                </c:pt>
                <c:pt idx="1">
                  <c:v>42.857142857100001</c:v>
                </c:pt>
                <c:pt idx="2">
                  <c:v>23.076923076900002</c:v>
                </c:pt>
                <c:pt idx="3">
                  <c:v>53.846153846199996</c:v>
                </c:pt>
                <c:pt idx="4">
                  <c:v>15.3846153846</c:v>
                </c:pt>
                <c:pt idx="5">
                  <c:v>0</c:v>
                </c:pt>
                <c:pt idx="6">
                  <c:v>16.666666666699999</c:v>
                </c:pt>
                <c:pt idx="7">
                  <c:v>80</c:v>
                </c:pt>
                <c:pt idx="8">
                  <c:v>15.3846153846</c:v>
                </c:pt>
              </c:numCache>
            </c:numRef>
          </c:val>
          <c:extLst>
            <c:ext xmlns:c16="http://schemas.microsoft.com/office/drawing/2014/chart" uri="{C3380CC4-5D6E-409C-BE32-E72D297353CC}">
              <c16:uniqueId val="{00000024-14A6-4F85-870C-BF1BEF4C1A78}"/>
            </c:ext>
          </c:extLst>
        </c:ser>
        <c:ser>
          <c:idx val="5"/>
          <c:order val="5"/>
          <c:tx>
            <c:strRef>
              <c:f>Tabelle1!$G$1</c:f>
              <c:strCache>
                <c:ptCount val="1"/>
                <c:pt idx="0">
                  <c:v>very satisfied</c:v>
                </c:pt>
              </c:strCache>
            </c:strRef>
          </c:tx>
          <c:spPr>
            <a:solidFill>
              <a:srgbClr val="829600"/>
            </a:solidFill>
            <a:ln w="25400">
              <a:noFill/>
            </a:ln>
            <a:effectLst/>
          </c:spPr>
          <c:invertIfNegative val="0"/>
          <c:dLbls>
            <c:delete val="1"/>
          </c:dLbls>
          <c:cat>
            <c:strRef>
              <c:f>Tabelle1!$A$2:$A$10</c:f>
              <c:strCache>
                <c:ptCount val="9"/>
                <c:pt idx="0">
                  <c:v>PaP parameters</c:v>
                </c:pt>
                <c:pt idx="1">
                  <c:v>origin/destinations and intermediate stops in PaP</c:v>
                </c:pt>
                <c:pt idx="2">
                  <c:v>PaP schedule (adequate travel/departure/arrival times)</c:v>
                </c:pt>
                <c:pt idx="3">
                  <c:v>speed of PaPs</c:v>
                </c:pt>
                <c:pt idx="4">
                  <c:v>amount of PaPs (number of paths)</c:v>
                </c:pt>
                <c:pt idx="5">
                  <c:v>quality of PaP reserve capacity</c:v>
                </c:pt>
                <c:pt idx="6">
                  <c:v>PaP offer/capacity management on overlapping sections</c:v>
                </c:pt>
                <c:pt idx="7">
                  <c:v>structure of capacity wish list</c:v>
                </c:pt>
                <c:pt idx="8">
                  <c:v>quality of international path offer</c:v>
                </c:pt>
              </c:strCache>
            </c:strRef>
          </c:cat>
          <c:val>
            <c:numRef>
              <c:f>Tabelle1!$G$2:$G$10</c:f>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25-14A6-4F85-870C-BF1BEF4C1A78}"/>
            </c:ext>
          </c:extLst>
        </c:ser>
        <c:dLbls>
          <c:dLblPos val="ctr"/>
          <c:showLegendKey val="0"/>
          <c:showVal val="1"/>
          <c:showCatName val="0"/>
          <c:showSerName val="0"/>
          <c:showPercent val="0"/>
          <c:showBubbleSize val="0"/>
        </c:dLbls>
        <c:gapWidth val="60"/>
        <c:overlap val="100"/>
        <c:axId val="760947712"/>
        <c:axId val="760945752"/>
      </c:barChart>
      <c:catAx>
        <c:axId val="760947712"/>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de-DE"/>
          </a:p>
        </c:txPr>
        <c:crossAx val="760945752"/>
        <c:crosses val="autoZero"/>
        <c:auto val="1"/>
        <c:lblAlgn val="ctr"/>
        <c:lblOffset val="100"/>
        <c:noMultiLvlLbl val="0"/>
      </c:catAx>
      <c:valAx>
        <c:axId val="760945752"/>
        <c:scaling>
          <c:orientation val="minMax"/>
          <c:max val="1"/>
          <c:min val="0"/>
        </c:scaling>
        <c:delete val="0"/>
        <c:axPos val="b"/>
        <c:majorGridlines>
          <c:spPr>
            <a:ln w="6350" cap="flat" cmpd="sng" algn="ctr">
              <a:solidFill>
                <a:srgbClr val="9BAAC8"/>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9BAAC8"/>
                </a:solidFill>
                <a:latin typeface="+mn-lt"/>
                <a:ea typeface="+mn-ea"/>
                <a:cs typeface="+mn-cs"/>
              </a:defRPr>
            </a:pPr>
            <a:endParaRPr lang="de-DE"/>
          </a:p>
        </c:txPr>
        <c:crossAx val="760947712"/>
        <c:crosses val="max"/>
        <c:crossBetween val="between"/>
        <c:majorUnit val="0.2"/>
        <c:minorUnit val="0.1"/>
      </c:valAx>
      <c:spPr>
        <a:noFill/>
        <a:ln>
          <a:noFill/>
        </a:ln>
        <a:effectLst/>
      </c:spPr>
    </c:plotArea>
    <c:legend>
      <c:legendPos val="b"/>
      <c:layout>
        <c:manualLayout>
          <c:xMode val="edge"/>
          <c:yMode val="edge"/>
          <c:x val="0.31889882057812119"/>
          <c:y val="0.92308376011725213"/>
          <c:w val="0.64455938163346738"/>
          <c:h val="7.6916239882747844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900" b="0" i="0" u="none" strike="noStrike" kern="1200" baseline="0">
              <a:solidFill>
                <a:srgbClr val="1E2337"/>
              </a:solidFill>
              <a:latin typeface="+mn-lt"/>
              <a:ea typeface="+mn-ea"/>
              <a:cs typeface="+mn-cs"/>
            </a:defRPr>
          </a:pPr>
          <a:endParaRPr lang="de-DE"/>
        </a:p>
      </c:txPr>
    </c:legend>
    <c:plotVisOnly val="1"/>
    <c:dispBlanksAs val="gap"/>
    <c:showDLblsOverMax val="0"/>
  </c:chart>
  <c:spPr>
    <a:noFill/>
    <a:ln>
      <a:noFill/>
    </a:ln>
    <a:effectLst/>
  </c:spPr>
  <c:txPr>
    <a:bodyPr/>
    <a:lstStyle/>
    <a:p>
      <a:pPr>
        <a:defRPr sz="900">
          <a:solidFill>
            <a:srgbClr val="000000"/>
          </a:solidFill>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0.00209</cdr:x>
      <cdr:y>0.09143</cdr:y>
    </cdr:from>
    <cdr:to>
      <cdr:x>0.30585</cdr:x>
      <cdr:y>0.86571</cdr:y>
    </cdr:to>
    <cdr:sp macro="" textlink="">
      <cdr:nvSpPr>
        <cdr:cNvPr id="2" name="ItemBeschriftung_1"/>
        <cdr:cNvSpPr txBox="1"/>
      </cdr:nvSpPr>
      <cdr:spPr>
        <a:xfrm xmlns:a="http://schemas.openxmlformats.org/drawingml/2006/main">
          <a:off x="12700" y="409429"/>
          <a:ext cx="1848321" cy="3467100"/>
        </a:xfrm>
        <a:prstGeom xmlns:a="http://schemas.openxmlformats.org/drawingml/2006/main" prst="rect">
          <a:avLst/>
        </a:prstGeom>
        <a:ln xmlns:a="http://schemas.openxmlformats.org/drawingml/2006/main">
          <a:noFill/>
        </a:ln>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1E2337">
                  <a:lumMod val="100000"/>
                </a:srgbClr>
              </a:solidFill>
              <a:latin typeface="+mn-lt"/>
            </a:rPr>
            <a:t>overall satisfaction RFC 1</a:t>
          </a:r>
          <a:endParaRPr lang="de-AT" sz="900" b="0" i="0" kern="900" baseline="0" dirty="0">
            <a:solidFill>
              <a:srgbClr val="1E2337">
                <a:lumMod val="100000"/>
              </a:srgbClr>
            </a:solidFill>
            <a:latin typeface="+mn-lt"/>
          </a:endParaRPr>
        </a:p>
      </cdr:txBody>
    </cdr:sp>
  </cdr:relSizeAnchor>
  <cdr:relSizeAnchor xmlns:cdr="http://schemas.openxmlformats.org/drawingml/2006/chartDrawing">
    <cdr:from>
      <cdr:x>0.3189</cdr:x>
      <cdr:y>0.92308</cdr:y>
    </cdr:from>
    <cdr:to>
      <cdr:x>0.3189</cdr:x>
      <cdr:y>1</cdr:y>
    </cdr:to>
    <cdr:cxnSp macro="">
      <cdr:nvCxnSpPr>
        <cdr:cNvPr id="5" name="LegendenBegrenzung_links">
          <a:extLst xmlns:a="http://schemas.openxmlformats.org/drawingml/2006/main">
            <a:ext uri="{FF2B5EF4-FFF2-40B4-BE49-F238E27FC236}">
              <a16:creationId xmlns:a16="http://schemas.microsoft.com/office/drawing/2014/main" id="{DDBCEC27-08A2-4F9E-8962-F76DF9DB3EA5}"/>
            </a:ext>
          </a:extLst>
        </cdr:cNvPr>
        <cdr:cNvCxnSpPr/>
      </cdr:nvCxnSpPr>
      <cdr:spPr>
        <a:xfrm xmlns:a="http://schemas.openxmlformats.org/drawingml/2006/main">
          <a:off x="1940396"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0.96346</cdr:x>
      <cdr:y>0.92308</cdr:y>
    </cdr:from>
    <cdr:to>
      <cdr:x>0.96346</cdr:x>
      <cdr:y>1</cdr:y>
    </cdr:to>
    <cdr:cxnSp macro="">
      <cdr:nvCxnSpPr>
        <cdr:cNvPr id="6" name="LegendenBegrenzung_rechts">
          <a:extLst xmlns:a="http://schemas.openxmlformats.org/drawingml/2006/main">
            <a:ext uri="{FF2B5EF4-FFF2-40B4-BE49-F238E27FC236}">
              <a16:creationId xmlns:a16="http://schemas.microsoft.com/office/drawing/2014/main" id="{C889696E-735B-4CA0-94CC-8B5495304AA3}"/>
            </a:ext>
          </a:extLst>
        </cdr:cNvPr>
        <cdr:cNvCxnSpPr/>
      </cdr:nvCxnSpPr>
      <cdr:spPr>
        <a:xfrm xmlns:a="http://schemas.openxmlformats.org/drawingml/2006/main">
          <a:off x="5862331"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0.31838</cdr:x>
      <cdr:y>0.00284</cdr:y>
    </cdr:from>
    <cdr:to>
      <cdr:x>0.96294</cdr:x>
      <cdr:y>0.08293</cdr:y>
    </cdr:to>
    <cdr:sp macro="" textlink="">
      <cdr:nvSpPr>
        <cdr:cNvPr id="13" name="Beschriftung"/>
        <cdr:cNvSpPr txBox="1"/>
      </cdr:nvSpPr>
      <cdr:spPr>
        <a:xfrm xmlns:a="http://schemas.openxmlformats.org/drawingml/2006/main">
          <a:off x="1937221" y="12700"/>
          <a:ext cx="3921935"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percentage</a:t>
          </a:r>
          <a:r>
            <a:rPr lang="de-AT" sz="900" dirty="0">
              <a:solidFill>
                <a:srgbClr val="9BAAC8"/>
              </a:solidFill>
            </a:rPr>
            <a:t> </a:t>
          </a:r>
          <a:r>
            <a:rPr lang="de-AT" sz="900" dirty="0" err="1">
              <a:solidFill>
                <a:srgbClr val="9BAAC8"/>
              </a:solidFill>
            </a:rPr>
            <a:t>of</a:t>
          </a:r>
          <a:r>
            <a:rPr lang="de-AT" sz="900" dirty="0">
              <a:solidFill>
                <a:srgbClr val="9BAAC8"/>
              </a:solidFill>
            </a:rPr>
            <a:t> </a:t>
          </a:r>
          <a:r>
            <a:rPr lang="de-AT" sz="900" dirty="0" err="1">
              <a:solidFill>
                <a:srgbClr val="9BAAC8"/>
              </a:solidFill>
            </a:rPr>
            <a:t>respondents</a:t>
          </a:r>
          <a:endParaRPr lang="de-AT" sz="900" dirty="0">
            <a:solidFill>
              <a:srgbClr val="9BAAC8"/>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0.06803</cdr:x>
      <cdr:y>0.00284</cdr:y>
    </cdr:from>
    <cdr:to>
      <cdr:x>0.7873</cdr:x>
      <cdr:y>0.08293</cdr:y>
    </cdr:to>
    <cdr:sp macro="" textlink="">
      <cdr:nvSpPr>
        <cdr:cNvPr id="4" name="Beschriftung"/>
        <cdr:cNvSpPr txBox="1"/>
      </cdr:nvSpPr>
      <cdr:spPr>
        <a:xfrm xmlns:a="http://schemas.openxmlformats.org/drawingml/2006/main">
          <a:off x="122485" y="12700"/>
          <a:ext cx="1295003"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mean</a:t>
          </a:r>
          <a:endParaRPr lang="de-AT" sz="900" dirty="0">
            <a:solidFill>
              <a:srgbClr val="9BAAC8"/>
            </a:solidFill>
          </a:endParaRPr>
        </a:p>
      </cdr:txBody>
    </cdr:sp>
  </cdr:relSizeAnchor>
  <cdr:relSizeAnchor xmlns:cdr="http://schemas.openxmlformats.org/drawingml/2006/chartDrawing">
    <cdr:from>
      <cdr:x>0.06979</cdr:x>
      <cdr:y>0.92308</cdr:y>
    </cdr:from>
    <cdr:to>
      <cdr:x>0.06979</cdr:x>
      <cdr:y>0.96846</cdr:y>
    </cdr:to>
    <cdr:cxnSp macro="">
      <cdr:nvCxnSpPr>
        <cdr:cNvPr id="2" name="LegendenBegrenzung_links">
          <a:extLst xmlns:a="http://schemas.openxmlformats.org/drawingml/2006/main">
            <a:ext uri="{FF2B5EF4-FFF2-40B4-BE49-F238E27FC236}">
              <a16:creationId xmlns:a16="http://schemas.microsoft.com/office/drawing/2014/main" id="{FFD8E70B-A605-4549-AA90-A56058DDA17B}"/>
            </a:ext>
          </a:extLst>
        </cdr:cNvPr>
        <cdr:cNvCxnSpPr/>
      </cdr:nvCxnSpPr>
      <cdr:spPr>
        <a:xfrm xmlns:a="http://schemas.openxmlformats.org/drawingml/2006/main">
          <a:off x="125660" y="4133450"/>
          <a:ext cx="0" cy="203200"/>
        </a:xfrm>
        <a:prstGeom xmlns:a="http://schemas.openxmlformats.org/drawingml/2006/main" prst="line">
          <a:avLst/>
        </a:prstGeom>
        <a:ln xmlns:a="http://schemas.openxmlformats.org/drawingml/2006/main" w="6350">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0.78907</cdr:x>
      <cdr:y>0.92308</cdr:y>
    </cdr:from>
    <cdr:to>
      <cdr:x>0.78907</cdr:x>
      <cdr:y>0.96846</cdr:y>
    </cdr:to>
    <cdr:cxnSp macro="">
      <cdr:nvCxnSpPr>
        <cdr:cNvPr id="3" name="LegendenBegrenzung_rechts">
          <a:extLst xmlns:a="http://schemas.openxmlformats.org/drawingml/2006/main">
            <a:ext uri="{FF2B5EF4-FFF2-40B4-BE49-F238E27FC236}">
              <a16:creationId xmlns:a16="http://schemas.microsoft.com/office/drawing/2014/main" id="{71CE8CD0-EA13-424F-9680-DD5CAF274097}"/>
            </a:ext>
          </a:extLst>
        </cdr:cNvPr>
        <cdr:cNvCxnSpPr/>
      </cdr:nvCxnSpPr>
      <cdr:spPr>
        <a:xfrm xmlns:a="http://schemas.openxmlformats.org/drawingml/2006/main">
          <a:off x="1420663" y="4133450"/>
          <a:ext cx="0" cy="203200"/>
        </a:xfrm>
        <a:prstGeom xmlns:a="http://schemas.openxmlformats.org/drawingml/2006/main" prst="line">
          <a:avLst/>
        </a:prstGeom>
        <a:ln xmlns:a="http://schemas.openxmlformats.org/drawingml/2006/main" w="6350">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0.27326</cdr:x>
      <cdr:y>0.00274</cdr:y>
    </cdr:from>
    <cdr:to>
      <cdr:x>0.84312</cdr:x>
      <cdr:y>0.08473</cdr:y>
    </cdr:to>
    <cdr:sp macro="" textlink="">
      <cdr:nvSpPr>
        <cdr:cNvPr id="56" name="Beschriftung"/>
        <cdr:cNvSpPr txBox="1"/>
      </cdr:nvSpPr>
      <cdr:spPr>
        <a:xfrm xmlns:a="http://schemas.openxmlformats.org/drawingml/2006/main">
          <a:off x="1967691" y="12700"/>
          <a:ext cx="4103423" cy="380741"/>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percentage</a:t>
          </a:r>
          <a:r>
            <a:rPr lang="de-AT" sz="900" dirty="0">
              <a:solidFill>
                <a:srgbClr val="9BAAC8"/>
              </a:solidFill>
            </a:rPr>
            <a:t> </a:t>
          </a:r>
          <a:r>
            <a:rPr lang="de-AT" sz="900" dirty="0" err="1">
              <a:solidFill>
                <a:srgbClr val="9BAAC8"/>
              </a:solidFill>
            </a:rPr>
            <a:t>of</a:t>
          </a:r>
          <a:r>
            <a:rPr lang="de-AT" sz="900" dirty="0">
              <a:solidFill>
                <a:srgbClr val="9BAAC8"/>
              </a:solidFill>
            </a:rPr>
            <a:t> </a:t>
          </a:r>
          <a:r>
            <a:rPr lang="de-AT" sz="900" dirty="0" err="1">
              <a:solidFill>
                <a:srgbClr val="9BAAC8"/>
              </a:solidFill>
            </a:rPr>
            <a:t>respondents</a:t>
          </a:r>
          <a:r>
            <a:rPr lang="de-AT" sz="900" dirty="0">
              <a:solidFill>
                <a:srgbClr val="9BAAC8"/>
              </a:solidFill>
            </a:rPr>
            <a:t>; RU </a:t>
          </a:r>
          <a:r>
            <a:rPr lang="de-AT" sz="900" dirty="0" err="1">
              <a:solidFill>
                <a:srgbClr val="9BAAC8"/>
              </a:solidFill>
            </a:rPr>
            <a:t>only</a:t>
          </a:r>
          <a:endParaRPr lang="de-AT" sz="900" dirty="0">
            <a:solidFill>
              <a:srgbClr val="9BAAC8"/>
            </a:solidFill>
          </a:endParaRPr>
        </a:p>
      </cdr:txBody>
    </cdr:sp>
  </cdr:relSizeAnchor>
  <cdr:relSizeAnchor xmlns:cdr="http://schemas.openxmlformats.org/drawingml/2006/chartDrawing">
    <cdr:from>
      <cdr:x>0.00176</cdr:x>
      <cdr:y>0.09294</cdr:y>
    </cdr:from>
    <cdr:to>
      <cdr:x>0.26268</cdr:x>
      <cdr:y>0.3512</cdr:y>
    </cdr:to>
    <cdr:sp macro="" textlink="">
      <cdr:nvSpPr>
        <cdr:cNvPr id="4" name="ItemBeschriftung_1"/>
        <cdr:cNvSpPr txBox="1"/>
      </cdr:nvSpPr>
      <cdr:spPr>
        <a:xfrm xmlns:a="http://schemas.openxmlformats.org/drawingml/2006/main">
          <a:off x="12700" y="431541"/>
          <a:ext cx="1878791" cy="1199247"/>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kern="900" baseline="0">
              <a:solidFill>
                <a:srgbClr val="1E2337">
                  <a:lumMod val="100000"/>
                </a:srgbClr>
              </a:solidFill>
              <a:latin typeface="+mn-lt"/>
            </a:rPr>
            <a:t>ordered capacity cia C-OSS</a:t>
          </a:r>
          <a:endParaRPr lang="de-AT" sz="900" b="0" i="0" kern="900" baseline="0" dirty="0">
            <a:solidFill>
              <a:srgbClr val="1E2337">
                <a:lumMod val="100000"/>
              </a:srgbClr>
            </a:solidFill>
            <a:latin typeface="+mn-lt"/>
          </a:endParaRPr>
        </a:p>
      </cdr:txBody>
    </cdr:sp>
  </cdr:relSizeAnchor>
  <cdr:relSizeAnchor xmlns:cdr="http://schemas.openxmlformats.org/drawingml/2006/chartDrawing">
    <cdr:from>
      <cdr:x>0.2737</cdr:x>
      <cdr:y>0.92307</cdr:y>
    </cdr:from>
    <cdr:to>
      <cdr:x>0.2737</cdr:x>
      <cdr:y>0.96683</cdr:y>
    </cdr:to>
    <cdr:cxnSp macro="">
      <cdr:nvCxnSpPr>
        <cdr:cNvPr id="10" name="LegendenBegrenzung_links">
          <a:extLst xmlns:a="http://schemas.openxmlformats.org/drawingml/2006/main">
            <a:ext uri="{FF2B5EF4-FFF2-40B4-BE49-F238E27FC236}">
              <a16:creationId xmlns:a16="http://schemas.microsoft.com/office/drawing/2014/main" id="{CACA4C0C-60FD-49F3-A218-5C2020A7A5C0}"/>
            </a:ext>
          </a:extLst>
        </cdr:cNvPr>
        <cdr:cNvCxnSpPr/>
      </cdr:nvCxnSpPr>
      <cdr:spPr>
        <a:xfrm xmlns:a="http://schemas.openxmlformats.org/drawingml/2006/main">
          <a:off x="1970866" y="4286204"/>
          <a:ext cx="0" cy="203200"/>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0.84356</cdr:x>
      <cdr:y>0.92307</cdr:y>
    </cdr:from>
    <cdr:to>
      <cdr:x>0.84356</cdr:x>
      <cdr:y>0.96683</cdr:y>
    </cdr:to>
    <cdr:cxnSp macro="">
      <cdr:nvCxnSpPr>
        <cdr:cNvPr id="11" name="LegendenBegrenzung_rechts">
          <a:extLst xmlns:a="http://schemas.openxmlformats.org/drawingml/2006/main">
            <a:ext uri="{FF2B5EF4-FFF2-40B4-BE49-F238E27FC236}">
              <a16:creationId xmlns:a16="http://schemas.microsoft.com/office/drawing/2014/main" id="{36510B53-750D-4444-8B15-8C28275B9694}"/>
            </a:ext>
          </a:extLst>
        </cdr:cNvPr>
        <cdr:cNvCxnSpPr/>
      </cdr:nvCxnSpPr>
      <cdr:spPr>
        <a:xfrm xmlns:a="http://schemas.openxmlformats.org/drawingml/2006/main">
          <a:off x="6074289" y="4286204"/>
          <a:ext cx="0" cy="203200"/>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0.00176</cdr:x>
      <cdr:y>0.3512</cdr:y>
    </cdr:from>
    <cdr:to>
      <cdr:x>0.26268</cdr:x>
      <cdr:y>0.60947</cdr:y>
    </cdr:to>
    <cdr:sp macro="" textlink="">
      <cdr:nvSpPr>
        <cdr:cNvPr id="3" name="ItemBeschriftung_2"/>
        <cdr:cNvSpPr txBox="1"/>
      </cdr:nvSpPr>
      <cdr:spPr>
        <a:xfrm xmlns:a="http://schemas.openxmlformats.org/drawingml/2006/main">
          <a:off x="12700" y="1630788"/>
          <a:ext cx="1878791" cy="1199247"/>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a:solidFill>
                <a:srgbClr val="1E2337">
                  <a:lumMod val="100000"/>
                </a:srgbClr>
              </a:solidFill>
              <a:latin typeface="Arial" panose="020B0604020202020204" pitchFamily="34" charset="0"/>
            </a:rPr>
            <a:t>2018</a:t>
          </a:r>
        </a:p>
      </cdr:txBody>
    </cdr:sp>
  </cdr:relSizeAnchor>
  <cdr:relSizeAnchor xmlns:cdr="http://schemas.openxmlformats.org/drawingml/2006/chartDrawing">
    <cdr:from>
      <cdr:x>0.00176</cdr:x>
      <cdr:y>0.60947</cdr:y>
    </cdr:from>
    <cdr:to>
      <cdr:x>0.26268</cdr:x>
      <cdr:y>0.86774</cdr:y>
    </cdr:to>
    <cdr:sp macro="" textlink="">
      <cdr:nvSpPr>
        <cdr:cNvPr id="6" name="ItemBeschriftung_3"/>
        <cdr:cNvSpPr txBox="1"/>
      </cdr:nvSpPr>
      <cdr:spPr>
        <a:xfrm xmlns:a="http://schemas.openxmlformats.org/drawingml/2006/main">
          <a:off x="12700" y="2830036"/>
          <a:ext cx="1878791" cy="1199247"/>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a:solidFill>
                <a:srgbClr val="1E2337">
                  <a:lumMod val="100000"/>
                </a:srgbClr>
              </a:solidFill>
              <a:latin typeface="Arial" panose="020B0604020202020204" pitchFamily="34" charset="0"/>
            </a:rPr>
            <a:t>2017</a:t>
          </a:r>
        </a:p>
      </cdr:txBody>
    </cdr:sp>
  </cdr:relSizeAnchor>
</c:userShapes>
</file>

<file path=ppt/drawings/drawing12.xml><?xml version="1.0" encoding="utf-8"?>
<c:userShapes xmlns:c="http://schemas.openxmlformats.org/drawingml/2006/chart">
  <cdr:relSizeAnchor xmlns:cdr="http://schemas.openxmlformats.org/drawingml/2006/chartDrawing">
    <cdr:from>
      <cdr:x>0.00209</cdr:x>
      <cdr:y>0.09143</cdr:y>
    </cdr:from>
    <cdr:to>
      <cdr:x>0.30585</cdr:x>
      <cdr:y>0.285</cdr:y>
    </cdr:to>
    <cdr:sp macro="" textlink="">
      <cdr:nvSpPr>
        <cdr:cNvPr id="2" name="ItemBeschriftung_1"/>
        <cdr:cNvSpPr txBox="1"/>
      </cdr:nvSpPr>
      <cdr:spPr>
        <a:xfrm xmlns:a="http://schemas.openxmlformats.org/drawingml/2006/main">
          <a:off x="12700" y="409429"/>
          <a:ext cx="1848321" cy="866775"/>
        </a:xfrm>
        <a:prstGeom xmlns:a="http://schemas.openxmlformats.org/drawingml/2006/main" prst="rect">
          <a:avLst/>
        </a:prstGeom>
        <a:ln xmlns:a="http://schemas.openxmlformats.org/drawingml/2006/main">
          <a:noFill/>
        </a:ln>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1E2337">
                  <a:lumMod val="100000"/>
                </a:srgbClr>
              </a:solidFill>
              <a:latin typeface="+mn-lt"/>
            </a:rPr>
            <a:t>availability of C-OSS</a:t>
          </a:r>
          <a:endParaRPr lang="de-AT" sz="900" b="0" i="0" kern="900" baseline="0" dirty="0">
            <a:solidFill>
              <a:srgbClr val="1E2337">
                <a:lumMod val="100000"/>
              </a:srgbClr>
            </a:solidFill>
            <a:latin typeface="+mn-lt"/>
          </a:endParaRPr>
        </a:p>
      </cdr:txBody>
    </cdr:sp>
  </cdr:relSizeAnchor>
  <cdr:relSizeAnchor xmlns:cdr="http://schemas.openxmlformats.org/drawingml/2006/chartDrawing">
    <cdr:from>
      <cdr:x>0.00209</cdr:x>
      <cdr:y>0.285</cdr:y>
    </cdr:from>
    <cdr:to>
      <cdr:x>0.30585</cdr:x>
      <cdr:y>0.47857</cdr:y>
    </cdr:to>
    <cdr:sp macro="" textlink="">
      <cdr:nvSpPr>
        <cdr:cNvPr id="3" name="ItemBeschriftung_2"/>
        <cdr:cNvSpPr txBox="1"/>
      </cdr:nvSpPr>
      <cdr:spPr>
        <a:xfrm xmlns:a="http://schemas.openxmlformats.org/drawingml/2006/main">
          <a:off x="12700" y="1276204"/>
          <a:ext cx="1848321" cy="8667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1E2337">
                  <a:lumMod val="100000"/>
                </a:srgbClr>
              </a:solidFill>
              <a:latin typeface="+mn-lt"/>
            </a:rPr>
            <a:t>business know-how of C-OSS</a:t>
          </a:r>
          <a:endParaRPr lang="de-AT" sz="900" b="0" i="0" kern="900" baseline="0" dirty="0">
            <a:solidFill>
              <a:srgbClr val="1E2337">
                <a:lumMod val="100000"/>
              </a:srgbClr>
            </a:solidFill>
            <a:latin typeface="+mn-lt"/>
          </a:endParaRPr>
        </a:p>
      </cdr:txBody>
    </cdr:sp>
  </cdr:relSizeAnchor>
  <cdr:relSizeAnchor xmlns:cdr="http://schemas.openxmlformats.org/drawingml/2006/chartDrawing">
    <cdr:from>
      <cdr:x>0.00209</cdr:x>
      <cdr:y>0.47857</cdr:y>
    </cdr:from>
    <cdr:to>
      <cdr:x>0.30585</cdr:x>
      <cdr:y>0.67214</cdr:y>
    </cdr:to>
    <cdr:sp macro="" textlink="">
      <cdr:nvSpPr>
        <cdr:cNvPr id="49" name="ItemBeschriftung_3"/>
        <cdr:cNvSpPr txBox="1"/>
      </cdr:nvSpPr>
      <cdr:spPr>
        <a:xfrm xmlns:a="http://schemas.openxmlformats.org/drawingml/2006/main">
          <a:off x="12700" y="2142979"/>
          <a:ext cx="1848321" cy="8667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1E2337">
                  <a:lumMod val="100000"/>
                </a:srgbClr>
              </a:solidFill>
              <a:latin typeface="+mn-lt"/>
            </a:rPr>
            <a:t>allocation process by C-OSS</a:t>
          </a:r>
          <a:endParaRPr lang="de-AT" sz="900" b="0" i="0" kern="900" baseline="0">
            <a:solidFill>
              <a:srgbClr val="1E2337">
                <a:lumMod val="100000"/>
              </a:srgbClr>
            </a:solidFill>
            <a:latin typeface="+mn-lt"/>
          </a:endParaRPr>
        </a:p>
      </cdr:txBody>
    </cdr:sp>
  </cdr:relSizeAnchor>
  <cdr:relSizeAnchor xmlns:cdr="http://schemas.openxmlformats.org/drawingml/2006/chartDrawing">
    <cdr:from>
      <cdr:x>0.3189</cdr:x>
      <cdr:y>0.92308</cdr:y>
    </cdr:from>
    <cdr:to>
      <cdr:x>0.3189</cdr:x>
      <cdr:y>1</cdr:y>
    </cdr:to>
    <cdr:cxnSp macro="">
      <cdr:nvCxnSpPr>
        <cdr:cNvPr id="5" name="LegendenBegrenzung_links">
          <a:extLst xmlns:a="http://schemas.openxmlformats.org/drawingml/2006/main">
            <a:ext uri="{FF2B5EF4-FFF2-40B4-BE49-F238E27FC236}">
              <a16:creationId xmlns:a16="http://schemas.microsoft.com/office/drawing/2014/main" id="{50BE439A-4DC9-4F79-9E4A-EA1DCD957C5B}"/>
            </a:ext>
          </a:extLst>
        </cdr:cNvPr>
        <cdr:cNvCxnSpPr/>
      </cdr:nvCxnSpPr>
      <cdr:spPr>
        <a:xfrm xmlns:a="http://schemas.openxmlformats.org/drawingml/2006/main">
          <a:off x="1940396"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0.96346</cdr:x>
      <cdr:y>0.92308</cdr:y>
    </cdr:from>
    <cdr:to>
      <cdr:x>0.96346</cdr:x>
      <cdr:y>1</cdr:y>
    </cdr:to>
    <cdr:cxnSp macro="">
      <cdr:nvCxnSpPr>
        <cdr:cNvPr id="6" name="LegendenBegrenzung_rechts">
          <a:extLst xmlns:a="http://schemas.openxmlformats.org/drawingml/2006/main">
            <a:ext uri="{FF2B5EF4-FFF2-40B4-BE49-F238E27FC236}">
              <a16:creationId xmlns:a16="http://schemas.microsoft.com/office/drawing/2014/main" id="{DCC9DD7B-187A-4D1E-B3A0-25D6349B4847}"/>
            </a:ext>
          </a:extLst>
        </cdr:cNvPr>
        <cdr:cNvCxnSpPr/>
      </cdr:nvCxnSpPr>
      <cdr:spPr>
        <a:xfrm xmlns:a="http://schemas.openxmlformats.org/drawingml/2006/main">
          <a:off x="5862331"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0.31838</cdr:x>
      <cdr:y>0.00284</cdr:y>
    </cdr:from>
    <cdr:to>
      <cdr:x>0.96294</cdr:x>
      <cdr:y>0.08293</cdr:y>
    </cdr:to>
    <cdr:sp macro="" textlink="">
      <cdr:nvSpPr>
        <cdr:cNvPr id="13" name="Beschriftung"/>
        <cdr:cNvSpPr txBox="1"/>
      </cdr:nvSpPr>
      <cdr:spPr>
        <a:xfrm xmlns:a="http://schemas.openxmlformats.org/drawingml/2006/main">
          <a:off x="1937221" y="12700"/>
          <a:ext cx="3921935"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percentage</a:t>
          </a:r>
          <a:r>
            <a:rPr lang="de-AT" sz="900" dirty="0">
              <a:solidFill>
                <a:srgbClr val="9BAAC8"/>
              </a:solidFill>
            </a:rPr>
            <a:t> </a:t>
          </a:r>
          <a:r>
            <a:rPr lang="de-AT" sz="900" dirty="0" err="1">
              <a:solidFill>
                <a:srgbClr val="9BAAC8"/>
              </a:solidFill>
            </a:rPr>
            <a:t>of</a:t>
          </a:r>
          <a:r>
            <a:rPr lang="de-AT" sz="900" dirty="0">
              <a:solidFill>
                <a:srgbClr val="9BAAC8"/>
              </a:solidFill>
            </a:rPr>
            <a:t> </a:t>
          </a:r>
          <a:r>
            <a:rPr lang="de-AT" sz="900" dirty="0" err="1">
              <a:solidFill>
                <a:srgbClr val="9BAAC8"/>
              </a:solidFill>
            </a:rPr>
            <a:t>respondents</a:t>
          </a:r>
          <a:r>
            <a:rPr lang="de-AT" sz="900" dirty="0">
              <a:solidFill>
                <a:srgbClr val="9BAAC8"/>
              </a:solidFill>
            </a:rPr>
            <a:t>; RU </a:t>
          </a:r>
          <a:r>
            <a:rPr lang="de-AT" sz="900" dirty="0" err="1">
              <a:solidFill>
                <a:srgbClr val="9BAAC8"/>
              </a:solidFill>
            </a:rPr>
            <a:t>and</a:t>
          </a:r>
          <a:r>
            <a:rPr lang="de-AT" sz="900" dirty="0">
              <a:solidFill>
                <a:srgbClr val="9BAAC8"/>
              </a:solidFill>
            </a:rPr>
            <a:t> Non-RU </a:t>
          </a:r>
          <a:r>
            <a:rPr lang="de-AT" sz="900" dirty="0" err="1">
              <a:solidFill>
                <a:srgbClr val="9BAAC8"/>
              </a:solidFill>
            </a:rPr>
            <a:t>Applicants</a:t>
          </a:r>
          <a:r>
            <a:rPr lang="de-AT" sz="900" dirty="0">
              <a:solidFill>
                <a:srgbClr val="9BAAC8"/>
              </a:solidFill>
            </a:rPr>
            <a:t> </a:t>
          </a:r>
          <a:r>
            <a:rPr lang="de-AT" sz="900" dirty="0" err="1">
              <a:solidFill>
                <a:srgbClr val="9BAAC8"/>
              </a:solidFill>
            </a:rPr>
            <a:t>only</a:t>
          </a:r>
          <a:endParaRPr lang="de-AT" sz="900" dirty="0">
            <a:solidFill>
              <a:srgbClr val="9BAAC8"/>
            </a:solidFill>
          </a:endParaRPr>
        </a:p>
      </cdr:txBody>
    </cdr:sp>
  </cdr:relSizeAnchor>
  <cdr:relSizeAnchor xmlns:cdr="http://schemas.openxmlformats.org/drawingml/2006/chartDrawing">
    <cdr:from>
      <cdr:x>0.00209</cdr:x>
      <cdr:y>0.67214</cdr:y>
    </cdr:from>
    <cdr:to>
      <cdr:x>0.30585</cdr:x>
      <cdr:y>0.86571</cdr:y>
    </cdr:to>
    <cdr:sp macro="" textlink="">
      <cdr:nvSpPr>
        <cdr:cNvPr id="4" name="ItemBeschriftung_4"/>
        <cdr:cNvSpPr txBox="1"/>
      </cdr:nvSpPr>
      <cdr:spPr>
        <a:xfrm xmlns:a="http://schemas.openxmlformats.org/drawingml/2006/main">
          <a:off x="12700" y="3009754"/>
          <a:ext cx="1848321" cy="8667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a:solidFill>
                <a:srgbClr val="1E2337">
                  <a:lumMod val="100000"/>
                </a:srgbClr>
              </a:solidFill>
              <a:latin typeface="Arial" panose="020B0604020202020204" pitchFamily="34" charset="0"/>
            </a:rPr>
            <a:t>conflict solving procedure by C-OSS</a:t>
          </a:r>
          <a:endParaRPr lang="de-AT" sz="900" b="0" i="0">
            <a:solidFill>
              <a:srgbClr val="1E2337">
                <a:lumMod val="100000"/>
              </a:srgbClr>
            </a:solidFill>
            <a:latin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0.06803</cdr:x>
      <cdr:y>0.00284</cdr:y>
    </cdr:from>
    <cdr:to>
      <cdr:x>0.7873</cdr:x>
      <cdr:y>0.08293</cdr:y>
    </cdr:to>
    <cdr:sp macro="" textlink="">
      <cdr:nvSpPr>
        <cdr:cNvPr id="4" name="Beschriftung"/>
        <cdr:cNvSpPr txBox="1"/>
      </cdr:nvSpPr>
      <cdr:spPr>
        <a:xfrm xmlns:a="http://schemas.openxmlformats.org/drawingml/2006/main">
          <a:off x="122485" y="12700"/>
          <a:ext cx="1295003"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mean</a:t>
          </a:r>
          <a:endParaRPr lang="de-AT" sz="900" dirty="0">
            <a:solidFill>
              <a:srgbClr val="9BAAC8"/>
            </a:solidFill>
          </a:endParaRPr>
        </a:p>
      </cdr:txBody>
    </cdr:sp>
  </cdr:relSizeAnchor>
  <cdr:relSizeAnchor xmlns:cdr="http://schemas.openxmlformats.org/drawingml/2006/chartDrawing">
    <cdr:from>
      <cdr:x>0.06979</cdr:x>
      <cdr:y>0.92308</cdr:y>
    </cdr:from>
    <cdr:to>
      <cdr:x>0.06979</cdr:x>
      <cdr:y>0.96846</cdr:y>
    </cdr:to>
    <cdr:cxnSp macro="">
      <cdr:nvCxnSpPr>
        <cdr:cNvPr id="2" name="LegendenBegrenzung_links">
          <a:extLst xmlns:a="http://schemas.openxmlformats.org/drawingml/2006/main">
            <a:ext uri="{FF2B5EF4-FFF2-40B4-BE49-F238E27FC236}">
              <a16:creationId xmlns:a16="http://schemas.microsoft.com/office/drawing/2014/main" id="{C22FAB50-5466-4A2E-9ABF-81668512E622}"/>
            </a:ext>
          </a:extLst>
        </cdr:cNvPr>
        <cdr:cNvCxnSpPr/>
      </cdr:nvCxnSpPr>
      <cdr:spPr>
        <a:xfrm xmlns:a="http://schemas.openxmlformats.org/drawingml/2006/main">
          <a:off x="125660" y="4133450"/>
          <a:ext cx="0" cy="203200"/>
        </a:xfrm>
        <a:prstGeom xmlns:a="http://schemas.openxmlformats.org/drawingml/2006/main" prst="line">
          <a:avLst/>
        </a:prstGeom>
        <a:ln xmlns:a="http://schemas.openxmlformats.org/drawingml/2006/main" w="9525">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0.78907</cdr:x>
      <cdr:y>0.92308</cdr:y>
    </cdr:from>
    <cdr:to>
      <cdr:x>0.78907</cdr:x>
      <cdr:y>0.96846</cdr:y>
    </cdr:to>
    <cdr:cxnSp macro="">
      <cdr:nvCxnSpPr>
        <cdr:cNvPr id="3" name="LegendenBegrenzung_rechts">
          <a:extLst xmlns:a="http://schemas.openxmlformats.org/drawingml/2006/main">
            <a:ext uri="{FF2B5EF4-FFF2-40B4-BE49-F238E27FC236}">
              <a16:creationId xmlns:a16="http://schemas.microsoft.com/office/drawing/2014/main" id="{1D6DEFAA-E8AE-4252-81FE-2BD039E0EE24}"/>
            </a:ext>
          </a:extLst>
        </cdr:cNvPr>
        <cdr:cNvCxnSpPr/>
      </cdr:nvCxnSpPr>
      <cdr:spPr>
        <a:xfrm xmlns:a="http://schemas.openxmlformats.org/drawingml/2006/main">
          <a:off x="1420663" y="4133450"/>
          <a:ext cx="0" cy="203200"/>
        </a:xfrm>
        <a:prstGeom xmlns:a="http://schemas.openxmlformats.org/drawingml/2006/main" prst="line">
          <a:avLst/>
        </a:prstGeom>
        <a:ln xmlns:a="http://schemas.openxmlformats.org/drawingml/2006/main" w="9525">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0.00209</cdr:x>
      <cdr:y>0.09143</cdr:y>
    </cdr:from>
    <cdr:to>
      <cdr:x>0.30585</cdr:x>
      <cdr:y>0.86571</cdr:y>
    </cdr:to>
    <cdr:sp macro="" textlink="">
      <cdr:nvSpPr>
        <cdr:cNvPr id="2" name="ItemBeschriftung_1"/>
        <cdr:cNvSpPr txBox="1"/>
      </cdr:nvSpPr>
      <cdr:spPr>
        <a:xfrm xmlns:a="http://schemas.openxmlformats.org/drawingml/2006/main">
          <a:off x="12700" y="409429"/>
          <a:ext cx="1848321" cy="3467100"/>
        </a:xfrm>
        <a:prstGeom xmlns:a="http://schemas.openxmlformats.org/drawingml/2006/main" prst="rect">
          <a:avLst/>
        </a:prstGeom>
        <a:ln xmlns:a="http://schemas.openxmlformats.org/drawingml/2006/main">
          <a:noFill/>
        </a:ln>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1E2337">
                  <a:lumMod val="100000"/>
                </a:srgbClr>
              </a:solidFill>
              <a:latin typeface="+mn-lt"/>
            </a:rPr>
            <a:t>PCS overall</a:t>
          </a:r>
          <a:endParaRPr lang="de-AT" sz="900" b="0" i="0" kern="900" baseline="0" dirty="0">
            <a:solidFill>
              <a:srgbClr val="1E2337">
                <a:lumMod val="100000"/>
              </a:srgbClr>
            </a:solidFill>
            <a:latin typeface="+mn-lt"/>
          </a:endParaRPr>
        </a:p>
      </cdr:txBody>
    </cdr:sp>
  </cdr:relSizeAnchor>
  <cdr:relSizeAnchor xmlns:cdr="http://schemas.openxmlformats.org/drawingml/2006/chartDrawing">
    <cdr:from>
      <cdr:x>0.3189</cdr:x>
      <cdr:y>0.92308</cdr:y>
    </cdr:from>
    <cdr:to>
      <cdr:x>0.3189</cdr:x>
      <cdr:y>1</cdr:y>
    </cdr:to>
    <cdr:cxnSp macro="">
      <cdr:nvCxnSpPr>
        <cdr:cNvPr id="5" name="LegendenBegrenzung_links">
          <a:extLst xmlns:a="http://schemas.openxmlformats.org/drawingml/2006/main">
            <a:ext uri="{FF2B5EF4-FFF2-40B4-BE49-F238E27FC236}">
              <a16:creationId xmlns:a16="http://schemas.microsoft.com/office/drawing/2014/main" id="{544B2695-F7D2-43B3-A3E9-DB60DC93432A}"/>
            </a:ext>
          </a:extLst>
        </cdr:cNvPr>
        <cdr:cNvCxnSpPr/>
      </cdr:nvCxnSpPr>
      <cdr:spPr>
        <a:xfrm xmlns:a="http://schemas.openxmlformats.org/drawingml/2006/main">
          <a:off x="1940396"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0.96346</cdr:x>
      <cdr:y>0.92308</cdr:y>
    </cdr:from>
    <cdr:to>
      <cdr:x>0.96346</cdr:x>
      <cdr:y>1</cdr:y>
    </cdr:to>
    <cdr:cxnSp macro="">
      <cdr:nvCxnSpPr>
        <cdr:cNvPr id="6" name="LegendenBegrenzung_rechts">
          <a:extLst xmlns:a="http://schemas.openxmlformats.org/drawingml/2006/main">
            <a:ext uri="{FF2B5EF4-FFF2-40B4-BE49-F238E27FC236}">
              <a16:creationId xmlns:a16="http://schemas.microsoft.com/office/drawing/2014/main" id="{4E24F0AC-8F6B-4953-8ABB-EC50777EAC98}"/>
            </a:ext>
          </a:extLst>
        </cdr:cNvPr>
        <cdr:cNvCxnSpPr/>
      </cdr:nvCxnSpPr>
      <cdr:spPr>
        <a:xfrm xmlns:a="http://schemas.openxmlformats.org/drawingml/2006/main">
          <a:off x="5862331"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0.31838</cdr:x>
      <cdr:y>0.00284</cdr:y>
    </cdr:from>
    <cdr:to>
      <cdr:x>0.96294</cdr:x>
      <cdr:y>0.08293</cdr:y>
    </cdr:to>
    <cdr:sp macro="" textlink="">
      <cdr:nvSpPr>
        <cdr:cNvPr id="13" name="Beschriftung"/>
        <cdr:cNvSpPr txBox="1"/>
      </cdr:nvSpPr>
      <cdr:spPr>
        <a:xfrm xmlns:a="http://schemas.openxmlformats.org/drawingml/2006/main">
          <a:off x="1937221" y="12700"/>
          <a:ext cx="3921935"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percentage</a:t>
          </a:r>
          <a:r>
            <a:rPr lang="de-AT" sz="900" dirty="0">
              <a:solidFill>
                <a:srgbClr val="9BAAC8"/>
              </a:solidFill>
            </a:rPr>
            <a:t> </a:t>
          </a:r>
          <a:r>
            <a:rPr lang="de-AT" sz="900" dirty="0" err="1">
              <a:solidFill>
                <a:srgbClr val="9BAAC8"/>
              </a:solidFill>
            </a:rPr>
            <a:t>of</a:t>
          </a:r>
          <a:r>
            <a:rPr lang="de-AT" sz="900" dirty="0">
              <a:solidFill>
                <a:srgbClr val="9BAAC8"/>
              </a:solidFill>
            </a:rPr>
            <a:t> </a:t>
          </a:r>
          <a:r>
            <a:rPr lang="de-AT" sz="900" dirty="0" err="1">
              <a:solidFill>
                <a:srgbClr val="9BAAC8"/>
              </a:solidFill>
            </a:rPr>
            <a:t>respondents</a:t>
          </a:r>
          <a:r>
            <a:rPr lang="de-AT" sz="900" dirty="0">
              <a:solidFill>
                <a:srgbClr val="9BAAC8"/>
              </a:solidFill>
            </a:rPr>
            <a:t>; RU </a:t>
          </a:r>
          <a:r>
            <a:rPr lang="de-AT" sz="900" dirty="0" err="1">
              <a:solidFill>
                <a:srgbClr val="9BAAC8"/>
              </a:solidFill>
            </a:rPr>
            <a:t>only</a:t>
          </a:r>
          <a:endParaRPr lang="de-AT" sz="900" dirty="0">
            <a:solidFill>
              <a:srgbClr val="9BAAC8"/>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0.06803</cdr:x>
      <cdr:y>0.00284</cdr:y>
    </cdr:from>
    <cdr:to>
      <cdr:x>0.7873</cdr:x>
      <cdr:y>0.08293</cdr:y>
    </cdr:to>
    <cdr:sp macro="" textlink="">
      <cdr:nvSpPr>
        <cdr:cNvPr id="4" name="Beschriftung"/>
        <cdr:cNvSpPr txBox="1"/>
      </cdr:nvSpPr>
      <cdr:spPr>
        <a:xfrm xmlns:a="http://schemas.openxmlformats.org/drawingml/2006/main">
          <a:off x="122485" y="12700"/>
          <a:ext cx="1295003"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mean</a:t>
          </a:r>
          <a:endParaRPr lang="de-AT" sz="900" dirty="0">
            <a:solidFill>
              <a:srgbClr val="9BAAC8"/>
            </a:solidFill>
          </a:endParaRPr>
        </a:p>
      </cdr:txBody>
    </cdr:sp>
  </cdr:relSizeAnchor>
  <cdr:relSizeAnchor xmlns:cdr="http://schemas.openxmlformats.org/drawingml/2006/chartDrawing">
    <cdr:from>
      <cdr:x>0.06979</cdr:x>
      <cdr:y>0.92308</cdr:y>
    </cdr:from>
    <cdr:to>
      <cdr:x>0.06979</cdr:x>
      <cdr:y>0.96846</cdr:y>
    </cdr:to>
    <cdr:cxnSp macro="">
      <cdr:nvCxnSpPr>
        <cdr:cNvPr id="2" name="LegendenBegrenzung_links">
          <a:extLst xmlns:a="http://schemas.openxmlformats.org/drawingml/2006/main">
            <a:ext uri="{FF2B5EF4-FFF2-40B4-BE49-F238E27FC236}">
              <a16:creationId xmlns:a16="http://schemas.microsoft.com/office/drawing/2014/main" id="{4FB5670B-03F1-4CB3-8288-E4C1042272F4}"/>
            </a:ext>
          </a:extLst>
        </cdr:cNvPr>
        <cdr:cNvCxnSpPr/>
      </cdr:nvCxnSpPr>
      <cdr:spPr>
        <a:xfrm xmlns:a="http://schemas.openxmlformats.org/drawingml/2006/main">
          <a:off x="125660" y="4133450"/>
          <a:ext cx="0" cy="203200"/>
        </a:xfrm>
        <a:prstGeom xmlns:a="http://schemas.openxmlformats.org/drawingml/2006/main" prst="line">
          <a:avLst/>
        </a:prstGeom>
        <a:ln xmlns:a="http://schemas.openxmlformats.org/drawingml/2006/main" w="6350">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0.78907</cdr:x>
      <cdr:y>0.92308</cdr:y>
    </cdr:from>
    <cdr:to>
      <cdr:x>0.78907</cdr:x>
      <cdr:y>0.96846</cdr:y>
    </cdr:to>
    <cdr:cxnSp macro="">
      <cdr:nvCxnSpPr>
        <cdr:cNvPr id="3" name="LegendenBegrenzung_rechts">
          <a:extLst xmlns:a="http://schemas.openxmlformats.org/drawingml/2006/main">
            <a:ext uri="{FF2B5EF4-FFF2-40B4-BE49-F238E27FC236}">
              <a16:creationId xmlns:a16="http://schemas.microsoft.com/office/drawing/2014/main" id="{D8D72797-FB37-460D-9618-3EE08B827ACE}"/>
            </a:ext>
          </a:extLst>
        </cdr:cNvPr>
        <cdr:cNvCxnSpPr/>
      </cdr:nvCxnSpPr>
      <cdr:spPr>
        <a:xfrm xmlns:a="http://schemas.openxmlformats.org/drawingml/2006/main">
          <a:off x="1420663" y="4133450"/>
          <a:ext cx="0" cy="203200"/>
        </a:xfrm>
        <a:prstGeom xmlns:a="http://schemas.openxmlformats.org/drawingml/2006/main" prst="line">
          <a:avLst/>
        </a:prstGeom>
        <a:ln xmlns:a="http://schemas.openxmlformats.org/drawingml/2006/main" w="6350">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6.xml><?xml version="1.0" encoding="utf-8"?>
<c:userShapes xmlns:c="http://schemas.openxmlformats.org/drawingml/2006/chart">
  <cdr:relSizeAnchor xmlns:cdr="http://schemas.openxmlformats.org/drawingml/2006/chartDrawing">
    <cdr:from>
      <cdr:x>0.00209</cdr:x>
      <cdr:y>0.09143</cdr:y>
    </cdr:from>
    <cdr:to>
      <cdr:x>0.30585</cdr:x>
      <cdr:y>0.47857</cdr:y>
    </cdr:to>
    <cdr:sp macro="" textlink="">
      <cdr:nvSpPr>
        <cdr:cNvPr id="2" name="ItemBeschriftung_1"/>
        <cdr:cNvSpPr txBox="1"/>
      </cdr:nvSpPr>
      <cdr:spPr>
        <a:xfrm xmlns:a="http://schemas.openxmlformats.org/drawingml/2006/main">
          <a:off x="12700" y="409429"/>
          <a:ext cx="1848321" cy="1733550"/>
        </a:xfrm>
        <a:prstGeom xmlns:a="http://schemas.openxmlformats.org/drawingml/2006/main" prst="rect">
          <a:avLst/>
        </a:prstGeom>
        <a:ln xmlns:a="http://schemas.openxmlformats.org/drawingml/2006/main">
          <a:noFill/>
        </a:ln>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1E2337">
                  <a:lumMod val="100000"/>
                </a:srgbClr>
              </a:solidFill>
              <a:latin typeface="+mn-lt"/>
            </a:rPr>
            <a:t>regular performance reports</a:t>
          </a:r>
          <a:endParaRPr lang="de-AT" sz="900" b="0" i="0" kern="900" baseline="0" dirty="0">
            <a:solidFill>
              <a:srgbClr val="1E2337">
                <a:lumMod val="100000"/>
              </a:srgbClr>
            </a:solidFill>
            <a:latin typeface="+mn-lt"/>
          </a:endParaRPr>
        </a:p>
      </cdr:txBody>
    </cdr:sp>
  </cdr:relSizeAnchor>
  <cdr:relSizeAnchor xmlns:cdr="http://schemas.openxmlformats.org/drawingml/2006/chartDrawing">
    <cdr:from>
      <cdr:x>0.00209</cdr:x>
      <cdr:y>0.47857</cdr:y>
    </cdr:from>
    <cdr:to>
      <cdr:x>0.30585</cdr:x>
      <cdr:y>0.86571</cdr:y>
    </cdr:to>
    <cdr:sp macro="" textlink="">
      <cdr:nvSpPr>
        <cdr:cNvPr id="3" name="ItemBeschriftung_2"/>
        <cdr:cNvSpPr txBox="1"/>
      </cdr:nvSpPr>
      <cdr:spPr>
        <a:xfrm xmlns:a="http://schemas.openxmlformats.org/drawingml/2006/main">
          <a:off x="12700" y="2142979"/>
          <a:ext cx="1848321" cy="173355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1E2337">
                  <a:lumMod val="100000"/>
                </a:srgbClr>
              </a:solidFill>
              <a:latin typeface="+mn-lt"/>
            </a:rPr>
            <a:t>measures to improve punctuality</a:t>
          </a:r>
          <a:endParaRPr lang="de-AT" sz="900" b="0" i="0" kern="900" baseline="0" dirty="0">
            <a:solidFill>
              <a:srgbClr val="1E2337">
                <a:lumMod val="100000"/>
              </a:srgbClr>
            </a:solidFill>
            <a:latin typeface="+mn-lt"/>
          </a:endParaRPr>
        </a:p>
      </cdr:txBody>
    </cdr:sp>
  </cdr:relSizeAnchor>
  <cdr:relSizeAnchor xmlns:cdr="http://schemas.openxmlformats.org/drawingml/2006/chartDrawing">
    <cdr:from>
      <cdr:x>0.3189</cdr:x>
      <cdr:y>0.92308</cdr:y>
    </cdr:from>
    <cdr:to>
      <cdr:x>0.3189</cdr:x>
      <cdr:y>1</cdr:y>
    </cdr:to>
    <cdr:cxnSp macro="">
      <cdr:nvCxnSpPr>
        <cdr:cNvPr id="5" name="LegendenBegrenzung_links">
          <a:extLst xmlns:a="http://schemas.openxmlformats.org/drawingml/2006/main">
            <a:ext uri="{FF2B5EF4-FFF2-40B4-BE49-F238E27FC236}">
              <a16:creationId xmlns:a16="http://schemas.microsoft.com/office/drawing/2014/main" id="{CCE229F6-2AC3-4851-9D97-27C2C3584255}"/>
            </a:ext>
          </a:extLst>
        </cdr:cNvPr>
        <cdr:cNvCxnSpPr/>
      </cdr:nvCxnSpPr>
      <cdr:spPr>
        <a:xfrm xmlns:a="http://schemas.openxmlformats.org/drawingml/2006/main">
          <a:off x="1940396"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0.96346</cdr:x>
      <cdr:y>0.92308</cdr:y>
    </cdr:from>
    <cdr:to>
      <cdr:x>0.96346</cdr:x>
      <cdr:y>1</cdr:y>
    </cdr:to>
    <cdr:cxnSp macro="">
      <cdr:nvCxnSpPr>
        <cdr:cNvPr id="6" name="LegendenBegrenzung_rechts">
          <a:extLst xmlns:a="http://schemas.openxmlformats.org/drawingml/2006/main">
            <a:ext uri="{FF2B5EF4-FFF2-40B4-BE49-F238E27FC236}">
              <a16:creationId xmlns:a16="http://schemas.microsoft.com/office/drawing/2014/main" id="{2F915898-5337-4FFD-A9B4-E96225E9F545}"/>
            </a:ext>
          </a:extLst>
        </cdr:cNvPr>
        <cdr:cNvCxnSpPr/>
      </cdr:nvCxnSpPr>
      <cdr:spPr>
        <a:xfrm xmlns:a="http://schemas.openxmlformats.org/drawingml/2006/main">
          <a:off x="5862331"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0.31838</cdr:x>
      <cdr:y>0.00284</cdr:y>
    </cdr:from>
    <cdr:to>
      <cdr:x>0.96294</cdr:x>
      <cdr:y>0.08293</cdr:y>
    </cdr:to>
    <cdr:sp macro="" textlink="">
      <cdr:nvSpPr>
        <cdr:cNvPr id="13" name="Beschriftung"/>
        <cdr:cNvSpPr txBox="1"/>
      </cdr:nvSpPr>
      <cdr:spPr>
        <a:xfrm xmlns:a="http://schemas.openxmlformats.org/drawingml/2006/main">
          <a:off x="1937221" y="12700"/>
          <a:ext cx="3921935"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percentage</a:t>
          </a:r>
          <a:r>
            <a:rPr lang="de-AT" sz="900" dirty="0">
              <a:solidFill>
                <a:srgbClr val="9BAAC8"/>
              </a:solidFill>
            </a:rPr>
            <a:t> </a:t>
          </a:r>
          <a:r>
            <a:rPr lang="de-AT" sz="900" dirty="0" err="1">
              <a:solidFill>
                <a:srgbClr val="9BAAC8"/>
              </a:solidFill>
            </a:rPr>
            <a:t>of</a:t>
          </a:r>
          <a:r>
            <a:rPr lang="de-AT" sz="900" dirty="0">
              <a:solidFill>
                <a:srgbClr val="9BAAC8"/>
              </a:solidFill>
            </a:rPr>
            <a:t> </a:t>
          </a:r>
          <a:r>
            <a:rPr lang="de-AT" sz="900" dirty="0" err="1">
              <a:solidFill>
                <a:srgbClr val="9BAAC8"/>
              </a:solidFill>
            </a:rPr>
            <a:t>respondents</a:t>
          </a:r>
          <a:r>
            <a:rPr lang="de-AT" sz="900" dirty="0">
              <a:solidFill>
                <a:srgbClr val="9BAAC8"/>
              </a:solidFill>
            </a:rPr>
            <a:t>; RU </a:t>
          </a:r>
          <a:r>
            <a:rPr lang="de-AT" sz="900" dirty="0" err="1">
              <a:solidFill>
                <a:srgbClr val="9BAAC8"/>
              </a:solidFill>
            </a:rPr>
            <a:t>only</a:t>
          </a:r>
          <a:endParaRPr lang="de-AT" sz="900" dirty="0">
            <a:solidFill>
              <a:srgbClr val="9BAAC8"/>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0.06803</cdr:x>
      <cdr:y>0.00284</cdr:y>
    </cdr:from>
    <cdr:to>
      <cdr:x>0.7873</cdr:x>
      <cdr:y>0.08293</cdr:y>
    </cdr:to>
    <cdr:sp macro="" textlink="">
      <cdr:nvSpPr>
        <cdr:cNvPr id="4" name="Beschriftung"/>
        <cdr:cNvSpPr txBox="1"/>
      </cdr:nvSpPr>
      <cdr:spPr>
        <a:xfrm xmlns:a="http://schemas.openxmlformats.org/drawingml/2006/main">
          <a:off x="122485" y="12700"/>
          <a:ext cx="1295003"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mean</a:t>
          </a:r>
          <a:endParaRPr lang="de-AT" sz="900" dirty="0">
            <a:solidFill>
              <a:srgbClr val="9BAAC8"/>
            </a:solidFill>
          </a:endParaRPr>
        </a:p>
      </cdr:txBody>
    </cdr:sp>
  </cdr:relSizeAnchor>
  <cdr:relSizeAnchor xmlns:cdr="http://schemas.openxmlformats.org/drawingml/2006/chartDrawing">
    <cdr:from>
      <cdr:x>0.06979</cdr:x>
      <cdr:y>0.92308</cdr:y>
    </cdr:from>
    <cdr:to>
      <cdr:x>0.06979</cdr:x>
      <cdr:y>0.96846</cdr:y>
    </cdr:to>
    <cdr:cxnSp macro="">
      <cdr:nvCxnSpPr>
        <cdr:cNvPr id="2" name="LegendenBegrenzung_links">
          <a:extLst xmlns:a="http://schemas.openxmlformats.org/drawingml/2006/main">
            <a:ext uri="{FF2B5EF4-FFF2-40B4-BE49-F238E27FC236}">
              <a16:creationId xmlns:a16="http://schemas.microsoft.com/office/drawing/2014/main" id="{4AC27FEF-3C2B-473E-947C-835C90B472AA}"/>
            </a:ext>
          </a:extLst>
        </cdr:cNvPr>
        <cdr:cNvCxnSpPr/>
      </cdr:nvCxnSpPr>
      <cdr:spPr>
        <a:xfrm xmlns:a="http://schemas.openxmlformats.org/drawingml/2006/main">
          <a:off x="125660" y="4133450"/>
          <a:ext cx="0" cy="203200"/>
        </a:xfrm>
        <a:prstGeom xmlns:a="http://schemas.openxmlformats.org/drawingml/2006/main" prst="line">
          <a:avLst/>
        </a:prstGeom>
        <a:ln xmlns:a="http://schemas.openxmlformats.org/drawingml/2006/main" w="6350">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0.78907</cdr:x>
      <cdr:y>0.92308</cdr:y>
    </cdr:from>
    <cdr:to>
      <cdr:x>0.78907</cdr:x>
      <cdr:y>0.96846</cdr:y>
    </cdr:to>
    <cdr:cxnSp macro="">
      <cdr:nvCxnSpPr>
        <cdr:cNvPr id="3" name="LegendenBegrenzung_rechts">
          <a:extLst xmlns:a="http://schemas.openxmlformats.org/drawingml/2006/main">
            <a:ext uri="{FF2B5EF4-FFF2-40B4-BE49-F238E27FC236}">
              <a16:creationId xmlns:a16="http://schemas.microsoft.com/office/drawing/2014/main" id="{71F4E1F3-82C2-4202-8BF1-D9E0337E6070}"/>
            </a:ext>
          </a:extLst>
        </cdr:cNvPr>
        <cdr:cNvCxnSpPr/>
      </cdr:nvCxnSpPr>
      <cdr:spPr>
        <a:xfrm xmlns:a="http://schemas.openxmlformats.org/drawingml/2006/main">
          <a:off x="1420663" y="4133450"/>
          <a:ext cx="0" cy="203200"/>
        </a:xfrm>
        <a:prstGeom xmlns:a="http://schemas.openxmlformats.org/drawingml/2006/main" prst="line">
          <a:avLst/>
        </a:prstGeom>
        <a:ln xmlns:a="http://schemas.openxmlformats.org/drawingml/2006/main" w="6350">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8.xml><?xml version="1.0" encoding="utf-8"?>
<c:userShapes xmlns:c="http://schemas.openxmlformats.org/drawingml/2006/chart">
  <cdr:relSizeAnchor xmlns:cdr="http://schemas.openxmlformats.org/drawingml/2006/chartDrawing">
    <cdr:from>
      <cdr:x>0.00209</cdr:x>
      <cdr:y>0.09143</cdr:y>
    </cdr:from>
    <cdr:to>
      <cdr:x>0.30585</cdr:x>
      <cdr:y>0.47857</cdr:y>
    </cdr:to>
    <cdr:sp macro="" textlink="">
      <cdr:nvSpPr>
        <cdr:cNvPr id="2" name="ItemBeschriftung_1"/>
        <cdr:cNvSpPr txBox="1"/>
      </cdr:nvSpPr>
      <cdr:spPr>
        <a:xfrm xmlns:a="http://schemas.openxmlformats.org/drawingml/2006/main">
          <a:off x="12700" y="409429"/>
          <a:ext cx="1848321" cy="1733550"/>
        </a:xfrm>
        <a:prstGeom xmlns:a="http://schemas.openxmlformats.org/drawingml/2006/main" prst="rect">
          <a:avLst/>
        </a:prstGeom>
        <a:ln xmlns:a="http://schemas.openxmlformats.org/drawingml/2006/main">
          <a:noFill/>
        </a:ln>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1E2337">
                  <a:lumMod val="100000"/>
                </a:srgbClr>
              </a:solidFill>
              <a:latin typeface="+mn-lt"/>
            </a:rPr>
            <a:t>helpfulness of &amp; information from traffic management</a:t>
          </a:r>
          <a:endParaRPr lang="de-AT" sz="900" b="0" i="0" kern="900" baseline="0" dirty="0">
            <a:solidFill>
              <a:srgbClr val="1E2337">
                <a:lumMod val="100000"/>
              </a:srgbClr>
            </a:solidFill>
            <a:latin typeface="+mn-lt"/>
          </a:endParaRPr>
        </a:p>
      </cdr:txBody>
    </cdr:sp>
  </cdr:relSizeAnchor>
  <cdr:relSizeAnchor xmlns:cdr="http://schemas.openxmlformats.org/drawingml/2006/chartDrawing">
    <cdr:from>
      <cdr:x>0.3189</cdr:x>
      <cdr:y>0.92308</cdr:y>
    </cdr:from>
    <cdr:to>
      <cdr:x>0.3189</cdr:x>
      <cdr:y>1</cdr:y>
    </cdr:to>
    <cdr:cxnSp macro="">
      <cdr:nvCxnSpPr>
        <cdr:cNvPr id="5" name="LegendenBegrenzung_links">
          <a:extLst xmlns:a="http://schemas.openxmlformats.org/drawingml/2006/main">
            <a:ext uri="{FF2B5EF4-FFF2-40B4-BE49-F238E27FC236}">
              <a16:creationId xmlns:a16="http://schemas.microsoft.com/office/drawing/2014/main" id="{32D73800-7DDC-4CC3-BB09-D5AD1E472B53}"/>
            </a:ext>
          </a:extLst>
        </cdr:cNvPr>
        <cdr:cNvCxnSpPr/>
      </cdr:nvCxnSpPr>
      <cdr:spPr>
        <a:xfrm xmlns:a="http://schemas.openxmlformats.org/drawingml/2006/main">
          <a:off x="1940396"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0.96346</cdr:x>
      <cdr:y>0.92308</cdr:y>
    </cdr:from>
    <cdr:to>
      <cdr:x>0.96346</cdr:x>
      <cdr:y>1</cdr:y>
    </cdr:to>
    <cdr:cxnSp macro="">
      <cdr:nvCxnSpPr>
        <cdr:cNvPr id="6" name="LegendenBegrenzung_rechts">
          <a:extLst xmlns:a="http://schemas.openxmlformats.org/drawingml/2006/main">
            <a:ext uri="{FF2B5EF4-FFF2-40B4-BE49-F238E27FC236}">
              <a16:creationId xmlns:a16="http://schemas.microsoft.com/office/drawing/2014/main" id="{82C2210B-4A6E-4BE8-8392-D16679C87762}"/>
            </a:ext>
          </a:extLst>
        </cdr:cNvPr>
        <cdr:cNvCxnSpPr/>
      </cdr:nvCxnSpPr>
      <cdr:spPr>
        <a:xfrm xmlns:a="http://schemas.openxmlformats.org/drawingml/2006/main">
          <a:off x="5862331"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0.31838</cdr:x>
      <cdr:y>0.00284</cdr:y>
    </cdr:from>
    <cdr:to>
      <cdr:x>0.96294</cdr:x>
      <cdr:y>0.08293</cdr:y>
    </cdr:to>
    <cdr:sp macro="" textlink="">
      <cdr:nvSpPr>
        <cdr:cNvPr id="13" name="Beschriftung"/>
        <cdr:cNvSpPr txBox="1"/>
      </cdr:nvSpPr>
      <cdr:spPr>
        <a:xfrm xmlns:a="http://schemas.openxmlformats.org/drawingml/2006/main">
          <a:off x="1937221" y="12700"/>
          <a:ext cx="3921935"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percentage</a:t>
          </a:r>
          <a:r>
            <a:rPr lang="de-AT" sz="900" dirty="0">
              <a:solidFill>
                <a:srgbClr val="9BAAC8"/>
              </a:solidFill>
            </a:rPr>
            <a:t> </a:t>
          </a:r>
          <a:r>
            <a:rPr lang="de-AT" sz="900" dirty="0" err="1">
              <a:solidFill>
                <a:srgbClr val="9BAAC8"/>
              </a:solidFill>
            </a:rPr>
            <a:t>of</a:t>
          </a:r>
          <a:r>
            <a:rPr lang="de-AT" sz="900" dirty="0">
              <a:solidFill>
                <a:srgbClr val="9BAAC8"/>
              </a:solidFill>
            </a:rPr>
            <a:t> </a:t>
          </a:r>
          <a:r>
            <a:rPr lang="de-AT" sz="900" dirty="0" err="1">
              <a:solidFill>
                <a:srgbClr val="9BAAC8"/>
              </a:solidFill>
            </a:rPr>
            <a:t>respondents</a:t>
          </a:r>
          <a:r>
            <a:rPr lang="de-AT" sz="900" dirty="0">
              <a:solidFill>
                <a:srgbClr val="9BAAC8"/>
              </a:solidFill>
            </a:rPr>
            <a:t>; RU </a:t>
          </a:r>
          <a:r>
            <a:rPr lang="de-AT" sz="900" dirty="0" err="1">
              <a:solidFill>
                <a:srgbClr val="9BAAC8"/>
              </a:solidFill>
            </a:rPr>
            <a:t>only</a:t>
          </a:r>
          <a:endParaRPr lang="de-AT" sz="900" dirty="0">
            <a:solidFill>
              <a:srgbClr val="9BAAC8"/>
            </a:solidFill>
          </a:endParaRPr>
        </a:p>
      </cdr:txBody>
    </cdr:sp>
  </cdr:relSizeAnchor>
  <cdr:relSizeAnchor xmlns:cdr="http://schemas.openxmlformats.org/drawingml/2006/chartDrawing">
    <cdr:from>
      <cdr:x>0.00209</cdr:x>
      <cdr:y>0.47857</cdr:y>
    </cdr:from>
    <cdr:to>
      <cdr:x>0.30585</cdr:x>
      <cdr:y>0.86571</cdr:y>
    </cdr:to>
    <cdr:sp macro="" textlink="">
      <cdr:nvSpPr>
        <cdr:cNvPr id="3" name="ItemBeschriftung_2"/>
        <cdr:cNvSpPr txBox="1"/>
      </cdr:nvSpPr>
      <cdr:spPr>
        <a:xfrm xmlns:a="http://schemas.openxmlformats.org/drawingml/2006/main">
          <a:off x="12700" y="2142979"/>
          <a:ext cx="1848321" cy="173355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a:solidFill>
                <a:srgbClr val="1E2337">
                  <a:lumMod val="100000"/>
                </a:srgbClr>
              </a:solidFill>
              <a:latin typeface="Arial" panose="020B0604020202020204" pitchFamily="34" charset="0"/>
            </a:rPr>
            <a:t>implementation of re-routing scenarios</a:t>
          </a:r>
        </a:p>
      </cdr:txBody>
    </cdr:sp>
  </cdr:relSizeAnchor>
</c:userShapes>
</file>

<file path=ppt/drawings/drawing19.xml><?xml version="1.0" encoding="utf-8"?>
<c:userShapes xmlns:c="http://schemas.openxmlformats.org/drawingml/2006/chart">
  <cdr:relSizeAnchor xmlns:cdr="http://schemas.openxmlformats.org/drawingml/2006/chartDrawing">
    <cdr:from>
      <cdr:x>0.06803</cdr:x>
      <cdr:y>0.00284</cdr:y>
    </cdr:from>
    <cdr:to>
      <cdr:x>0.7873</cdr:x>
      <cdr:y>0.08293</cdr:y>
    </cdr:to>
    <cdr:sp macro="" textlink="">
      <cdr:nvSpPr>
        <cdr:cNvPr id="4" name="Beschriftung"/>
        <cdr:cNvSpPr txBox="1"/>
      </cdr:nvSpPr>
      <cdr:spPr>
        <a:xfrm xmlns:a="http://schemas.openxmlformats.org/drawingml/2006/main">
          <a:off x="122485" y="12700"/>
          <a:ext cx="1295003"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mean</a:t>
          </a:r>
          <a:endParaRPr lang="de-AT" sz="900" dirty="0">
            <a:solidFill>
              <a:srgbClr val="9BAAC8"/>
            </a:solidFill>
          </a:endParaRPr>
        </a:p>
      </cdr:txBody>
    </cdr:sp>
  </cdr:relSizeAnchor>
  <cdr:relSizeAnchor xmlns:cdr="http://schemas.openxmlformats.org/drawingml/2006/chartDrawing">
    <cdr:from>
      <cdr:x>0.06979</cdr:x>
      <cdr:y>0.92308</cdr:y>
    </cdr:from>
    <cdr:to>
      <cdr:x>0.06979</cdr:x>
      <cdr:y>0.96846</cdr:y>
    </cdr:to>
    <cdr:cxnSp macro="">
      <cdr:nvCxnSpPr>
        <cdr:cNvPr id="2" name="LegendenBegrenzung_links">
          <a:extLst xmlns:a="http://schemas.openxmlformats.org/drawingml/2006/main">
            <a:ext uri="{FF2B5EF4-FFF2-40B4-BE49-F238E27FC236}">
              <a16:creationId xmlns:a16="http://schemas.microsoft.com/office/drawing/2014/main" id="{78D5A236-6922-4D2F-9303-1104D1828000}"/>
            </a:ext>
          </a:extLst>
        </cdr:cNvPr>
        <cdr:cNvCxnSpPr/>
      </cdr:nvCxnSpPr>
      <cdr:spPr>
        <a:xfrm xmlns:a="http://schemas.openxmlformats.org/drawingml/2006/main">
          <a:off x="125660" y="4133450"/>
          <a:ext cx="0" cy="203200"/>
        </a:xfrm>
        <a:prstGeom xmlns:a="http://schemas.openxmlformats.org/drawingml/2006/main" prst="line">
          <a:avLst/>
        </a:prstGeom>
        <a:ln xmlns:a="http://schemas.openxmlformats.org/drawingml/2006/main" w="6350">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0.78907</cdr:x>
      <cdr:y>0.92308</cdr:y>
    </cdr:from>
    <cdr:to>
      <cdr:x>0.78907</cdr:x>
      <cdr:y>0.96846</cdr:y>
    </cdr:to>
    <cdr:cxnSp macro="">
      <cdr:nvCxnSpPr>
        <cdr:cNvPr id="3" name="LegendenBegrenzung_rechts">
          <a:extLst xmlns:a="http://schemas.openxmlformats.org/drawingml/2006/main">
            <a:ext uri="{FF2B5EF4-FFF2-40B4-BE49-F238E27FC236}">
              <a16:creationId xmlns:a16="http://schemas.microsoft.com/office/drawing/2014/main" id="{8205AFAB-4978-4E76-AFFD-25E8370A96E7}"/>
            </a:ext>
          </a:extLst>
        </cdr:cNvPr>
        <cdr:cNvCxnSpPr/>
      </cdr:nvCxnSpPr>
      <cdr:spPr>
        <a:xfrm xmlns:a="http://schemas.openxmlformats.org/drawingml/2006/main">
          <a:off x="1420663" y="4133450"/>
          <a:ext cx="0" cy="203200"/>
        </a:xfrm>
        <a:prstGeom xmlns:a="http://schemas.openxmlformats.org/drawingml/2006/main" prst="line">
          <a:avLst/>
        </a:prstGeom>
        <a:ln xmlns:a="http://schemas.openxmlformats.org/drawingml/2006/main" w="6350">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0.06803</cdr:x>
      <cdr:y>0.00284</cdr:y>
    </cdr:from>
    <cdr:to>
      <cdr:x>0.7873</cdr:x>
      <cdr:y>0.08293</cdr:y>
    </cdr:to>
    <cdr:sp macro="" textlink="">
      <cdr:nvSpPr>
        <cdr:cNvPr id="4" name="Beschriftung"/>
        <cdr:cNvSpPr txBox="1"/>
      </cdr:nvSpPr>
      <cdr:spPr>
        <a:xfrm xmlns:a="http://schemas.openxmlformats.org/drawingml/2006/main">
          <a:off x="122485" y="12700"/>
          <a:ext cx="1295003"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mean</a:t>
          </a:r>
          <a:endParaRPr lang="de-AT" sz="900" dirty="0">
            <a:solidFill>
              <a:srgbClr val="9BAAC8"/>
            </a:solidFill>
          </a:endParaRPr>
        </a:p>
      </cdr:txBody>
    </cdr:sp>
  </cdr:relSizeAnchor>
  <cdr:relSizeAnchor xmlns:cdr="http://schemas.openxmlformats.org/drawingml/2006/chartDrawing">
    <cdr:from>
      <cdr:x>0.06979</cdr:x>
      <cdr:y>0.92308</cdr:y>
    </cdr:from>
    <cdr:to>
      <cdr:x>0.06979</cdr:x>
      <cdr:y>0.96846</cdr:y>
    </cdr:to>
    <cdr:cxnSp macro="">
      <cdr:nvCxnSpPr>
        <cdr:cNvPr id="2" name="LegendenBegrenzung_links">
          <a:extLst xmlns:a="http://schemas.openxmlformats.org/drawingml/2006/main">
            <a:ext uri="{FF2B5EF4-FFF2-40B4-BE49-F238E27FC236}">
              <a16:creationId xmlns:a16="http://schemas.microsoft.com/office/drawing/2014/main" id="{644E4F31-A1FA-46EF-B3ED-EE1092D31935}"/>
            </a:ext>
          </a:extLst>
        </cdr:cNvPr>
        <cdr:cNvCxnSpPr/>
      </cdr:nvCxnSpPr>
      <cdr:spPr>
        <a:xfrm xmlns:a="http://schemas.openxmlformats.org/drawingml/2006/main">
          <a:off x="125660" y="4133450"/>
          <a:ext cx="0" cy="203200"/>
        </a:xfrm>
        <a:prstGeom xmlns:a="http://schemas.openxmlformats.org/drawingml/2006/main" prst="line">
          <a:avLst/>
        </a:prstGeom>
        <a:ln xmlns:a="http://schemas.openxmlformats.org/drawingml/2006/main" w="6350">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0.78907</cdr:x>
      <cdr:y>0.92308</cdr:y>
    </cdr:from>
    <cdr:to>
      <cdr:x>0.78907</cdr:x>
      <cdr:y>0.96846</cdr:y>
    </cdr:to>
    <cdr:cxnSp macro="">
      <cdr:nvCxnSpPr>
        <cdr:cNvPr id="3" name="LegendenBegrenzung_rechts">
          <a:extLst xmlns:a="http://schemas.openxmlformats.org/drawingml/2006/main">
            <a:ext uri="{FF2B5EF4-FFF2-40B4-BE49-F238E27FC236}">
              <a16:creationId xmlns:a16="http://schemas.microsoft.com/office/drawing/2014/main" id="{46BCBF3D-AF1F-46E9-A422-4E96416DA611}"/>
            </a:ext>
          </a:extLst>
        </cdr:cNvPr>
        <cdr:cNvCxnSpPr/>
      </cdr:nvCxnSpPr>
      <cdr:spPr>
        <a:xfrm xmlns:a="http://schemas.openxmlformats.org/drawingml/2006/main">
          <a:off x="1420663" y="4133450"/>
          <a:ext cx="0" cy="203200"/>
        </a:xfrm>
        <a:prstGeom xmlns:a="http://schemas.openxmlformats.org/drawingml/2006/main" prst="line">
          <a:avLst/>
        </a:prstGeom>
        <a:ln xmlns:a="http://schemas.openxmlformats.org/drawingml/2006/main" w="6350">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0.xml><?xml version="1.0" encoding="utf-8"?>
<c:userShapes xmlns:c="http://schemas.openxmlformats.org/drawingml/2006/chart">
  <cdr:relSizeAnchor xmlns:cdr="http://schemas.openxmlformats.org/drawingml/2006/chartDrawing">
    <cdr:from>
      <cdr:x>0.00209</cdr:x>
      <cdr:y>0.09143</cdr:y>
    </cdr:from>
    <cdr:to>
      <cdr:x>0.30585</cdr:x>
      <cdr:y>0.86571</cdr:y>
    </cdr:to>
    <cdr:sp macro="" textlink="">
      <cdr:nvSpPr>
        <cdr:cNvPr id="2" name="ItemBeschriftung_1"/>
        <cdr:cNvSpPr txBox="1"/>
      </cdr:nvSpPr>
      <cdr:spPr>
        <a:xfrm xmlns:a="http://schemas.openxmlformats.org/drawingml/2006/main">
          <a:off x="12700" y="409429"/>
          <a:ext cx="1848321" cy="3467100"/>
        </a:xfrm>
        <a:prstGeom xmlns:a="http://schemas.openxmlformats.org/drawingml/2006/main" prst="rect">
          <a:avLst/>
        </a:prstGeom>
        <a:ln xmlns:a="http://schemas.openxmlformats.org/drawingml/2006/main">
          <a:noFill/>
        </a:ln>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1E2337">
                  <a:lumMod val="100000"/>
                </a:srgbClr>
              </a:solidFill>
              <a:latin typeface="+mn-lt"/>
            </a:rPr>
            <a:t>RU Advisory Group/Terminal Advisory Group</a:t>
          </a:r>
          <a:endParaRPr lang="de-AT" sz="900" b="0" i="0" kern="900" baseline="0" dirty="0">
            <a:solidFill>
              <a:srgbClr val="1E2337">
                <a:lumMod val="100000"/>
              </a:srgbClr>
            </a:solidFill>
            <a:latin typeface="+mn-lt"/>
          </a:endParaRPr>
        </a:p>
      </cdr:txBody>
    </cdr:sp>
  </cdr:relSizeAnchor>
  <cdr:relSizeAnchor xmlns:cdr="http://schemas.openxmlformats.org/drawingml/2006/chartDrawing">
    <cdr:from>
      <cdr:x>0.3189</cdr:x>
      <cdr:y>0.92308</cdr:y>
    </cdr:from>
    <cdr:to>
      <cdr:x>0.3189</cdr:x>
      <cdr:y>1</cdr:y>
    </cdr:to>
    <cdr:cxnSp macro="">
      <cdr:nvCxnSpPr>
        <cdr:cNvPr id="5" name="LegendenBegrenzung_links">
          <a:extLst xmlns:a="http://schemas.openxmlformats.org/drawingml/2006/main">
            <a:ext uri="{FF2B5EF4-FFF2-40B4-BE49-F238E27FC236}">
              <a16:creationId xmlns:a16="http://schemas.microsoft.com/office/drawing/2014/main" id="{88089872-5DA9-4DD1-9B0D-31760BBD7BF3}"/>
            </a:ext>
          </a:extLst>
        </cdr:cNvPr>
        <cdr:cNvCxnSpPr/>
      </cdr:nvCxnSpPr>
      <cdr:spPr>
        <a:xfrm xmlns:a="http://schemas.openxmlformats.org/drawingml/2006/main">
          <a:off x="1940396"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0.96346</cdr:x>
      <cdr:y>0.92308</cdr:y>
    </cdr:from>
    <cdr:to>
      <cdr:x>0.96346</cdr:x>
      <cdr:y>1</cdr:y>
    </cdr:to>
    <cdr:cxnSp macro="">
      <cdr:nvCxnSpPr>
        <cdr:cNvPr id="6" name="LegendenBegrenzung_rechts">
          <a:extLst xmlns:a="http://schemas.openxmlformats.org/drawingml/2006/main">
            <a:ext uri="{FF2B5EF4-FFF2-40B4-BE49-F238E27FC236}">
              <a16:creationId xmlns:a16="http://schemas.microsoft.com/office/drawing/2014/main" id="{48D97AC4-8F64-449F-89FD-E6E343BFE3A6}"/>
            </a:ext>
          </a:extLst>
        </cdr:cNvPr>
        <cdr:cNvCxnSpPr/>
      </cdr:nvCxnSpPr>
      <cdr:spPr>
        <a:xfrm xmlns:a="http://schemas.openxmlformats.org/drawingml/2006/main">
          <a:off x="5862331"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0.31838</cdr:x>
      <cdr:y>0.00284</cdr:y>
    </cdr:from>
    <cdr:to>
      <cdr:x>0.96294</cdr:x>
      <cdr:y>0.08293</cdr:y>
    </cdr:to>
    <cdr:sp macro="" textlink="">
      <cdr:nvSpPr>
        <cdr:cNvPr id="13" name="Beschriftung"/>
        <cdr:cNvSpPr txBox="1"/>
      </cdr:nvSpPr>
      <cdr:spPr>
        <a:xfrm xmlns:a="http://schemas.openxmlformats.org/drawingml/2006/main">
          <a:off x="1937221" y="12700"/>
          <a:ext cx="3921935"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percentage</a:t>
          </a:r>
          <a:r>
            <a:rPr lang="de-AT" sz="900" dirty="0">
              <a:solidFill>
                <a:srgbClr val="9BAAC8"/>
              </a:solidFill>
            </a:rPr>
            <a:t> </a:t>
          </a:r>
          <a:r>
            <a:rPr lang="de-AT" sz="900" dirty="0" err="1">
              <a:solidFill>
                <a:srgbClr val="9BAAC8"/>
              </a:solidFill>
            </a:rPr>
            <a:t>of</a:t>
          </a:r>
          <a:r>
            <a:rPr lang="de-AT" sz="900" dirty="0">
              <a:solidFill>
                <a:srgbClr val="9BAAC8"/>
              </a:solidFill>
            </a:rPr>
            <a:t> </a:t>
          </a:r>
          <a:r>
            <a:rPr lang="de-AT" sz="900" dirty="0" err="1">
              <a:solidFill>
                <a:srgbClr val="9BAAC8"/>
              </a:solidFill>
            </a:rPr>
            <a:t>respondents</a:t>
          </a:r>
          <a:endParaRPr lang="de-AT" sz="900" dirty="0">
            <a:solidFill>
              <a:srgbClr val="9BAAC8"/>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0.06803</cdr:x>
      <cdr:y>0.00284</cdr:y>
    </cdr:from>
    <cdr:to>
      <cdr:x>0.7873</cdr:x>
      <cdr:y>0.08293</cdr:y>
    </cdr:to>
    <cdr:sp macro="" textlink="">
      <cdr:nvSpPr>
        <cdr:cNvPr id="4" name="Beschriftung"/>
        <cdr:cNvSpPr txBox="1"/>
      </cdr:nvSpPr>
      <cdr:spPr>
        <a:xfrm xmlns:a="http://schemas.openxmlformats.org/drawingml/2006/main">
          <a:off x="122485" y="12700"/>
          <a:ext cx="1295003"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mean</a:t>
          </a:r>
          <a:endParaRPr lang="de-AT" sz="900" dirty="0">
            <a:solidFill>
              <a:srgbClr val="9BAAC8"/>
            </a:solidFill>
          </a:endParaRPr>
        </a:p>
      </cdr:txBody>
    </cdr:sp>
  </cdr:relSizeAnchor>
  <cdr:relSizeAnchor xmlns:cdr="http://schemas.openxmlformats.org/drawingml/2006/chartDrawing">
    <cdr:from>
      <cdr:x>0.06979</cdr:x>
      <cdr:y>0.92308</cdr:y>
    </cdr:from>
    <cdr:to>
      <cdr:x>0.06979</cdr:x>
      <cdr:y>0.96846</cdr:y>
    </cdr:to>
    <cdr:cxnSp macro="">
      <cdr:nvCxnSpPr>
        <cdr:cNvPr id="2" name="LegendenBegrenzung_links">
          <a:extLst xmlns:a="http://schemas.openxmlformats.org/drawingml/2006/main">
            <a:ext uri="{FF2B5EF4-FFF2-40B4-BE49-F238E27FC236}">
              <a16:creationId xmlns:a16="http://schemas.microsoft.com/office/drawing/2014/main" id="{B8AEAE10-5164-4F17-B4CD-22B27507C9C6}"/>
            </a:ext>
          </a:extLst>
        </cdr:cNvPr>
        <cdr:cNvCxnSpPr/>
      </cdr:nvCxnSpPr>
      <cdr:spPr>
        <a:xfrm xmlns:a="http://schemas.openxmlformats.org/drawingml/2006/main">
          <a:off x="125660" y="4133450"/>
          <a:ext cx="0" cy="203200"/>
        </a:xfrm>
        <a:prstGeom xmlns:a="http://schemas.openxmlformats.org/drawingml/2006/main" prst="line">
          <a:avLst/>
        </a:prstGeom>
        <a:ln xmlns:a="http://schemas.openxmlformats.org/drawingml/2006/main" w="6350">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0.78907</cdr:x>
      <cdr:y>0.92308</cdr:y>
    </cdr:from>
    <cdr:to>
      <cdr:x>0.78907</cdr:x>
      <cdr:y>0.96846</cdr:y>
    </cdr:to>
    <cdr:cxnSp macro="">
      <cdr:nvCxnSpPr>
        <cdr:cNvPr id="3" name="LegendenBegrenzung_rechts">
          <a:extLst xmlns:a="http://schemas.openxmlformats.org/drawingml/2006/main">
            <a:ext uri="{FF2B5EF4-FFF2-40B4-BE49-F238E27FC236}">
              <a16:creationId xmlns:a16="http://schemas.microsoft.com/office/drawing/2014/main" id="{EB6B07FF-4F2F-4E5B-B2A5-90D2CBDC82F6}"/>
            </a:ext>
          </a:extLst>
        </cdr:cNvPr>
        <cdr:cNvCxnSpPr/>
      </cdr:nvCxnSpPr>
      <cdr:spPr>
        <a:xfrm xmlns:a="http://schemas.openxmlformats.org/drawingml/2006/main">
          <a:off x="1420663" y="4133450"/>
          <a:ext cx="0" cy="203200"/>
        </a:xfrm>
        <a:prstGeom xmlns:a="http://schemas.openxmlformats.org/drawingml/2006/main" prst="line">
          <a:avLst/>
        </a:prstGeom>
        <a:ln xmlns:a="http://schemas.openxmlformats.org/drawingml/2006/main" w="6350">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2.xml><?xml version="1.0" encoding="utf-8"?>
<c:userShapes xmlns:c="http://schemas.openxmlformats.org/drawingml/2006/chart">
  <cdr:relSizeAnchor xmlns:cdr="http://schemas.openxmlformats.org/drawingml/2006/chartDrawing">
    <cdr:from>
      <cdr:x>0.27334</cdr:x>
      <cdr:y>0.00274</cdr:y>
    </cdr:from>
    <cdr:to>
      <cdr:x>0.8432</cdr:x>
      <cdr:y>0.08473</cdr:y>
    </cdr:to>
    <cdr:sp macro="" textlink="">
      <cdr:nvSpPr>
        <cdr:cNvPr id="56" name="Beschriftung"/>
        <cdr:cNvSpPr txBox="1"/>
      </cdr:nvSpPr>
      <cdr:spPr>
        <a:xfrm xmlns:a="http://schemas.openxmlformats.org/drawingml/2006/main">
          <a:off x="2404346" y="12700"/>
          <a:ext cx="5012557" cy="380741"/>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percentage</a:t>
          </a:r>
          <a:r>
            <a:rPr lang="de-AT" sz="900" dirty="0">
              <a:solidFill>
                <a:srgbClr val="9BAAC8"/>
              </a:solidFill>
            </a:rPr>
            <a:t> </a:t>
          </a:r>
          <a:r>
            <a:rPr lang="de-AT" sz="900" dirty="0" err="1">
              <a:solidFill>
                <a:srgbClr val="9BAAC8"/>
              </a:solidFill>
            </a:rPr>
            <a:t>of</a:t>
          </a:r>
          <a:r>
            <a:rPr lang="de-AT" sz="900" dirty="0">
              <a:solidFill>
                <a:srgbClr val="9BAAC8"/>
              </a:solidFill>
            </a:rPr>
            <a:t> </a:t>
          </a:r>
          <a:r>
            <a:rPr lang="de-AT" sz="900" dirty="0" err="1">
              <a:solidFill>
                <a:srgbClr val="9BAAC8"/>
              </a:solidFill>
            </a:rPr>
            <a:t>respondents</a:t>
          </a:r>
          <a:endParaRPr lang="de-AT" sz="900" dirty="0">
            <a:solidFill>
              <a:srgbClr val="9BAAC8"/>
            </a:solidFill>
          </a:endParaRPr>
        </a:p>
      </cdr:txBody>
    </cdr:sp>
  </cdr:relSizeAnchor>
  <cdr:relSizeAnchor xmlns:cdr="http://schemas.openxmlformats.org/drawingml/2006/chartDrawing">
    <cdr:from>
      <cdr:x>0.00144</cdr:x>
      <cdr:y>0.09294</cdr:y>
    </cdr:from>
    <cdr:to>
      <cdr:x>0.26468</cdr:x>
      <cdr:y>0.3512</cdr:y>
    </cdr:to>
    <cdr:sp macro="" textlink="">
      <cdr:nvSpPr>
        <cdr:cNvPr id="4" name="ItemBeschriftung_1"/>
        <cdr:cNvSpPr txBox="1"/>
      </cdr:nvSpPr>
      <cdr:spPr>
        <a:xfrm xmlns:a="http://schemas.openxmlformats.org/drawingml/2006/main">
          <a:off x="12700" y="431541"/>
          <a:ext cx="2315446" cy="1199247"/>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1E2337">
                  <a:lumMod val="100000"/>
                </a:srgbClr>
              </a:solidFill>
              <a:latin typeface="+mn-lt"/>
            </a:rPr>
            <a:t>opinions of Advisiory Group properly considered</a:t>
          </a:r>
          <a:endParaRPr lang="de-AT" sz="900" b="0" i="0" kern="900" baseline="0" dirty="0">
            <a:solidFill>
              <a:srgbClr val="1E2337">
                <a:lumMod val="100000"/>
              </a:srgbClr>
            </a:solidFill>
            <a:latin typeface="+mn-lt"/>
          </a:endParaRPr>
        </a:p>
      </cdr:txBody>
    </cdr:sp>
  </cdr:relSizeAnchor>
  <cdr:relSizeAnchor xmlns:cdr="http://schemas.openxmlformats.org/drawingml/2006/chartDrawing">
    <cdr:from>
      <cdr:x>0.2737</cdr:x>
      <cdr:y>0.92307</cdr:y>
    </cdr:from>
    <cdr:to>
      <cdr:x>0.2737</cdr:x>
      <cdr:y>0.96683</cdr:y>
    </cdr:to>
    <cdr:cxnSp macro="">
      <cdr:nvCxnSpPr>
        <cdr:cNvPr id="10" name="LegendenBegrenzung_links">
          <a:extLst xmlns:a="http://schemas.openxmlformats.org/drawingml/2006/main">
            <a:ext uri="{FF2B5EF4-FFF2-40B4-BE49-F238E27FC236}">
              <a16:creationId xmlns:a16="http://schemas.microsoft.com/office/drawing/2014/main" id="{2F01613A-CE6D-4A05-9B6E-284D74B4D3A3}"/>
            </a:ext>
          </a:extLst>
        </cdr:cNvPr>
        <cdr:cNvCxnSpPr/>
      </cdr:nvCxnSpPr>
      <cdr:spPr>
        <a:xfrm xmlns:a="http://schemas.openxmlformats.org/drawingml/2006/main">
          <a:off x="2407521" y="4286204"/>
          <a:ext cx="0" cy="203200"/>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0.84356</cdr:x>
      <cdr:y>0.92307</cdr:y>
    </cdr:from>
    <cdr:to>
      <cdr:x>0.84356</cdr:x>
      <cdr:y>0.96683</cdr:y>
    </cdr:to>
    <cdr:cxnSp macro="">
      <cdr:nvCxnSpPr>
        <cdr:cNvPr id="11" name="LegendenBegrenzung_rechts">
          <a:extLst xmlns:a="http://schemas.openxmlformats.org/drawingml/2006/main">
            <a:ext uri="{FF2B5EF4-FFF2-40B4-BE49-F238E27FC236}">
              <a16:creationId xmlns:a16="http://schemas.microsoft.com/office/drawing/2014/main" id="{590FE31C-2B1F-4717-9547-E73DB35398F4}"/>
            </a:ext>
          </a:extLst>
        </cdr:cNvPr>
        <cdr:cNvCxnSpPr/>
      </cdr:nvCxnSpPr>
      <cdr:spPr>
        <a:xfrm xmlns:a="http://schemas.openxmlformats.org/drawingml/2006/main">
          <a:off x="7420078" y="4286204"/>
          <a:ext cx="0" cy="203200"/>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0.00144</cdr:x>
      <cdr:y>0.3512</cdr:y>
    </cdr:from>
    <cdr:to>
      <cdr:x>0.26468</cdr:x>
      <cdr:y>0.60947</cdr:y>
    </cdr:to>
    <cdr:sp macro="" textlink="">
      <cdr:nvSpPr>
        <cdr:cNvPr id="2" name="ItemBeschriftung_2"/>
        <cdr:cNvSpPr txBox="1"/>
      </cdr:nvSpPr>
      <cdr:spPr>
        <a:xfrm xmlns:a="http://schemas.openxmlformats.org/drawingml/2006/main">
          <a:off x="12700" y="1630788"/>
          <a:ext cx="2315446" cy="1199247"/>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a:solidFill>
                <a:srgbClr val="1E2337">
                  <a:lumMod val="100000"/>
                </a:srgbClr>
              </a:solidFill>
              <a:latin typeface="Arial" panose="020B0604020202020204" pitchFamily="34" charset="0"/>
            </a:rPr>
            <a:t>2018</a:t>
          </a:r>
          <a:endParaRPr lang="de-AT" sz="9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0.60947</cdr:y>
    </cdr:from>
    <cdr:to>
      <cdr:x>0.26468</cdr:x>
      <cdr:y>0.86774</cdr:y>
    </cdr:to>
    <cdr:sp macro="" textlink="">
      <cdr:nvSpPr>
        <cdr:cNvPr id="3" name="ItemBeschriftung_3"/>
        <cdr:cNvSpPr txBox="1"/>
      </cdr:nvSpPr>
      <cdr:spPr>
        <a:xfrm xmlns:a="http://schemas.openxmlformats.org/drawingml/2006/main">
          <a:off x="12700" y="2830036"/>
          <a:ext cx="2315446" cy="1199247"/>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a:solidFill>
                <a:srgbClr val="1E2337">
                  <a:lumMod val="100000"/>
                </a:srgbClr>
              </a:solidFill>
              <a:latin typeface="Arial" panose="020B0604020202020204" pitchFamily="34" charset="0"/>
            </a:rPr>
            <a:t>2017</a:t>
          </a:r>
        </a:p>
      </cdr:txBody>
    </cdr:sp>
  </cdr:relSizeAnchor>
</c:userShapes>
</file>

<file path=ppt/drawings/drawing23.xml><?xml version="1.0" encoding="utf-8"?>
<c:userShapes xmlns:c="http://schemas.openxmlformats.org/drawingml/2006/chart">
  <cdr:relSizeAnchor xmlns:cdr="http://schemas.openxmlformats.org/drawingml/2006/chartDrawing">
    <cdr:from>
      <cdr:x>0.00209</cdr:x>
      <cdr:y>0.09143</cdr:y>
    </cdr:from>
    <cdr:to>
      <cdr:x>0.30585</cdr:x>
      <cdr:y>0.285</cdr:y>
    </cdr:to>
    <cdr:sp macro="" textlink="">
      <cdr:nvSpPr>
        <cdr:cNvPr id="2" name="ItemBeschriftung_1"/>
        <cdr:cNvSpPr txBox="1"/>
      </cdr:nvSpPr>
      <cdr:spPr>
        <a:xfrm xmlns:a="http://schemas.openxmlformats.org/drawingml/2006/main">
          <a:off x="12700" y="409429"/>
          <a:ext cx="1848321" cy="866775"/>
        </a:xfrm>
        <a:prstGeom xmlns:a="http://schemas.openxmlformats.org/drawingml/2006/main" prst="rect">
          <a:avLst/>
        </a:prstGeom>
        <a:ln xmlns:a="http://schemas.openxmlformats.org/drawingml/2006/main">
          <a:noFill/>
        </a:ln>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1E2337">
                  <a:lumMod val="100000"/>
                </a:srgbClr>
              </a:solidFill>
              <a:latin typeface="+mn-lt"/>
            </a:rPr>
            <a:t>information on RFC website</a:t>
          </a:r>
          <a:endParaRPr lang="de-AT" sz="900" b="0" i="0" kern="900" baseline="0" dirty="0">
            <a:solidFill>
              <a:srgbClr val="1E2337">
                <a:lumMod val="100000"/>
              </a:srgbClr>
            </a:solidFill>
            <a:latin typeface="+mn-lt"/>
          </a:endParaRPr>
        </a:p>
      </cdr:txBody>
    </cdr:sp>
  </cdr:relSizeAnchor>
  <cdr:relSizeAnchor xmlns:cdr="http://schemas.openxmlformats.org/drawingml/2006/chartDrawing">
    <cdr:from>
      <cdr:x>0.00209</cdr:x>
      <cdr:y>0.285</cdr:y>
    </cdr:from>
    <cdr:to>
      <cdr:x>0.30585</cdr:x>
      <cdr:y>0.47857</cdr:y>
    </cdr:to>
    <cdr:sp macro="" textlink="">
      <cdr:nvSpPr>
        <cdr:cNvPr id="3" name="ItemBeschriftung_2"/>
        <cdr:cNvSpPr txBox="1"/>
      </cdr:nvSpPr>
      <cdr:spPr>
        <a:xfrm xmlns:a="http://schemas.openxmlformats.org/drawingml/2006/main">
          <a:off x="12700" y="1276204"/>
          <a:ext cx="1848321" cy="8667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1E2337">
                  <a:lumMod val="100000"/>
                </a:srgbClr>
              </a:solidFill>
              <a:latin typeface="+mn-lt"/>
            </a:rPr>
            <a:t>information at RAG/TAG meetings</a:t>
          </a:r>
          <a:endParaRPr lang="de-AT" sz="900" b="0" i="0" kern="900" baseline="0" dirty="0">
            <a:solidFill>
              <a:srgbClr val="1E2337">
                <a:lumMod val="100000"/>
              </a:srgbClr>
            </a:solidFill>
            <a:latin typeface="+mn-lt"/>
          </a:endParaRPr>
        </a:p>
      </cdr:txBody>
    </cdr:sp>
  </cdr:relSizeAnchor>
  <cdr:relSizeAnchor xmlns:cdr="http://schemas.openxmlformats.org/drawingml/2006/chartDrawing">
    <cdr:from>
      <cdr:x>0.00209</cdr:x>
      <cdr:y>0.47857</cdr:y>
    </cdr:from>
    <cdr:to>
      <cdr:x>0.30585</cdr:x>
      <cdr:y>0.67214</cdr:y>
    </cdr:to>
    <cdr:sp macro="" textlink="">
      <cdr:nvSpPr>
        <cdr:cNvPr id="49" name="ItemBeschriftung_3"/>
        <cdr:cNvSpPr txBox="1"/>
      </cdr:nvSpPr>
      <cdr:spPr>
        <a:xfrm xmlns:a="http://schemas.openxmlformats.org/drawingml/2006/main">
          <a:off x="12700" y="2142979"/>
          <a:ext cx="1848321" cy="8667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1E2337">
                  <a:lumMod val="100000"/>
                </a:srgbClr>
              </a:solidFill>
              <a:latin typeface="+mn-lt"/>
            </a:rPr>
            <a:t>communication with &amp; information by management board (except RAG/TAG meetings)</a:t>
          </a:r>
          <a:endParaRPr lang="de-AT" sz="900" b="0" i="0" kern="900" baseline="0">
            <a:solidFill>
              <a:srgbClr val="1E2337">
                <a:lumMod val="100000"/>
              </a:srgbClr>
            </a:solidFill>
            <a:latin typeface="+mn-lt"/>
          </a:endParaRPr>
        </a:p>
      </cdr:txBody>
    </cdr:sp>
  </cdr:relSizeAnchor>
  <cdr:relSizeAnchor xmlns:cdr="http://schemas.openxmlformats.org/drawingml/2006/chartDrawing">
    <cdr:from>
      <cdr:x>0.3189</cdr:x>
      <cdr:y>0.92308</cdr:y>
    </cdr:from>
    <cdr:to>
      <cdr:x>0.3189</cdr:x>
      <cdr:y>1</cdr:y>
    </cdr:to>
    <cdr:cxnSp macro="">
      <cdr:nvCxnSpPr>
        <cdr:cNvPr id="5" name="LegendenBegrenzung_links">
          <a:extLst xmlns:a="http://schemas.openxmlformats.org/drawingml/2006/main">
            <a:ext uri="{FF2B5EF4-FFF2-40B4-BE49-F238E27FC236}">
              <a16:creationId xmlns:a16="http://schemas.microsoft.com/office/drawing/2014/main" id="{D431E9DF-CA29-47F3-90E9-76C5C695BF4B}"/>
            </a:ext>
          </a:extLst>
        </cdr:cNvPr>
        <cdr:cNvCxnSpPr/>
      </cdr:nvCxnSpPr>
      <cdr:spPr>
        <a:xfrm xmlns:a="http://schemas.openxmlformats.org/drawingml/2006/main">
          <a:off x="1940396"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0.96346</cdr:x>
      <cdr:y>0.92308</cdr:y>
    </cdr:from>
    <cdr:to>
      <cdr:x>0.96346</cdr:x>
      <cdr:y>1</cdr:y>
    </cdr:to>
    <cdr:cxnSp macro="">
      <cdr:nvCxnSpPr>
        <cdr:cNvPr id="6" name="LegendenBegrenzung_rechts">
          <a:extLst xmlns:a="http://schemas.openxmlformats.org/drawingml/2006/main">
            <a:ext uri="{FF2B5EF4-FFF2-40B4-BE49-F238E27FC236}">
              <a16:creationId xmlns:a16="http://schemas.microsoft.com/office/drawing/2014/main" id="{E79D026E-F38F-4A82-B5C0-75FF32600439}"/>
            </a:ext>
          </a:extLst>
        </cdr:cNvPr>
        <cdr:cNvCxnSpPr/>
      </cdr:nvCxnSpPr>
      <cdr:spPr>
        <a:xfrm xmlns:a="http://schemas.openxmlformats.org/drawingml/2006/main">
          <a:off x="5862331"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0.31838</cdr:x>
      <cdr:y>0.00284</cdr:y>
    </cdr:from>
    <cdr:to>
      <cdr:x>0.96294</cdr:x>
      <cdr:y>0.08293</cdr:y>
    </cdr:to>
    <cdr:sp macro="" textlink="">
      <cdr:nvSpPr>
        <cdr:cNvPr id="13" name="Beschriftung"/>
        <cdr:cNvSpPr txBox="1"/>
      </cdr:nvSpPr>
      <cdr:spPr>
        <a:xfrm xmlns:a="http://schemas.openxmlformats.org/drawingml/2006/main">
          <a:off x="1937221" y="12700"/>
          <a:ext cx="3921935"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percentage</a:t>
          </a:r>
          <a:r>
            <a:rPr lang="de-AT" sz="900" dirty="0">
              <a:solidFill>
                <a:srgbClr val="9BAAC8"/>
              </a:solidFill>
            </a:rPr>
            <a:t> </a:t>
          </a:r>
          <a:r>
            <a:rPr lang="de-AT" sz="900" dirty="0" err="1">
              <a:solidFill>
                <a:srgbClr val="9BAAC8"/>
              </a:solidFill>
            </a:rPr>
            <a:t>of</a:t>
          </a:r>
          <a:r>
            <a:rPr lang="de-AT" sz="900" dirty="0">
              <a:solidFill>
                <a:srgbClr val="9BAAC8"/>
              </a:solidFill>
            </a:rPr>
            <a:t> </a:t>
          </a:r>
          <a:r>
            <a:rPr lang="de-AT" sz="900" dirty="0" err="1">
              <a:solidFill>
                <a:srgbClr val="9BAAC8"/>
              </a:solidFill>
            </a:rPr>
            <a:t>respondents</a:t>
          </a:r>
          <a:endParaRPr lang="de-AT" sz="900" dirty="0">
            <a:solidFill>
              <a:srgbClr val="9BAAC8"/>
            </a:solidFill>
          </a:endParaRPr>
        </a:p>
      </cdr:txBody>
    </cdr:sp>
  </cdr:relSizeAnchor>
  <cdr:relSizeAnchor xmlns:cdr="http://schemas.openxmlformats.org/drawingml/2006/chartDrawing">
    <cdr:from>
      <cdr:x>0.00209</cdr:x>
      <cdr:y>0.67214</cdr:y>
    </cdr:from>
    <cdr:to>
      <cdr:x>0.30585</cdr:x>
      <cdr:y>0.86571</cdr:y>
    </cdr:to>
    <cdr:sp macro="" textlink="">
      <cdr:nvSpPr>
        <cdr:cNvPr id="4" name="ItemBeschriftung_4"/>
        <cdr:cNvSpPr txBox="1"/>
      </cdr:nvSpPr>
      <cdr:spPr>
        <a:xfrm xmlns:a="http://schemas.openxmlformats.org/drawingml/2006/main">
          <a:off x="12700" y="3009754"/>
          <a:ext cx="1848321" cy="8667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a:solidFill>
                <a:srgbClr val="1E2337">
                  <a:lumMod val="100000"/>
                </a:srgbClr>
              </a:solidFill>
              <a:latin typeface="Arial" panose="020B0604020202020204" pitchFamily="34" charset="0"/>
            </a:rPr>
            <a:t>annual report by RFC</a:t>
          </a:r>
          <a:endParaRPr lang="de-AT" sz="900" b="0" i="0">
            <a:solidFill>
              <a:srgbClr val="1E2337">
                <a:lumMod val="100000"/>
              </a:srgbClr>
            </a:solidFill>
            <a:latin typeface="Arial" panose="020B0604020202020204" pitchFamily="34" charset="0"/>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0.06803</cdr:x>
      <cdr:y>0.00284</cdr:y>
    </cdr:from>
    <cdr:to>
      <cdr:x>0.7873</cdr:x>
      <cdr:y>0.08293</cdr:y>
    </cdr:to>
    <cdr:sp macro="" textlink="">
      <cdr:nvSpPr>
        <cdr:cNvPr id="4" name="Beschriftung"/>
        <cdr:cNvSpPr txBox="1"/>
      </cdr:nvSpPr>
      <cdr:spPr>
        <a:xfrm xmlns:a="http://schemas.openxmlformats.org/drawingml/2006/main">
          <a:off x="122485" y="12700"/>
          <a:ext cx="1295003"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mean</a:t>
          </a:r>
          <a:endParaRPr lang="de-AT" sz="900" dirty="0">
            <a:solidFill>
              <a:srgbClr val="9BAAC8"/>
            </a:solidFill>
          </a:endParaRPr>
        </a:p>
      </cdr:txBody>
    </cdr:sp>
  </cdr:relSizeAnchor>
  <cdr:relSizeAnchor xmlns:cdr="http://schemas.openxmlformats.org/drawingml/2006/chartDrawing">
    <cdr:from>
      <cdr:x>0.06979</cdr:x>
      <cdr:y>0.92308</cdr:y>
    </cdr:from>
    <cdr:to>
      <cdr:x>0.06979</cdr:x>
      <cdr:y>0.96846</cdr:y>
    </cdr:to>
    <cdr:cxnSp macro="">
      <cdr:nvCxnSpPr>
        <cdr:cNvPr id="2" name="LegendenBegrenzung_links">
          <a:extLst xmlns:a="http://schemas.openxmlformats.org/drawingml/2006/main">
            <a:ext uri="{FF2B5EF4-FFF2-40B4-BE49-F238E27FC236}">
              <a16:creationId xmlns:a16="http://schemas.microsoft.com/office/drawing/2014/main" id="{1CB1CEE9-4DF6-4F59-B2D1-B154AFEB76C2}"/>
            </a:ext>
          </a:extLst>
        </cdr:cNvPr>
        <cdr:cNvCxnSpPr/>
      </cdr:nvCxnSpPr>
      <cdr:spPr>
        <a:xfrm xmlns:a="http://schemas.openxmlformats.org/drawingml/2006/main">
          <a:off x="125660" y="4133450"/>
          <a:ext cx="0" cy="203200"/>
        </a:xfrm>
        <a:prstGeom xmlns:a="http://schemas.openxmlformats.org/drawingml/2006/main" prst="line">
          <a:avLst/>
        </a:prstGeom>
        <a:ln xmlns:a="http://schemas.openxmlformats.org/drawingml/2006/main" w="6350">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0.78907</cdr:x>
      <cdr:y>0.92308</cdr:y>
    </cdr:from>
    <cdr:to>
      <cdr:x>0.78907</cdr:x>
      <cdr:y>0.96846</cdr:y>
    </cdr:to>
    <cdr:cxnSp macro="">
      <cdr:nvCxnSpPr>
        <cdr:cNvPr id="3" name="LegendenBegrenzung_rechts">
          <a:extLst xmlns:a="http://schemas.openxmlformats.org/drawingml/2006/main">
            <a:ext uri="{FF2B5EF4-FFF2-40B4-BE49-F238E27FC236}">
              <a16:creationId xmlns:a16="http://schemas.microsoft.com/office/drawing/2014/main" id="{97AEDB33-6DBB-49A6-BF32-21CBB46A3EF2}"/>
            </a:ext>
          </a:extLst>
        </cdr:cNvPr>
        <cdr:cNvCxnSpPr/>
      </cdr:nvCxnSpPr>
      <cdr:spPr>
        <a:xfrm xmlns:a="http://schemas.openxmlformats.org/drawingml/2006/main">
          <a:off x="1420663" y="4133450"/>
          <a:ext cx="0" cy="203200"/>
        </a:xfrm>
        <a:prstGeom xmlns:a="http://schemas.openxmlformats.org/drawingml/2006/main" prst="line">
          <a:avLst/>
        </a:prstGeom>
        <a:ln xmlns:a="http://schemas.openxmlformats.org/drawingml/2006/main" w="6350">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5.xml><?xml version="1.0" encoding="utf-8"?>
<c:userShapes xmlns:c="http://schemas.openxmlformats.org/drawingml/2006/chart">
  <cdr:relSizeAnchor xmlns:cdr="http://schemas.openxmlformats.org/drawingml/2006/chartDrawing">
    <cdr:from>
      <cdr:x>0.27334</cdr:x>
      <cdr:y>0.00274</cdr:y>
    </cdr:from>
    <cdr:to>
      <cdr:x>0.8432</cdr:x>
      <cdr:y>0.08473</cdr:y>
    </cdr:to>
    <cdr:sp macro="" textlink="">
      <cdr:nvSpPr>
        <cdr:cNvPr id="56" name="Beschriftung"/>
        <cdr:cNvSpPr txBox="1"/>
      </cdr:nvSpPr>
      <cdr:spPr>
        <a:xfrm xmlns:a="http://schemas.openxmlformats.org/drawingml/2006/main">
          <a:off x="2404346" y="12700"/>
          <a:ext cx="5012557" cy="380741"/>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percentage</a:t>
          </a:r>
          <a:r>
            <a:rPr lang="de-AT" sz="900" dirty="0">
              <a:solidFill>
                <a:srgbClr val="9BAAC8"/>
              </a:solidFill>
            </a:rPr>
            <a:t> </a:t>
          </a:r>
          <a:r>
            <a:rPr lang="de-AT" sz="900" dirty="0" err="1">
              <a:solidFill>
                <a:srgbClr val="9BAAC8"/>
              </a:solidFill>
            </a:rPr>
            <a:t>of</a:t>
          </a:r>
          <a:r>
            <a:rPr lang="de-AT" sz="900" dirty="0">
              <a:solidFill>
                <a:srgbClr val="9BAAC8"/>
              </a:solidFill>
            </a:rPr>
            <a:t> </a:t>
          </a:r>
          <a:r>
            <a:rPr lang="de-AT" sz="900" dirty="0" err="1">
              <a:solidFill>
                <a:srgbClr val="9BAAC8"/>
              </a:solidFill>
            </a:rPr>
            <a:t>respondents</a:t>
          </a:r>
          <a:endParaRPr lang="de-AT" sz="900" dirty="0">
            <a:solidFill>
              <a:srgbClr val="9BAAC8"/>
            </a:solidFill>
          </a:endParaRPr>
        </a:p>
      </cdr:txBody>
    </cdr:sp>
  </cdr:relSizeAnchor>
  <cdr:relSizeAnchor xmlns:cdr="http://schemas.openxmlformats.org/drawingml/2006/chartDrawing">
    <cdr:from>
      <cdr:x>0.00144</cdr:x>
      <cdr:y>0.09294</cdr:y>
    </cdr:from>
    <cdr:to>
      <cdr:x>0.26468</cdr:x>
      <cdr:y>0.3512</cdr:y>
    </cdr:to>
    <cdr:sp macro="" textlink="">
      <cdr:nvSpPr>
        <cdr:cNvPr id="4" name="ItemBeschriftung_1"/>
        <cdr:cNvSpPr txBox="1"/>
      </cdr:nvSpPr>
      <cdr:spPr>
        <a:xfrm xmlns:a="http://schemas.openxmlformats.org/drawingml/2006/main">
          <a:off x="12700" y="431541"/>
          <a:ext cx="2315446" cy="1199247"/>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kern="900" baseline="0">
              <a:solidFill>
                <a:srgbClr val="1E2337">
                  <a:lumMod val="100000"/>
                </a:srgbClr>
              </a:solidFill>
              <a:latin typeface="+mn-lt"/>
            </a:rPr>
            <a:t>target group</a:t>
          </a:r>
          <a:endParaRPr lang="de-AT" sz="900" b="0" i="0" kern="900" baseline="0" dirty="0">
            <a:solidFill>
              <a:srgbClr val="1E2337">
                <a:lumMod val="100000"/>
              </a:srgbClr>
            </a:solidFill>
            <a:latin typeface="+mn-lt"/>
          </a:endParaRPr>
        </a:p>
      </cdr:txBody>
    </cdr:sp>
  </cdr:relSizeAnchor>
  <cdr:relSizeAnchor xmlns:cdr="http://schemas.openxmlformats.org/drawingml/2006/chartDrawing">
    <cdr:from>
      <cdr:x>0.2737</cdr:x>
      <cdr:y>0.92307</cdr:y>
    </cdr:from>
    <cdr:to>
      <cdr:x>0.2737</cdr:x>
      <cdr:y>0.96683</cdr:y>
    </cdr:to>
    <cdr:cxnSp macro="">
      <cdr:nvCxnSpPr>
        <cdr:cNvPr id="10" name="LegendenBegrenzung_links">
          <a:extLst xmlns:a="http://schemas.openxmlformats.org/drawingml/2006/main">
            <a:ext uri="{FF2B5EF4-FFF2-40B4-BE49-F238E27FC236}">
              <a16:creationId xmlns:a16="http://schemas.microsoft.com/office/drawing/2014/main" id="{55135510-F797-48C0-AA09-0C4CF2A2F9FE}"/>
            </a:ext>
          </a:extLst>
        </cdr:cNvPr>
        <cdr:cNvCxnSpPr/>
      </cdr:nvCxnSpPr>
      <cdr:spPr>
        <a:xfrm xmlns:a="http://schemas.openxmlformats.org/drawingml/2006/main">
          <a:off x="2407521" y="4286204"/>
          <a:ext cx="0" cy="203200"/>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0.84356</cdr:x>
      <cdr:y>0.92307</cdr:y>
    </cdr:from>
    <cdr:to>
      <cdr:x>0.84356</cdr:x>
      <cdr:y>0.96683</cdr:y>
    </cdr:to>
    <cdr:cxnSp macro="">
      <cdr:nvCxnSpPr>
        <cdr:cNvPr id="11" name="LegendenBegrenzung_rechts">
          <a:extLst xmlns:a="http://schemas.openxmlformats.org/drawingml/2006/main">
            <a:ext uri="{FF2B5EF4-FFF2-40B4-BE49-F238E27FC236}">
              <a16:creationId xmlns:a16="http://schemas.microsoft.com/office/drawing/2014/main" id="{C4649BE8-3167-485D-A8F2-6180C5CBE10A}"/>
            </a:ext>
          </a:extLst>
        </cdr:cNvPr>
        <cdr:cNvCxnSpPr/>
      </cdr:nvCxnSpPr>
      <cdr:spPr>
        <a:xfrm xmlns:a="http://schemas.openxmlformats.org/drawingml/2006/main">
          <a:off x="7420078" y="4286204"/>
          <a:ext cx="0" cy="203200"/>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0.00144</cdr:x>
      <cdr:y>0.3512</cdr:y>
    </cdr:from>
    <cdr:to>
      <cdr:x>0.26468</cdr:x>
      <cdr:y>0.60947</cdr:y>
    </cdr:to>
    <cdr:sp macro="" textlink="">
      <cdr:nvSpPr>
        <cdr:cNvPr id="2" name="ItemBeschriftung_2"/>
        <cdr:cNvSpPr txBox="1"/>
      </cdr:nvSpPr>
      <cdr:spPr>
        <a:xfrm xmlns:a="http://schemas.openxmlformats.org/drawingml/2006/main">
          <a:off x="12700" y="1630788"/>
          <a:ext cx="2315446" cy="1199247"/>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a:solidFill>
                <a:srgbClr val="1E2337">
                  <a:lumMod val="100000"/>
                </a:srgbClr>
              </a:solidFill>
              <a:latin typeface="Arial" panose="020B0604020202020204" pitchFamily="34" charset="0"/>
            </a:rPr>
            <a:t>2018</a:t>
          </a:r>
        </a:p>
      </cdr:txBody>
    </cdr:sp>
  </cdr:relSizeAnchor>
  <cdr:relSizeAnchor xmlns:cdr="http://schemas.openxmlformats.org/drawingml/2006/chartDrawing">
    <cdr:from>
      <cdr:x>0.00144</cdr:x>
      <cdr:y>0.60947</cdr:y>
    </cdr:from>
    <cdr:to>
      <cdr:x>0.26468</cdr:x>
      <cdr:y>0.86774</cdr:y>
    </cdr:to>
    <cdr:sp macro="" textlink="">
      <cdr:nvSpPr>
        <cdr:cNvPr id="3" name="ItemBeschriftung_3"/>
        <cdr:cNvSpPr txBox="1"/>
      </cdr:nvSpPr>
      <cdr:spPr>
        <a:xfrm xmlns:a="http://schemas.openxmlformats.org/drawingml/2006/main">
          <a:off x="12700" y="2830036"/>
          <a:ext cx="2315446" cy="1199247"/>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a:solidFill>
                <a:srgbClr val="1E2337">
                  <a:lumMod val="100000"/>
                </a:srgbClr>
              </a:solidFill>
              <a:latin typeface="Arial" panose="020B0604020202020204" pitchFamily="34" charset="0"/>
            </a:rPr>
            <a:t>2017</a:t>
          </a:r>
        </a:p>
      </cdr:txBody>
    </cdr:sp>
  </cdr:relSizeAnchor>
</c:userShapes>
</file>

<file path=ppt/drawings/drawing26.xml><?xml version="1.0" encoding="utf-8"?>
<c:userShapes xmlns:c="http://schemas.openxmlformats.org/drawingml/2006/chart">
  <cdr:relSizeAnchor xmlns:cdr="http://schemas.openxmlformats.org/drawingml/2006/chartDrawing">
    <cdr:from>
      <cdr:x>0.27334</cdr:x>
      <cdr:y>0.00274</cdr:y>
    </cdr:from>
    <cdr:to>
      <cdr:x>0.8432</cdr:x>
      <cdr:y>0.08473</cdr:y>
    </cdr:to>
    <cdr:sp macro="" textlink="">
      <cdr:nvSpPr>
        <cdr:cNvPr id="56" name="Beschriftung"/>
        <cdr:cNvSpPr txBox="1"/>
      </cdr:nvSpPr>
      <cdr:spPr>
        <a:xfrm xmlns:a="http://schemas.openxmlformats.org/drawingml/2006/main">
          <a:off x="2404346" y="12700"/>
          <a:ext cx="5012557" cy="380741"/>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percentage</a:t>
          </a:r>
          <a:r>
            <a:rPr lang="de-AT" sz="900" dirty="0">
              <a:solidFill>
                <a:srgbClr val="9BAAC8"/>
              </a:solidFill>
            </a:rPr>
            <a:t> </a:t>
          </a:r>
          <a:r>
            <a:rPr lang="de-AT" sz="900" dirty="0" err="1">
              <a:solidFill>
                <a:srgbClr val="9BAAC8"/>
              </a:solidFill>
            </a:rPr>
            <a:t>of</a:t>
          </a:r>
          <a:r>
            <a:rPr lang="de-AT" sz="900" dirty="0">
              <a:solidFill>
                <a:srgbClr val="9BAAC8"/>
              </a:solidFill>
            </a:rPr>
            <a:t> </a:t>
          </a:r>
          <a:r>
            <a:rPr lang="de-AT" sz="900" dirty="0" err="1">
              <a:solidFill>
                <a:srgbClr val="9BAAC8"/>
              </a:solidFill>
            </a:rPr>
            <a:t>respondents</a:t>
          </a:r>
          <a:endParaRPr lang="de-AT" sz="900" dirty="0">
            <a:solidFill>
              <a:srgbClr val="9BAAC8"/>
            </a:solidFill>
          </a:endParaRPr>
        </a:p>
      </cdr:txBody>
    </cdr:sp>
  </cdr:relSizeAnchor>
  <cdr:relSizeAnchor xmlns:cdr="http://schemas.openxmlformats.org/drawingml/2006/chartDrawing">
    <cdr:from>
      <cdr:x>0.00144</cdr:x>
      <cdr:y>0.09294</cdr:y>
    </cdr:from>
    <cdr:to>
      <cdr:x>0.26468</cdr:x>
      <cdr:y>0.13371</cdr:y>
    </cdr:to>
    <cdr:sp macro="" textlink="">
      <cdr:nvSpPr>
        <cdr:cNvPr id="4" name="ItemBeschriftung_1"/>
        <cdr:cNvSpPr txBox="1"/>
      </cdr:nvSpPr>
      <cdr:spPr>
        <a:xfrm xmlns:a="http://schemas.openxmlformats.org/drawingml/2006/main">
          <a:off x="12700" y="431541"/>
          <a:ext cx="2315446" cy="18935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kern="900" baseline="0">
              <a:solidFill>
                <a:srgbClr val="1E2337">
                  <a:lumMod val="100000"/>
                </a:srgbClr>
              </a:solidFill>
              <a:latin typeface="+mn-lt"/>
            </a:rPr>
            <a:t>Netherlands</a:t>
          </a:r>
          <a:endParaRPr lang="de-AT" sz="900" b="0" i="0" kern="900" baseline="0" dirty="0">
            <a:solidFill>
              <a:srgbClr val="1E2337">
                <a:lumMod val="100000"/>
              </a:srgbClr>
            </a:solidFill>
            <a:latin typeface="+mn-lt"/>
          </a:endParaRPr>
        </a:p>
      </cdr:txBody>
    </cdr:sp>
  </cdr:relSizeAnchor>
  <cdr:relSizeAnchor xmlns:cdr="http://schemas.openxmlformats.org/drawingml/2006/chartDrawing">
    <cdr:from>
      <cdr:x>0.2737</cdr:x>
      <cdr:y>0.92307</cdr:y>
    </cdr:from>
    <cdr:to>
      <cdr:x>0.2737</cdr:x>
      <cdr:y>0.96683</cdr:y>
    </cdr:to>
    <cdr:cxnSp macro="">
      <cdr:nvCxnSpPr>
        <cdr:cNvPr id="10" name="LegendenBegrenzung_links">
          <a:extLst xmlns:a="http://schemas.openxmlformats.org/drawingml/2006/main">
            <a:ext uri="{FF2B5EF4-FFF2-40B4-BE49-F238E27FC236}">
              <a16:creationId xmlns:a16="http://schemas.microsoft.com/office/drawing/2014/main" id="{286838FC-A842-40B2-BEEC-1634500A75A9}"/>
            </a:ext>
          </a:extLst>
        </cdr:cNvPr>
        <cdr:cNvCxnSpPr/>
      </cdr:nvCxnSpPr>
      <cdr:spPr>
        <a:xfrm xmlns:a="http://schemas.openxmlformats.org/drawingml/2006/main">
          <a:off x="2407521" y="4286204"/>
          <a:ext cx="0" cy="203200"/>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0.84356</cdr:x>
      <cdr:y>0.92307</cdr:y>
    </cdr:from>
    <cdr:to>
      <cdr:x>0.84356</cdr:x>
      <cdr:y>0.96683</cdr:y>
    </cdr:to>
    <cdr:cxnSp macro="">
      <cdr:nvCxnSpPr>
        <cdr:cNvPr id="11" name="LegendenBegrenzung_rechts">
          <a:extLst xmlns:a="http://schemas.openxmlformats.org/drawingml/2006/main">
            <a:ext uri="{FF2B5EF4-FFF2-40B4-BE49-F238E27FC236}">
              <a16:creationId xmlns:a16="http://schemas.microsoft.com/office/drawing/2014/main" id="{5DA6B039-F99C-42BE-A836-8BB2ED21B372}"/>
            </a:ext>
          </a:extLst>
        </cdr:cNvPr>
        <cdr:cNvCxnSpPr/>
      </cdr:nvCxnSpPr>
      <cdr:spPr>
        <a:xfrm xmlns:a="http://schemas.openxmlformats.org/drawingml/2006/main">
          <a:off x="7420078" y="4286204"/>
          <a:ext cx="0" cy="203200"/>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0.00144</cdr:x>
      <cdr:y>0.13371</cdr:y>
    </cdr:from>
    <cdr:to>
      <cdr:x>0.26468</cdr:x>
      <cdr:y>0.17449</cdr:y>
    </cdr:to>
    <cdr:sp macro="" textlink="">
      <cdr:nvSpPr>
        <cdr:cNvPr id="5" name="ItemBeschriftung_2"/>
        <cdr:cNvSpPr txBox="1"/>
      </cdr:nvSpPr>
      <cdr:spPr>
        <a:xfrm xmlns:a="http://schemas.openxmlformats.org/drawingml/2006/main">
          <a:off x="12700" y="620896"/>
          <a:ext cx="2315446" cy="18935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a:solidFill>
                <a:srgbClr val="1E2337">
                  <a:lumMod val="100000"/>
                </a:srgbClr>
              </a:solidFill>
              <a:latin typeface="Arial" panose="020B0604020202020204" pitchFamily="34" charset="0"/>
            </a:rPr>
            <a:t>2018</a:t>
          </a:r>
        </a:p>
      </cdr:txBody>
    </cdr:sp>
  </cdr:relSizeAnchor>
  <cdr:relSizeAnchor xmlns:cdr="http://schemas.openxmlformats.org/drawingml/2006/chartDrawing">
    <cdr:from>
      <cdr:x>0.00144</cdr:x>
      <cdr:y>0.17449</cdr:y>
    </cdr:from>
    <cdr:to>
      <cdr:x>0.26468</cdr:x>
      <cdr:y>0.21527</cdr:y>
    </cdr:to>
    <cdr:sp macro="" textlink="">
      <cdr:nvSpPr>
        <cdr:cNvPr id="6" name="ItemBeschriftung_3"/>
        <cdr:cNvSpPr txBox="1"/>
      </cdr:nvSpPr>
      <cdr:spPr>
        <a:xfrm xmlns:a="http://schemas.openxmlformats.org/drawingml/2006/main">
          <a:off x="12700" y="810251"/>
          <a:ext cx="2315446" cy="18935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a:solidFill>
                <a:srgbClr val="1E2337">
                  <a:lumMod val="100000"/>
                </a:srgbClr>
              </a:solidFill>
              <a:latin typeface="Arial" panose="020B0604020202020204" pitchFamily="34" charset="0"/>
            </a:rPr>
            <a:t>2017</a:t>
          </a:r>
        </a:p>
      </cdr:txBody>
    </cdr:sp>
  </cdr:relSizeAnchor>
  <cdr:relSizeAnchor xmlns:cdr="http://schemas.openxmlformats.org/drawingml/2006/chartDrawing">
    <cdr:from>
      <cdr:x>0.00144</cdr:x>
      <cdr:y>0.21527</cdr:y>
    </cdr:from>
    <cdr:to>
      <cdr:x>0.26468</cdr:x>
      <cdr:y>0.25605</cdr:y>
    </cdr:to>
    <cdr:sp macro="" textlink="">
      <cdr:nvSpPr>
        <cdr:cNvPr id="2" name="ItemBeschriftung_4"/>
        <cdr:cNvSpPr txBox="1"/>
      </cdr:nvSpPr>
      <cdr:spPr>
        <a:xfrm xmlns:a="http://schemas.openxmlformats.org/drawingml/2006/main">
          <a:off x="12700" y="999606"/>
          <a:ext cx="2315446" cy="18935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endParaRPr lang="de-AT" sz="9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0.25605</cdr:y>
    </cdr:from>
    <cdr:to>
      <cdr:x>0.26468</cdr:x>
      <cdr:y>0.29683</cdr:y>
    </cdr:to>
    <cdr:sp macro="" textlink="">
      <cdr:nvSpPr>
        <cdr:cNvPr id="3" name="ItemBeschriftung_5"/>
        <cdr:cNvSpPr txBox="1"/>
      </cdr:nvSpPr>
      <cdr:spPr>
        <a:xfrm xmlns:a="http://schemas.openxmlformats.org/drawingml/2006/main">
          <a:off x="12700" y="1188960"/>
          <a:ext cx="2315446" cy="18935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a:solidFill>
                <a:srgbClr val="1E2337">
                  <a:lumMod val="100000"/>
                </a:srgbClr>
              </a:solidFill>
              <a:latin typeface="Arial" panose="020B0604020202020204" pitchFamily="34" charset="0"/>
            </a:rPr>
            <a:t>Belgium</a:t>
          </a:r>
        </a:p>
      </cdr:txBody>
    </cdr:sp>
  </cdr:relSizeAnchor>
  <cdr:relSizeAnchor xmlns:cdr="http://schemas.openxmlformats.org/drawingml/2006/chartDrawing">
    <cdr:from>
      <cdr:x>0.00144</cdr:x>
      <cdr:y>0.29683</cdr:y>
    </cdr:from>
    <cdr:to>
      <cdr:x>0.26468</cdr:x>
      <cdr:y>0.33761</cdr:y>
    </cdr:to>
    <cdr:sp macro="" textlink="">
      <cdr:nvSpPr>
        <cdr:cNvPr id="17" name="ItemBeschriftung_6"/>
        <cdr:cNvSpPr txBox="1"/>
      </cdr:nvSpPr>
      <cdr:spPr>
        <a:xfrm xmlns:a="http://schemas.openxmlformats.org/drawingml/2006/main">
          <a:off x="12700" y="1378315"/>
          <a:ext cx="2315446" cy="18935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a:solidFill>
                <a:srgbClr val="1E2337">
                  <a:lumMod val="100000"/>
                </a:srgbClr>
              </a:solidFill>
              <a:latin typeface="Arial" panose="020B0604020202020204" pitchFamily="34" charset="0"/>
            </a:rPr>
            <a:t>2018</a:t>
          </a:r>
        </a:p>
      </cdr:txBody>
    </cdr:sp>
  </cdr:relSizeAnchor>
  <cdr:relSizeAnchor xmlns:cdr="http://schemas.openxmlformats.org/drawingml/2006/chartDrawing">
    <cdr:from>
      <cdr:x>0.00144</cdr:x>
      <cdr:y>0.33761</cdr:y>
    </cdr:from>
    <cdr:to>
      <cdr:x>0.26468</cdr:x>
      <cdr:y>0.37839</cdr:y>
    </cdr:to>
    <cdr:sp macro="" textlink="">
      <cdr:nvSpPr>
        <cdr:cNvPr id="18" name="ItemBeschriftung_7"/>
        <cdr:cNvSpPr txBox="1"/>
      </cdr:nvSpPr>
      <cdr:spPr>
        <a:xfrm xmlns:a="http://schemas.openxmlformats.org/drawingml/2006/main">
          <a:off x="12700" y="1567670"/>
          <a:ext cx="2315446" cy="18935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a:solidFill>
                <a:srgbClr val="1E2337">
                  <a:lumMod val="100000"/>
                </a:srgbClr>
              </a:solidFill>
              <a:latin typeface="Arial" panose="020B0604020202020204" pitchFamily="34" charset="0"/>
            </a:rPr>
            <a:t>2017</a:t>
          </a:r>
        </a:p>
      </cdr:txBody>
    </cdr:sp>
  </cdr:relSizeAnchor>
  <cdr:relSizeAnchor xmlns:cdr="http://schemas.openxmlformats.org/drawingml/2006/chartDrawing">
    <cdr:from>
      <cdr:x>0.00144</cdr:x>
      <cdr:y>0.37839</cdr:y>
    </cdr:from>
    <cdr:to>
      <cdr:x>0.26468</cdr:x>
      <cdr:y>0.41917</cdr:y>
    </cdr:to>
    <cdr:sp macro="" textlink="">
      <cdr:nvSpPr>
        <cdr:cNvPr id="19" name="ItemBeschriftung_8"/>
        <cdr:cNvSpPr txBox="1"/>
      </cdr:nvSpPr>
      <cdr:spPr>
        <a:xfrm xmlns:a="http://schemas.openxmlformats.org/drawingml/2006/main">
          <a:off x="12700" y="1757025"/>
          <a:ext cx="2315446" cy="18935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endParaRPr lang="de-AT" sz="9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0.41917</cdr:y>
    </cdr:from>
    <cdr:to>
      <cdr:x>0.26468</cdr:x>
      <cdr:y>0.45995</cdr:y>
    </cdr:to>
    <cdr:sp macro="" textlink="">
      <cdr:nvSpPr>
        <cdr:cNvPr id="20" name="ItemBeschriftung_9"/>
        <cdr:cNvSpPr txBox="1"/>
      </cdr:nvSpPr>
      <cdr:spPr>
        <a:xfrm xmlns:a="http://schemas.openxmlformats.org/drawingml/2006/main">
          <a:off x="12700" y="1946380"/>
          <a:ext cx="2315446" cy="18935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a:solidFill>
                <a:srgbClr val="1E2337">
                  <a:lumMod val="100000"/>
                </a:srgbClr>
              </a:solidFill>
              <a:latin typeface="Arial" panose="020B0604020202020204" pitchFamily="34" charset="0"/>
            </a:rPr>
            <a:t>Germany</a:t>
          </a:r>
        </a:p>
      </cdr:txBody>
    </cdr:sp>
  </cdr:relSizeAnchor>
  <cdr:relSizeAnchor xmlns:cdr="http://schemas.openxmlformats.org/drawingml/2006/chartDrawing">
    <cdr:from>
      <cdr:x>0.00144</cdr:x>
      <cdr:y>0.45995</cdr:y>
    </cdr:from>
    <cdr:to>
      <cdr:x>0.26468</cdr:x>
      <cdr:y>0.50073</cdr:y>
    </cdr:to>
    <cdr:sp macro="" textlink="">
      <cdr:nvSpPr>
        <cdr:cNvPr id="21" name="ItemBeschriftung_10"/>
        <cdr:cNvSpPr txBox="1"/>
      </cdr:nvSpPr>
      <cdr:spPr>
        <a:xfrm xmlns:a="http://schemas.openxmlformats.org/drawingml/2006/main">
          <a:off x="12700" y="2135735"/>
          <a:ext cx="2315446" cy="18935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a:solidFill>
                <a:srgbClr val="1E2337">
                  <a:lumMod val="100000"/>
                </a:srgbClr>
              </a:solidFill>
              <a:latin typeface="Arial" panose="020B0604020202020204" pitchFamily="34" charset="0"/>
            </a:rPr>
            <a:t>2018</a:t>
          </a:r>
        </a:p>
      </cdr:txBody>
    </cdr:sp>
  </cdr:relSizeAnchor>
  <cdr:relSizeAnchor xmlns:cdr="http://schemas.openxmlformats.org/drawingml/2006/chartDrawing">
    <cdr:from>
      <cdr:x>0.00144</cdr:x>
      <cdr:y>0.50073</cdr:y>
    </cdr:from>
    <cdr:to>
      <cdr:x>0.26468</cdr:x>
      <cdr:y>0.5415</cdr:y>
    </cdr:to>
    <cdr:sp macro="" textlink="">
      <cdr:nvSpPr>
        <cdr:cNvPr id="22" name="ItemBeschriftung_11"/>
        <cdr:cNvSpPr txBox="1"/>
      </cdr:nvSpPr>
      <cdr:spPr>
        <a:xfrm xmlns:a="http://schemas.openxmlformats.org/drawingml/2006/main">
          <a:off x="12700" y="2325089"/>
          <a:ext cx="2315446" cy="18935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a:solidFill>
                <a:srgbClr val="1E2337">
                  <a:lumMod val="100000"/>
                </a:srgbClr>
              </a:solidFill>
              <a:latin typeface="Arial" panose="020B0604020202020204" pitchFamily="34" charset="0"/>
            </a:rPr>
            <a:t>2017</a:t>
          </a:r>
        </a:p>
      </cdr:txBody>
    </cdr:sp>
  </cdr:relSizeAnchor>
  <cdr:relSizeAnchor xmlns:cdr="http://schemas.openxmlformats.org/drawingml/2006/chartDrawing">
    <cdr:from>
      <cdr:x>0.00144</cdr:x>
      <cdr:y>0.5415</cdr:y>
    </cdr:from>
    <cdr:to>
      <cdr:x>0.26468</cdr:x>
      <cdr:y>0.58228</cdr:y>
    </cdr:to>
    <cdr:sp macro="" textlink="">
      <cdr:nvSpPr>
        <cdr:cNvPr id="23" name="ItemBeschriftung_12"/>
        <cdr:cNvSpPr txBox="1"/>
      </cdr:nvSpPr>
      <cdr:spPr>
        <a:xfrm xmlns:a="http://schemas.openxmlformats.org/drawingml/2006/main">
          <a:off x="12700" y="2514444"/>
          <a:ext cx="2315446" cy="18935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endParaRPr lang="de-AT" sz="9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0.58228</cdr:y>
    </cdr:from>
    <cdr:to>
      <cdr:x>0.26468</cdr:x>
      <cdr:y>0.62306</cdr:y>
    </cdr:to>
    <cdr:sp macro="" textlink="">
      <cdr:nvSpPr>
        <cdr:cNvPr id="24" name="ItemBeschriftung_13"/>
        <cdr:cNvSpPr txBox="1"/>
      </cdr:nvSpPr>
      <cdr:spPr>
        <a:xfrm xmlns:a="http://schemas.openxmlformats.org/drawingml/2006/main">
          <a:off x="12700" y="2703799"/>
          <a:ext cx="2315446" cy="18935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a:solidFill>
                <a:srgbClr val="1E2337">
                  <a:lumMod val="100000"/>
                </a:srgbClr>
              </a:solidFill>
              <a:latin typeface="Arial" panose="020B0604020202020204" pitchFamily="34" charset="0"/>
            </a:rPr>
            <a:t>Switzerland</a:t>
          </a:r>
        </a:p>
      </cdr:txBody>
    </cdr:sp>
  </cdr:relSizeAnchor>
  <cdr:relSizeAnchor xmlns:cdr="http://schemas.openxmlformats.org/drawingml/2006/chartDrawing">
    <cdr:from>
      <cdr:x>0.00144</cdr:x>
      <cdr:y>0.62306</cdr:y>
    </cdr:from>
    <cdr:to>
      <cdr:x>0.26468</cdr:x>
      <cdr:y>0.66384</cdr:y>
    </cdr:to>
    <cdr:sp macro="" textlink="">
      <cdr:nvSpPr>
        <cdr:cNvPr id="25" name="ItemBeschriftung_14"/>
        <cdr:cNvSpPr txBox="1"/>
      </cdr:nvSpPr>
      <cdr:spPr>
        <a:xfrm xmlns:a="http://schemas.openxmlformats.org/drawingml/2006/main">
          <a:off x="12700" y="2893154"/>
          <a:ext cx="2315446" cy="18935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a:solidFill>
                <a:srgbClr val="1E2337">
                  <a:lumMod val="100000"/>
                </a:srgbClr>
              </a:solidFill>
              <a:latin typeface="Arial" panose="020B0604020202020204" pitchFamily="34" charset="0"/>
            </a:rPr>
            <a:t>2018</a:t>
          </a:r>
        </a:p>
      </cdr:txBody>
    </cdr:sp>
  </cdr:relSizeAnchor>
  <cdr:relSizeAnchor xmlns:cdr="http://schemas.openxmlformats.org/drawingml/2006/chartDrawing">
    <cdr:from>
      <cdr:x>0.00144</cdr:x>
      <cdr:y>0.66384</cdr:y>
    </cdr:from>
    <cdr:to>
      <cdr:x>0.26468</cdr:x>
      <cdr:y>0.70462</cdr:y>
    </cdr:to>
    <cdr:sp macro="" textlink="">
      <cdr:nvSpPr>
        <cdr:cNvPr id="26" name="ItemBeschriftung_15"/>
        <cdr:cNvSpPr txBox="1"/>
      </cdr:nvSpPr>
      <cdr:spPr>
        <a:xfrm xmlns:a="http://schemas.openxmlformats.org/drawingml/2006/main">
          <a:off x="12700" y="3082509"/>
          <a:ext cx="2315446" cy="18935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a:solidFill>
                <a:srgbClr val="1E2337">
                  <a:lumMod val="100000"/>
                </a:srgbClr>
              </a:solidFill>
              <a:latin typeface="Arial" panose="020B0604020202020204" pitchFamily="34" charset="0"/>
            </a:rPr>
            <a:t>2017</a:t>
          </a:r>
        </a:p>
      </cdr:txBody>
    </cdr:sp>
  </cdr:relSizeAnchor>
  <cdr:relSizeAnchor xmlns:cdr="http://schemas.openxmlformats.org/drawingml/2006/chartDrawing">
    <cdr:from>
      <cdr:x>0.00144</cdr:x>
      <cdr:y>0.70462</cdr:y>
    </cdr:from>
    <cdr:to>
      <cdr:x>0.26468</cdr:x>
      <cdr:y>0.7454</cdr:y>
    </cdr:to>
    <cdr:sp macro="" textlink="">
      <cdr:nvSpPr>
        <cdr:cNvPr id="27" name="ItemBeschriftung_16"/>
        <cdr:cNvSpPr txBox="1"/>
      </cdr:nvSpPr>
      <cdr:spPr>
        <a:xfrm xmlns:a="http://schemas.openxmlformats.org/drawingml/2006/main">
          <a:off x="12700" y="3271863"/>
          <a:ext cx="2315446" cy="18935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endParaRPr lang="de-AT" sz="9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0.7454</cdr:y>
    </cdr:from>
    <cdr:to>
      <cdr:x>0.26468</cdr:x>
      <cdr:y>0.78618</cdr:y>
    </cdr:to>
    <cdr:sp macro="" textlink="">
      <cdr:nvSpPr>
        <cdr:cNvPr id="28" name="ItemBeschriftung_17"/>
        <cdr:cNvSpPr txBox="1"/>
      </cdr:nvSpPr>
      <cdr:spPr>
        <a:xfrm xmlns:a="http://schemas.openxmlformats.org/drawingml/2006/main">
          <a:off x="12700" y="3461219"/>
          <a:ext cx="2315446" cy="18935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a:solidFill>
                <a:srgbClr val="1E2337">
                  <a:lumMod val="100000"/>
                </a:srgbClr>
              </a:solidFill>
              <a:latin typeface="Arial" panose="020B0604020202020204" pitchFamily="34" charset="0"/>
            </a:rPr>
            <a:t>Italy</a:t>
          </a:r>
        </a:p>
      </cdr:txBody>
    </cdr:sp>
  </cdr:relSizeAnchor>
  <cdr:relSizeAnchor xmlns:cdr="http://schemas.openxmlformats.org/drawingml/2006/chartDrawing">
    <cdr:from>
      <cdr:x>0.00144</cdr:x>
      <cdr:y>0.78618</cdr:y>
    </cdr:from>
    <cdr:to>
      <cdr:x>0.26468</cdr:x>
      <cdr:y>0.82696</cdr:y>
    </cdr:to>
    <cdr:sp macro="" textlink="">
      <cdr:nvSpPr>
        <cdr:cNvPr id="41" name="ItemBeschriftung_18"/>
        <cdr:cNvSpPr txBox="1"/>
      </cdr:nvSpPr>
      <cdr:spPr>
        <a:xfrm xmlns:a="http://schemas.openxmlformats.org/drawingml/2006/main">
          <a:off x="12700" y="3650573"/>
          <a:ext cx="2315446" cy="18935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a:solidFill>
                <a:srgbClr val="1E2337">
                  <a:lumMod val="100000"/>
                </a:srgbClr>
              </a:solidFill>
              <a:latin typeface="Arial" panose="020B0604020202020204" pitchFamily="34" charset="0"/>
            </a:rPr>
            <a:t>2018</a:t>
          </a:r>
        </a:p>
      </cdr:txBody>
    </cdr:sp>
  </cdr:relSizeAnchor>
  <cdr:relSizeAnchor xmlns:cdr="http://schemas.openxmlformats.org/drawingml/2006/chartDrawing">
    <cdr:from>
      <cdr:x>0.00144</cdr:x>
      <cdr:y>0.82696</cdr:y>
    </cdr:from>
    <cdr:to>
      <cdr:x>0.26468</cdr:x>
      <cdr:y>0.86774</cdr:y>
    </cdr:to>
    <cdr:sp macro="" textlink="">
      <cdr:nvSpPr>
        <cdr:cNvPr id="42" name="ItemBeschriftung_19"/>
        <cdr:cNvSpPr txBox="1"/>
      </cdr:nvSpPr>
      <cdr:spPr>
        <a:xfrm xmlns:a="http://schemas.openxmlformats.org/drawingml/2006/main">
          <a:off x="12700" y="3839928"/>
          <a:ext cx="2315446" cy="18935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a:solidFill>
                <a:srgbClr val="1E2337">
                  <a:lumMod val="100000"/>
                </a:srgbClr>
              </a:solidFill>
              <a:latin typeface="Arial" panose="020B0604020202020204" pitchFamily="34" charset="0"/>
            </a:rPr>
            <a:t>2017</a:t>
          </a:r>
        </a:p>
      </cdr:txBody>
    </cdr:sp>
  </cdr:relSizeAnchor>
</c:userShapes>
</file>

<file path=ppt/drawings/drawing27.xml><?xml version="1.0" encoding="utf-8"?>
<c:userShapes xmlns:c="http://schemas.openxmlformats.org/drawingml/2006/chart">
  <cdr:relSizeAnchor xmlns:cdr="http://schemas.openxmlformats.org/drawingml/2006/chartDrawing">
    <cdr:from>
      <cdr:x>0.32011</cdr:x>
      <cdr:y>0.00234</cdr:y>
    </cdr:from>
    <cdr:to>
      <cdr:x>0.86832</cdr:x>
      <cdr:y>0.03931</cdr:y>
    </cdr:to>
    <cdr:sp macro="" textlink="">
      <cdr:nvSpPr>
        <cdr:cNvPr id="56" name="Beschriftung"/>
        <cdr:cNvSpPr txBox="1"/>
      </cdr:nvSpPr>
      <cdr:spPr>
        <a:xfrm xmlns:a="http://schemas.openxmlformats.org/drawingml/2006/main">
          <a:off x="2950118" y="12700"/>
          <a:ext cx="5052287" cy="201030"/>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mean</a:t>
          </a:r>
          <a:endParaRPr lang="de-AT" sz="900" dirty="0">
            <a:solidFill>
              <a:srgbClr val="9BAAC8"/>
            </a:solidFill>
          </a:endParaRPr>
        </a:p>
      </cdr:txBody>
    </cdr:sp>
  </cdr:relSizeAnchor>
  <cdr:relSizeAnchor xmlns:cdr="http://schemas.openxmlformats.org/drawingml/2006/chartDrawing">
    <cdr:from>
      <cdr:x>0.00138</cdr:x>
      <cdr:y>0.04632</cdr:y>
    </cdr:from>
    <cdr:to>
      <cdr:x>0.31184</cdr:x>
      <cdr:y>0.07507</cdr:y>
    </cdr:to>
    <cdr:sp macro="" textlink="">
      <cdr:nvSpPr>
        <cdr:cNvPr id="4" name="ItemBeschriftung_1"/>
        <cdr:cNvSpPr txBox="1"/>
      </cdr:nvSpPr>
      <cdr:spPr>
        <a:xfrm xmlns:a="http://schemas.openxmlformats.org/drawingml/2006/main">
          <a:off x="12700" y="251830"/>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kern="900" baseline="0">
              <a:solidFill>
                <a:srgbClr val="1E2337">
                  <a:lumMod val="100000"/>
                </a:srgbClr>
              </a:solidFill>
              <a:latin typeface="+mn-lt"/>
            </a:rPr>
            <a:t>allocation process by C-OSS</a:t>
          </a:r>
          <a:endParaRPr lang="de-AT" sz="800" b="0" i="0" kern="900" baseline="0" dirty="0">
            <a:solidFill>
              <a:srgbClr val="1E2337">
                <a:lumMod val="100000"/>
              </a:srgbClr>
            </a:solidFill>
            <a:latin typeface="+mn-lt"/>
          </a:endParaRPr>
        </a:p>
      </cdr:txBody>
    </cdr:sp>
  </cdr:relSizeAnchor>
  <cdr:relSizeAnchor xmlns:cdr="http://schemas.openxmlformats.org/drawingml/2006/chartDrawing">
    <cdr:from>
      <cdr:x>0.00138</cdr:x>
      <cdr:y>0.07507</cdr:y>
    </cdr:from>
    <cdr:to>
      <cdr:x>0.31184</cdr:x>
      <cdr:y>0.10383</cdr:y>
    </cdr:to>
    <cdr:sp macro="" textlink="">
      <cdr:nvSpPr>
        <cdr:cNvPr id="2" name="ItemBeschriftung_2"/>
        <cdr:cNvSpPr txBox="1"/>
      </cdr:nvSpPr>
      <cdr:spPr>
        <a:xfrm xmlns:a="http://schemas.openxmlformats.org/drawingml/2006/main">
          <a:off x="12700" y="408163"/>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conflict solving procedure by C-OSS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0.10383</cdr:y>
    </cdr:from>
    <cdr:to>
      <cdr:x>0.31184</cdr:x>
      <cdr:y>0.13258</cdr:y>
    </cdr:to>
    <cdr:sp macro="" textlink="">
      <cdr:nvSpPr>
        <cdr:cNvPr id="3" name="ItemBeschriftung_3"/>
        <cdr:cNvSpPr txBox="1"/>
      </cdr:nvSpPr>
      <cdr:spPr>
        <a:xfrm xmlns:a="http://schemas.openxmlformats.org/drawingml/2006/main">
          <a:off x="12700" y="564496"/>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information on RFC website</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0.13258</cdr:y>
    </cdr:from>
    <cdr:to>
      <cdr:x>0.31184</cdr:x>
      <cdr:y>0.16133</cdr:y>
    </cdr:to>
    <cdr:sp macro="" textlink="">
      <cdr:nvSpPr>
        <cdr:cNvPr id="7" name="ItemBeschriftung_4"/>
        <cdr:cNvSpPr txBox="1"/>
      </cdr:nvSpPr>
      <cdr:spPr>
        <a:xfrm xmlns:a="http://schemas.openxmlformats.org/drawingml/2006/main">
          <a:off x="12700" y="720829"/>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annual report by RFC</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0.16133</cdr:y>
    </cdr:from>
    <cdr:to>
      <cdr:x>0.31184</cdr:x>
      <cdr:y>0.19009</cdr:y>
    </cdr:to>
    <cdr:sp macro="" textlink="">
      <cdr:nvSpPr>
        <cdr:cNvPr id="8" name="ItemBeschriftung_5"/>
        <cdr:cNvSpPr txBox="1"/>
      </cdr:nvSpPr>
      <cdr:spPr>
        <a:xfrm xmlns:a="http://schemas.openxmlformats.org/drawingml/2006/main">
          <a:off x="12700" y="877162"/>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information on terminals in CID</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0.19009</cdr:y>
    </cdr:from>
    <cdr:to>
      <cdr:x>0.31184</cdr:x>
      <cdr:y>0.21884</cdr:y>
    </cdr:to>
    <cdr:sp macro="" textlink="">
      <cdr:nvSpPr>
        <cdr:cNvPr id="9" name="ItemBeschriftung_6"/>
        <cdr:cNvSpPr txBox="1"/>
      </cdr:nvSpPr>
      <cdr:spPr>
        <a:xfrm xmlns:a="http://schemas.openxmlformats.org/drawingml/2006/main">
          <a:off x="12700" y="1033494"/>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structure of capacity wish list</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0.21884</cdr:y>
    </cdr:from>
    <cdr:to>
      <cdr:x>0.31184</cdr:x>
      <cdr:y>0.24759</cdr:y>
    </cdr:to>
    <cdr:sp macro="" textlink="">
      <cdr:nvSpPr>
        <cdr:cNvPr id="12" name="ItemBeschriftung_7"/>
        <cdr:cNvSpPr txBox="1"/>
      </cdr:nvSpPr>
      <cdr:spPr>
        <a:xfrm xmlns:a="http://schemas.openxmlformats.org/drawingml/2006/main">
          <a:off x="12700" y="1189827"/>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CID overall (structure/contents)</a:t>
          </a:r>
        </a:p>
      </cdr:txBody>
    </cdr:sp>
  </cdr:relSizeAnchor>
  <cdr:relSizeAnchor xmlns:cdr="http://schemas.openxmlformats.org/drawingml/2006/chartDrawing">
    <cdr:from>
      <cdr:x>0.00138</cdr:x>
      <cdr:y>0.24759</cdr:y>
    </cdr:from>
    <cdr:to>
      <cdr:x>0.31184</cdr:x>
      <cdr:y>0.27635</cdr:y>
    </cdr:to>
    <cdr:sp macro="" textlink="">
      <cdr:nvSpPr>
        <cdr:cNvPr id="13" name="ItemBeschriftung_8"/>
        <cdr:cNvSpPr txBox="1"/>
      </cdr:nvSpPr>
      <cdr:spPr>
        <a:xfrm xmlns:a="http://schemas.openxmlformats.org/drawingml/2006/main">
          <a:off x="12700" y="1346160"/>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information at RAG/TAG meetings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0.27635</cdr:y>
    </cdr:from>
    <cdr:to>
      <cdr:x>0.31184</cdr:x>
      <cdr:y>0.3051</cdr:y>
    </cdr:to>
    <cdr:sp macro="" textlink="">
      <cdr:nvSpPr>
        <cdr:cNvPr id="14" name="ItemBeschriftung_9"/>
        <cdr:cNvSpPr txBox="1"/>
      </cdr:nvSpPr>
      <cdr:spPr>
        <a:xfrm xmlns:a="http://schemas.openxmlformats.org/drawingml/2006/main">
          <a:off x="12700" y="1502493"/>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speed of PaPs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0.3051</cdr:y>
    </cdr:from>
    <cdr:to>
      <cdr:x>0.31184</cdr:x>
      <cdr:y>0.33386</cdr:y>
    </cdr:to>
    <cdr:sp macro="" textlink="">
      <cdr:nvSpPr>
        <cdr:cNvPr id="15" name="ItemBeschriftung_10"/>
        <cdr:cNvSpPr txBox="1"/>
      </cdr:nvSpPr>
      <cdr:spPr>
        <a:xfrm xmlns:a="http://schemas.openxmlformats.org/drawingml/2006/main">
          <a:off x="12700" y="1658826"/>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origin/destinations and intermediate stops in PaP</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0.33386</cdr:y>
    </cdr:from>
    <cdr:to>
      <cdr:x>0.31184</cdr:x>
      <cdr:y>0.36261</cdr:y>
    </cdr:to>
    <cdr:sp macro="" textlink="">
      <cdr:nvSpPr>
        <cdr:cNvPr id="16" name="ItemBeschriftung_11"/>
        <cdr:cNvSpPr txBox="1"/>
      </cdr:nvSpPr>
      <cdr:spPr>
        <a:xfrm xmlns:a="http://schemas.openxmlformats.org/drawingml/2006/main">
          <a:off x="12700" y="1815159"/>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adequacy of lines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0.36261</cdr:y>
    </cdr:from>
    <cdr:to>
      <cdr:x>0.31184</cdr:x>
      <cdr:y>0.39136</cdr:y>
    </cdr:to>
    <cdr:sp macro="" textlink="">
      <cdr:nvSpPr>
        <cdr:cNvPr id="17" name="ItemBeschriftung_12"/>
        <cdr:cNvSpPr txBox="1"/>
      </cdr:nvSpPr>
      <cdr:spPr>
        <a:xfrm xmlns:a="http://schemas.openxmlformats.org/drawingml/2006/main">
          <a:off x="12700" y="1971492"/>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RU Advisory Group/Terminal Advisory Group</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0.39136</cdr:y>
    </cdr:from>
    <cdr:to>
      <cdr:x>0.31184</cdr:x>
      <cdr:y>0.42012</cdr:y>
    </cdr:to>
    <cdr:sp macro="" textlink="">
      <cdr:nvSpPr>
        <cdr:cNvPr id="18" name="ItemBeschriftung_13"/>
        <cdr:cNvSpPr txBox="1"/>
      </cdr:nvSpPr>
      <cdr:spPr>
        <a:xfrm xmlns:a="http://schemas.openxmlformats.org/drawingml/2006/main">
          <a:off x="12700" y="2127825"/>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implementation of re-routing scenarios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0.42012</cdr:y>
    </cdr:from>
    <cdr:to>
      <cdr:x>0.31184</cdr:x>
      <cdr:y>0.44887</cdr:y>
    </cdr:to>
    <cdr:sp macro="" textlink="">
      <cdr:nvSpPr>
        <cdr:cNvPr id="19" name="ItemBeschriftung_14"/>
        <cdr:cNvSpPr txBox="1"/>
      </cdr:nvSpPr>
      <cdr:spPr>
        <a:xfrm xmlns:a="http://schemas.openxmlformats.org/drawingml/2006/main">
          <a:off x="12700" y="2284158"/>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regular performance reports</a:t>
          </a:r>
        </a:p>
      </cdr:txBody>
    </cdr:sp>
  </cdr:relSizeAnchor>
  <cdr:relSizeAnchor xmlns:cdr="http://schemas.openxmlformats.org/drawingml/2006/chartDrawing">
    <cdr:from>
      <cdr:x>0.00138</cdr:x>
      <cdr:y>0.44887</cdr:y>
    </cdr:from>
    <cdr:to>
      <cdr:x>0.31184</cdr:x>
      <cdr:y>0.47762</cdr:y>
    </cdr:to>
    <cdr:sp macro="" textlink="">
      <cdr:nvSpPr>
        <cdr:cNvPr id="20" name="ItemBeschriftung_15"/>
        <cdr:cNvSpPr txBox="1"/>
      </cdr:nvSpPr>
      <cdr:spPr>
        <a:xfrm xmlns:a="http://schemas.openxmlformats.org/drawingml/2006/main">
          <a:off x="12700" y="2440491"/>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PaP parameters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0.47762</cdr:y>
    </cdr:from>
    <cdr:to>
      <cdr:x>0.31184</cdr:x>
      <cdr:y>0.50638</cdr:y>
    </cdr:to>
    <cdr:sp macro="" textlink="">
      <cdr:nvSpPr>
        <cdr:cNvPr id="21" name="ItemBeschriftung_16"/>
        <cdr:cNvSpPr txBox="1"/>
      </cdr:nvSpPr>
      <cdr:spPr>
        <a:xfrm xmlns:a="http://schemas.openxmlformats.org/drawingml/2006/main">
          <a:off x="12700" y="2596823"/>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communication with &amp; information by management board (except RAG/TAG meetings)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0.50638</cdr:y>
    </cdr:from>
    <cdr:to>
      <cdr:x>0.31184</cdr:x>
      <cdr:y>0.53513</cdr:y>
    </cdr:to>
    <cdr:sp macro="" textlink="">
      <cdr:nvSpPr>
        <cdr:cNvPr id="22" name="ItemBeschriftung_17"/>
        <cdr:cNvSpPr txBox="1"/>
      </cdr:nvSpPr>
      <cdr:spPr>
        <a:xfrm xmlns:a="http://schemas.openxmlformats.org/drawingml/2006/main">
          <a:off x="12700" y="2753156"/>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PaP offer/capacity management on overlapping sections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0.53513</cdr:y>
    </cdr:from>
    <cdr:to>
      <cdr:x>0.31184</cdr:x>
      <cdr:y>0.56388</cdr:y>
    </cdr:to>
    <cdr:sp macro="" textlink="">
      <cdr:nvSpPr>
        <cdr:cNvPr id="23" name="ItemBeschriftung_18"/>
        <cdr:cNvSpPr txBox="1"/>
      </cdr:nvSpPr>
      <cdr:spPr>
        <a:xfrm xmlns:a="http://schemas.openxmlformats.org/drawingml/2006/main">
          <a:off x="12700" y="2909489"/>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helpfulness of &amp; information from traffic management</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0.56388</cdr:y>
    </cdr:from>
    <cdr:to>
      <cdr:x>0.31184</cdr:x>
      <cdr:y>0.59264</cdr:y>
    </cdr:to>
    <cdr:sp macro="" textlink="">
      <cdr:nvSpPr>
        <cdr:cNvPr id="24" name="ItemBeschriftung_19"/>
        <cdr:cNvSpPr txBox="1"/>
      </cdr:nvSpPr>
      <cdr:spPr>
        <a:xfrm xmlns:a="http://schemas.openxmlformats.org/drawingml/2006/main">
          <a:off x="12700" y="3065822"/>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PaP schedule (adequate travel/departure/arrival times)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0.59264</cdr:y>
    </cdr:from>
    <cdr:to>
      <cdr:x>0.31184</cdr:x>
      <cdr:y>0.62139</cdr:y>
    </cdr:to>
    <cdr:sp macro="" textlink="">
      <cdr:nvSpPr>
        <cdr:cNvPr id="25" name="ItemBeschriftung_20"/>
        <cdr:cNvSpPr txBox="1"/>
      </cdr:nvSpPr>
      <cdr:spPr>
        <a:xfrm xmlns:a="http://schemas.openxmlformats.org/drawingml/2006/main">
          <a:off x="12700" y="3222155"/>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measures to improve punctuality</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0.62139</cdr:y>
    </cdr:from>
    <cdr:to>
      <cdr:x>0.31184</cdr:x>
      <cdr:y>0.65015</cdr:y>
    </cdr:to>
    <cdr:sp macro="" textlink="">
      <cdr:nvSpPr>
        <cdr:cNvPr id="26" name="ItemBeschriftung_21"/>
        <cdr:cNvSpPr txBox="1"/>
      </cdr:nvSpPr>
      <cdr:spPr>
        <a:xfrm xmlns:a="http://schemas.openxmlformats.org/drawingml/2006/main">
          <a:off x="12700" y="3378488"/>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infrastructure standards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0.65015</cdr:y>
    </cdr:from>
    <cdr:to>
      <cdr:x>0.31184</cdr:x>
      <cdr:y>0.6789</cdr:y>
    </cdr:to>
    <cdr:sp macro="" textlink="">
      <cdr:nvSpPr>
        <cdr:cNvPr id="27" name="ItemBeschriftung_22"/>
        <cdr:cNvSpPr txBox="1"/>
      </cdr:nvSpPr>
      <cdr:spPr>
        <a:xfrm xmlns:a="http://schemas.openxmlformats.org/drawingml/2006/main">
          <a:off x="12700" y="3534821"/>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quality of international path offer</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0.6789</cdr:y>
    </cdr:from>
    <cdr:to>
      <cdr:x>0.31184</cdr:x>
      <cdr:y>0.70765</cdr:y>
    </cdr:to>
    <cdr:sp macro="" textlink="">
      <cdr:nvSpPr>
        <cdr:cNvPr id="28" name="ItemBeschriftung_23"/>
        <cdr:cNvSpPr txBox="1"/>
      </cdr:nvSpPr>
      <cdr:spPr>
        <a:xfrm xmlns:a="http://schemas.openxmlformats.org/drawingml/2006/main">
          <a:off x="12700" y="3691154"/>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amount of PaPs (number of paths)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0.70765</cdr:y>
    </cdr:from>
    <cdr:to>
      <cdr:x>0.31184</cdr:x>
      <cdr:y>0.73641</cdr:y>
    </cdr:to>
    <cdr:sp macro="" textlink="">
      <cdr:nvSpPr>
        <cdr:cNvPr id="29" name="ItemBeschriftung_24"/>
        <cdr:cNvSpPr txBox="1"/>
      </cdr:nvSpPr>
      <cdr:spPr>
        <a:xfrm xmlns:a="http://schemas.openxmlformats.org/drawingml/2006/main">
          <a:off x="12700" y="3847487"/>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business know-how of C-OSS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0.73641</cdr:y>
    </cdr:from>
    <cdr:to>
      <cdr:x>0.31184</cdr:x>
      <cdr:y>0.76516</cdr:y>
    </cdr:to>
    <cdr:sp macro="" textlink="">
      <cdr:nvSpPr>
        <cdr:cNvPr id="30" name="ItemBeschriftung_25"/>
        <cdr:cNvSpPr txBox="1"/>
      </cdr:nvSpPr>
      <cdr:spPr>
        <a:xfrm xmlns:a="http://schemas.openxmlformats.org/drawingml/2006/main">
          <a:off x="12700" y="4003820"/>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quality/level of detail of information in list of temporary capacity restrictions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0.76516</cdr:y>
    </cdr:from>
    <cdr:to>
      <cdr:x>0.31184</cdr:x>
      <cdr:y>0.79391</cdr:y>
    </cdr:to>
    <cdr:sp macro="" textlink="">
      <cdr:nvSpPr>
        <cdr:cNvPr id="31" name="ItemBeschriftung_26"/>
        <cdr:cNvSpPr txBox="1"/>
      </cdr:nvSpPr>
      <cdr:spPr>
        <a:xfrm xmlns:a="http://schemas.openxmlformats.org/drawingml/2006/main">
          <a:off x="12700" y="4160153"/>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quality of PaP reserve capacity</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0.79391</cdr:y>
    </cdr:from>
    <cdr:to>
      <cdr:x>0.31184</cdr:x>
      <cdr:y>0.82267</cdr:y>
    </cdr:to>
    <cdr:sp macro="" textlink="">
      <cdr:nvSpPr>
        <cdr:cNvPr id="32" name="ItemBeschriftung_27"/>
        <cdr:cNvSpPr txBox="1"/>
      </cdr:nvSpPr>
      <cdr:spPr>
        <a:xfrm xmlns:a="http://schemas.openxmlformats.org/drawingml/2006/main">
          <a:off x="12700" y="4316485"/>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availability of C-OSS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0.82267</cdr:y>
    </cdr:from>
    <cdr:to>
      <cdr:x>0.31184</cdr:x>
      <cdr:y>0.85142</cdr:y>
    </cdr:to>
    <cdr:sp macro="" textlink="">
      <cdr:nvSpPr>
        <cdr:cNvPr id="33" name="ItemBeschriftung_28"/>
        <cdr:cNvSpPr txBox="1"/>
      </cdr:nvSpPr>
      <cdr:spPr>
        <a:xfrm xmlns:a="http://schemas.openxmlformats.org/drawingml/2006/main">
          <a:off x="12700" y="4472818"/>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measures to improve infrastructure standards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0.85142</cdr:y>
    </cdr:from>
    <cdr:to>
      <cdr:x>0.31184</cdr:x>
      <cdr:y>0.88018</cdr:y>
    </cdr:to>
    <cdr:sp macro="" textlink="">
      <cdr:nvSpPr>
        <cdr:cNvPr id="34" name="ItemBeschriftung_29"/>
        <cdr:cNvSpPr txBox="1"/>
      </cdr:nvSpPr>
      <cdr:spPr>
        <a:xfrm xmlns:a="http://schemas.openxmlformats.org/drawingml/2006/main">
          <a:off x="12700" y="4629151"/>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involvement of RU in relevant processes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0.88018</cdr:y>
    </cdr:from>
    <cdr:to>
      <cdr:x>0.31184</cdr:x>
      <cdr:y>0.90893</cdr:y>
    </cdr:to>
    <cdr:sp macro="" textlink="">
      <cdr:nvSpPr>
        <cdr:cNvPr id="5" name="ItemBeschriftung_30"/>
        <cdr:cNvSpPr txBox="1"/>
      </cdr:nvSpPr>
      <cdr:spPr>
        <a:xfrm xmlns:a="http://schemas.openxmlformats.org/drawingml/2006/main">
          <a:off x="12700" y="4785484"/>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PCS overall</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0.90893</cdr:y>
    </cdr:from>
    <cdr:to>
      <cdr:x>0.31184</cdr:x>
      <cdr:y>0.93768</cdr:y>
    </cdr:to>
    <cdr:sp macro="" textlink="">
      <cdr:nvSpPr>
        <cdr:cNvPr id="6" name="ItemBeschriftung_31"/>
        <cdr:cNvSpPr txBox="1"/>
      </cdr:nvSpPr>
      <cdr:spPr>
        <a:xfrm xmlns:a="http://schemas.openxmlformats.org/drawingml/2006/main">
          <a:off x="12700" y="4941817"/>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result/quality of coordination of temporary capacity restrictions</a:t>
          </a:r>
          <a:endParaRPr lang="de-AT" sz="800" b="0" i="0">
            <a:solidFill>
              <a:srgbClr val="1E2337">
                <a:lumMod val="100000"/>
              </a:srgbClr>
            </a:solidFill>
            <a:latin typeface="Arial" panose="020B0604020202020204" pitchFamily="34" charset="0"/>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0.32011</cdr:x>
      <cdr:y>0.00234</cdr:y>
    </cdr:from>
    <cdr:to>
      <cdr:x>0.86832</cdr:x>
      <cdr:y>0.03931</cdr:y>
    </cdr:to>
    <cdr:sp macro="" textlink="">
      <cdr:nvSpPr>
        <cdr:cNvPr id="56" name="Beschriftung"/>
        <cdr:cNvSpPr txBox="1"/>
      </cdr:nvSpPr>
      <cdr:spPr>
        <a:xfrm xmlns:a="http://schemas.openxmlformats.org/drawingml/2006/main">
          <a:off x="2950118" y="12700"/>
          <a:ext cx="5052287" cy="201030"/>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mean</a:t>
          </a:r>
          <a:endParaRPr lang="de-AT" sz="900" dirty="0">
            <a:solidFill>
              <a:srgbClr val="9BAAC8"/>
            </a:solidFill>
          </a:endParaRPr>
        </a:p>
      </cdr:txBody>
    </cdr:sp>
  </cdr:relSizeAnchor>
  <cdr:relSizeAnchor xmlns:cdr="http://schemas.openxmlformats.org/drawingml/2006/chartDrawing">
    <cdr:from>
      <cdr:x>0.00138</cdr:x>
      <cdr:y>0.04632</cdr:y>
    </cdr:from>
    <cdr:to>
      <cdr:x>0.31184</cdr:x>
      <cdr:y>0.07507</cdr:y>
    </cdr:to>
    <cdr:sp macro="" textlink="">
      <cdr:nvSpPr>
        <cdr:cNvPr id="4" name="ItemBeschriftung_1"/>
        <cdr:cNvSpPr txBox="1"/>
      </cdr:nvSpPr>
      <cdr:spPr>
        <a:xfrm xmlns:a="http://schemas.openxmlformats.org/drawingml/2006/main">
          <a:off x="12700" y="251830"/>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kern="900" baseline="0">
              <a:solidFill>
                <a:srgbClr val="1E2337">
                  <a:lumMod val="100000"/>
                </a:srgbClr>
              </a:solidFill>
              <a:latin typeface="+mn-lt"/>
            </a:rPr>
            <a:t>allocation process by C-OSS</a:t>
          </a:r>
          <a:endParaRPr lang="de-AT" sz="800" b="0" i="0" kern="900" baseline="0" dirty="0">
            <a:solidFill>
              <a:srgbClr val="1E2337">
                <a:lumMod val="100000"/>
              </a:srgbClr>
            </a:solidFill>
            <a:latin typeface="+mn-lt"/>
          </a:endParaRPr>
        </a:p>
      </cdr:txBody>
    </cdr:sp>
  </cdr:relSizeAnchor>
  <cdr:relSizeAnchor xmlns:cdr="http://schemas.openxmlformats.org/drawingml/2006/chartDrawing">
    <cdr:from>
      <cdr:x>0.00138</cdr:x>
      <cdr:y>0.07507</cdr:y>
    </cdr:from>
    <cdr:to>
      <cdr:x>0.31184</cdr:x>
      <cdr:y>0.10383</cdr:y>
    </cdr:to>
    <cdr:sp macro="" textlink="">
      <cdr:nvSpPr>
        <cdr:cNvPr id="2" name="ItemBeschriftung_2"/>
        <cdr:cNvSpPr txBox="1"/>
      </cdr:nvSpPr>
      <cdr:spPr>
        <a:xfrm xmlns:a="http://schemas.openxmlformats.org/drawingml/2006/main">
          <a:off x="12700" y="408163"/>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conflict solving procedure by C-OSS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0.10383</cdr:y>
    </cdr:from>
    <cdr:to>
      <cdr:x>0.31184</cdr:x>
      <cdr:y>0.13258</cdr:y>
    </cdr:to>
    <cdr:sp macro="" textlink="">
      <cdr:nvSpPr>
        <cdr:cNvPr id="3" name="ItemBeschriftung_3"/>
        <cdr:cNvSpPr txBox="1"/>
      </cdr:nvSpPr>
      <cdr:spPr>
        <a:xfrm xmlns:a="http://schemas.openxmlformats.org/drawingml/2006/main">
          <a:off x="12700" y="564496"/>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information on RFC website</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0.13258</cdr:y>
    </cdr:from>
    <cdr:to>
      <cdr:x>0.31184</cdr:x>
      <cdr:y>0.16133</cdr:y>
    </cdr:to>
    <cdr:sp macro="" textlink="">
      <cdr:nvSpPr>
        <cdr:cNvPr id="7" name="ItemBeschriftung_4"/>
        <cdr:cNvSpPr txBox="1"/>
      </cdr:nvSpPr>
      <cdr:spPr>
        <a:xfrm xmlns:a="http://schemas.openxmlformats.org/drawingml/2006/main">
          <a:off x="12700" y="720829"/>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annual report by RFC</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0.16133</cdr:y>
    </cdr:from>
    <cdr:to>
      <cdr:x>0.31184</cdr:x>
      <cdr:y>0.19009</cdr:y>
    </cdr:to>
    <cdr:sp macro="" textlink="">
      <cdr:nvSpPr>
        <cdr:cNvPr id="8" name="ItemBeschriftung_5"/>
        <cdr:cNvSpPr txBox="1"/>
      </cdr:nvSpPr>
      <cdr:spPr>
        <a:xfrm xmlns:a="http://schemas.openxmlformats.org/drawingml/2006/main">
          <a:off x="12700" y="877162"/>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structure of capacity wish list</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0.19009</cdr:y>
    </cdr:from>
    <cdr:to>
      <cdr:x>0.31184</cdr:x>
      <cdr:y>0.21884</cdr:y>
    </cdr:to>
    <cdr:sp macro="" textlink="">
      <cdr:nvSpPr>
        <cdr:cNvPr id="9" name="ItemBeschriftung_6"/>
        <cdr:cNvSpPr txBox="1"/>
      </cdr:nvSpPr>
      <cdr:spPr>
        <a:xfrm xmlns:a="http://schemas.openxmlformats.org/drawingml/2006/main">
          <a:off x="12700" y="1033494"/>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information on terminals in CID</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0.21884</cdr:y>
    </cdr:from>
    <cdr:to>
      <cdr:x>0.31184</cdr:x>
      <cdr:y>0.24759</cdr:y>
    </cdr:to>
    <cdr:sp macro="" textlink="">
      <cdr:nvSpPr>
        <cdr:cNvPr id="12" name="ItemBeschriftung_7"/>
        <cdr:cNvSpPr txBox="1"/>
      </cdr:nvSpPr>
      <cdr:spPr>
        <a:xfrm xmlns:a="http://schemas.openxmlformats.org/drawingml/2006/main">
          <a:off x="12700" y="1189827"/>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CID overall (structure/contents)</a:t>
          </a:r>
        </a:p>
      </cdr:txBody>
    </cdr:sp>
  </cdr:relSizeAnchor>
  <cdr:relSizeAnchor xmlns:cdr="http://schemas.openxmlformats.org/drawingml/2006/chartDrawing">
    <cdr:from>
      <cdr:x>0.00138</cdr:x>
      <cdr:y>0.24759</cdr:y>
    </cdr:from>
    <cdr:to>
      <cdr:x>0.31184</cdr:x>
      <cdr:y>0.27635</cdr:y>
    </cdr:to>
    <cdr:sp macro="" textlink="">
      <cdr:nvSpPr>
        <cdr:cNvPr id="13" name="ItemBeschriftung_8"/>
        <cdr:cNvSpPr txBox="1"/>
      </cdr:nvSpPr>
      <cdr:spPr>
        <a:xfrm xmlns:a="http://schemas.openxmlformats.org/drawingml/2006/main">
          <a:off x="12700" y="1346160"/>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origin/destinations and intermediate stops in PaP</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0.27635</cdr:y>
    </cdr:from>
    <cdr:to>
      <cdr:x>0.31184</cdr:x>
      <cdr:y>0.3051</cdr:y>
    </cdr:to>
    <cdr:sp macro="" textlink="">
      <cdr:nvSpPr>
        <cdr:cNvPr id="14" name="ItemBeschriftung_9"/>
        <cdr:cNvSpPr txBox="1"/>
      </cdr:nvSpPr>
      <cdr:spPr>
        <a:xfrm xmlns:a="http://schemas.openxmlformats.org/drawingml/2006/main">
          <a:off x="12700" y="1502493"/>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speed of PaPs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0.3051</cdr:y>
    </cdr:from>
    <cdr:to>
      <cdr:x>0.31184</cdr:x>
      <cdr:y>0.33386</cdr:y>
    </cdr:to>
    <cdr:sp macro="" textlink="">
      <cdr:nvSpPr>
        <cdr:cNvPr id="15" name="ItemBeschriftung_10"/>
        <cdr:cNvSpPr txBox="1"/>
      </cdr:nvSpPr>
      <cdr:spPr>
        <a:xfrm xmlns:a="http://schemas.openxmlformats.org/drawingml/2006/main">
          <a:off x="12700" y="1658826"/>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information at RAG/TAG meetings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0.33386</cdr:y>
    </cdr:from>
    <cdr:to>
      <cdr:x>0.31184</cdr:x>
      <cdr:y>0.36261</cdr:y>
    </cdr:to>
    <cdr:sp macro="" textlink="">
      <cdr:nvSpPr>
        <cdr:cNvPr id="16" name="ItemBeschriftung_11"/>
        <cdr:cNvSpPr txBox="1"/>
      </cdr:nvSpPr>
      <cdr:spPr>
        <a:xfrm xmlns:a="http://schemas.openxmlformats.org/drawingml/2006/main">
          <a:off x="12700" y="1815159"/>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implementation of re-routing scenarios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0.36261</cdr:y>
    </cdr:from>
    <cdr:to>
      <cdr:x>0.31184</cdr:x>
      <cdr:y>0.39136</cdr:y>
    </cdr:to>
    <cdr:sp macro="" textlink="">
      <cdr:nvSpPr>
        <cdr:cNvPr id="17" name="ItemBeschriftung_12"/>
        <cdr:cNvSpPr txBox="1"/>
      </cdr:nvSpPr>
      <cdr:spPr>
        <a:xfrm xmlns:a="http://schemas.openxmlformats.org/drawingml/2006/main">
          <a:off x="12700" y="1971492"/>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regular performance reports</a:t>
          </a:r>
        </a:p>
      </cdr:txBody>
    </cdr:sp>
  </cdr:relSizeAnchor>
  <cdr:relSizeAnchor xmlns:cdr="http://schemas.openxmlformats.org/drawingml/2006/chartDrawing">
    <cdr:from>
      <cdr:x>0.00138</cdr:x>
      <cdr:y>0.39136</cdr:y>
    </cdr:from>
    <cdr:to>
      <cdr:x>0.31184</cdr:x>
      <cdr:y>0.42012</cdr:y>
    </cdr:to>
    <cdr:sp macro="" textlink="">
      <cdr:nvSpPr>
        <cdr:cNvPr id="18" name="ItemBeschriftung_13"/>
        <cdr:cNvSpPr txBox="1"/>
      </cdr:nvSpPr>
      <cdr:spPr>
        <a:xfrm xmlns:a="http://schemas.openxmlformats.org/drawingml/2006/main">
          <a:off x="12700" y="2127825"/>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PaP parameters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0.42012</cdr:y>
    </cdr:from>
    <cdr:to>
      <cdr:x>0.31184</cdr:x>
      <cdr:y>0.44887</cdr:y>
    </cdr:to>
    <cdr:sp macro="" textlink="">
      <cdr:nvSpPr>
        <cdr:cNvPr id="19" name="ItemBeschriftung_14"/>
        <cdr:cNvSpPr txBox="1"/>
      </cdr:nvSpPr>
      <cdr:spPr>
        <a:xfrm xmlns:a="http://schemas.openxmlformats.org/drawingml/2006/main">
          <a:off x="12700" y="2284158"/>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adequacy of lines</a:t>
          </a:r>
        </a:p>
      </cdr:txBody>
    </cdr:sp>
  </cdr:relSizeAnchor>
  <cdr:relSizeAnchor xmlns:cdr="http://schemas.openxmlformats.org/drawingml/2006/chartDrawing">
    <cdr:from>
      <cdr:x>0.00138</cdr:x>
      <cdr:y>0.44887</cdr:y>
    </cdr:from>
    <cdr:to>
      <cdr:x>0.31184</cdr:x>
      <cdr:y>0.47762</cdr:y>
    </cdr:to>
    <cdr:sp macro="" textlink="">
      <cdr:nvSpPr>
        <cdr:cNvPr id="20" name="ItemBeschriftung_15"/>
        <cdr:cNvSpPr txBox="1"/>
      </cdr:nvSpPr>
      <cdr:spPr>
        <a:xfrm xmlns:a="http://schemas.openxmlformats.org/drawingml/2006/main">
          <a:off x="12700" y="2440491"/>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PaP offer/capacity management on overlapping sections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0.47762</cdr:y>
    </cdr:from>
    <cdr:to>
      <cdr:x>0.31184</cdr:x>
      <cdr:y>0.50638</cdr:y>
    </cdr:to>
    <cdr:sp macro="" textlink="">
      <cdr:nvSpPr>
        <cdr:cNvPr id="21" name="ItemBeschriftung_16"/>
        <cdr:cNvSpPr txBox="1"/>
      </cdr:nvSpPr>
      <cdr:spPr>
        <a:xfrm xmlns:a="http://schemas.openxmlformats.org/drawingml/2006/main">
          <a:off x="12700" y="2596823"/>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helpfulness of &amp; information from traffic management</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0.50638</cdr:y>
    </cdr:from>
    <cdr:to>
      <cdr:x>0.31184</cdr:x>
      <cdr:y>0.53513</cdr:y>
    </cdr:to>
    <cdr:sp macro="" textlink="">
      <cdr:nvSpPr>
        <cdr:cNvPr id="22" name="ItemBeschriftung_17"/>
        <cdr:cNvSpPr txBox="1"/>
      </cdr:nvSpPr>
      <cdr:spPr>
        <a:xfrm xmlns:a="http://schemas.openxmlformats.org/drawingml/2006/main">
          <a:off x="12700" y="2753156"/>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RU Advisory Group/Terminal Advisory Group</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0.53513</cdr:y>
    </cdr:from>
    <cdr:to>
      <cdr:x>0.31184</cdr:x>
      <cdr:y>0.56388</cdr:y>
    </cdr:to>
    <cdr:sp macro="" textlink="">
      <cdr:nvSpPr>
        <cdr:cNvPr id="23" name="ItemBeschriftung_18"/>
        <cdr:cNvSpPr txBox="1"/>
      </cdr:nvSpPr>
      <cdr:spPr>
        <a:xfrm xmlns:a="http://schemas.openxmlformats.org/drawingml/2006/main">
          <a:off x="12700" y="2909489"/>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PaP schedule (adequate travel/departure/arrival times)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0.56388</cdr:y>
    </cdr:from>
    <cdr:to>
      <cdr:x>0.31184</cdr:x>
      <cdr:y>0.59264</cdr:y>
    </cdr:to>
    <cdr:sp macro="" textlink="">
      <cdr:nvSpPr>
        <cdr:cNvPr id="24" name="ItemBeschriftung_19"/>
        <cdr:cNvSpPr txBox="1"/>
      </cdr:nvSpPr>
      <cdr:spPr>
        <a:xfrm xmlns:a="http://schemas.openxmlformats.org/drawingml/2006/main">
          <a:off x="12700" y="3065822"/>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measures to improve punctuality</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0.59264</cdr:y>
    </cdr:from>
    <cdr:to>
      <cdr:x>0.31184</cdr:x>
      <cdr:y>0.62139</cdr:y>
    </cdr:to>
    <cdr:sp macro="" textlink="">
      <cdr:nvSpPr>
        <cdr:cNvPr id="25" name="ItemBeschriftung_20"/>
        <cdr:cNvSpPr txBox="1"/>
      </cdr:nvSpPr>
      <cdr:spPr>
        <a:xfrm xmlns:a="http://schemas.openxmlformats.org/drawingml/2006/main">
          <a:off x="12700" y="3222155"/>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communication with &amp; information by management board (except RAG/TAG meetings)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0.62139</cdr:y>
    </cdr:from>
    <cdr:to>
      <cdr:x>0.31184</cdr:x>
      <cdr:y>0.65015</cdr:y>
    </cdr:to>
    <cdr:sp macro="" textlink="">
      <cdr:nvSpPr>
        <cdr:cNvPr id="26" name="ItemBeschriftung_21"/>
        <cdr:cNvSpPr txBox="1"/>
      </cdr:nvSpPr>
      <cdr:spPr>
        <a:xfrm xmlns:a="http://schemas.openxmlformats.org/drawingml/2006/main">
          <a:off x="12700" y="3378488"/>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infrastructure standards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0.65015</cdr:y>
    </cdr:from>
    <cdr:to>
      <cdr:x>0.31184</cdr:x>
      <cdr:y>0.6789</cdr:y>
    </cdr:to>
    <cdr:sp macro="" textlink="">
      <cdr:nvSpPr>
        <cdr:cNvPr id="27" name="ItemBeschriftung_22"/>
        <cdr:cNvSpPr txBox="1"/>
      </cdr:nvSpPr>
      <cdr:spPr>
        <a:xfrm xmlns:a="http://schemas.openxmlformats.org/drawingml/2006/main">
          <a:off x="12700" y="3534821"/>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quality of international path offer</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0.6789</cdr:y>
    </cdr:from>
    <cdr:to>
      <cdr:x>0.31184</cdr:x>
      <cdr:y>0.70765</cdr:y>
    </cdr:to>
    <cdr:sp macro="" textlink="">
      <cdr:nvSpPr>
        <cdr:cNvPr id="28" name="ItemBeschriftung_23"/>
        <cdr:cNvSpPr txBox="1"/>
      </cdr:nvSpPr>
      <cdr:spPr>
        <a:xfrm xmlns:a="http://schemas.openxmlformats.org/drawingml/2006/main">
          <a:off x="12700" y="3691154"/>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amount of PaPs (number of paths)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0.70765</cdr:y>
    </cdr:from>
    <cdr:to>
      <cdr:x>0.31184</cdr:x>
      <cdr:y>0.73641</cdr:y>
    </cdr:to>
    <cdr:sp macro="" textlink="">
      <cdr:nvSpPr>
        <cdr:cNvPr id="29" name="ItemBeschriftung_24"/>
        <cdr:cNvSpPr txBox="1"/>
      </cdr:nvSpPr>
      <cdr:spPr>
        <a:xfrm xmlns:a="http://schemas.openxmlformats.org/drawingml/2006/main">
          <a:off x="12700" y="3847487"/>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business know-how of C-OSS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0.73641</cdr:y>
    </cdr:from>
    <cdr:to>
      <cdr:x>0.31184</cdr:x>
      <cdr:y>0.76516</cdr:y>
    </cdr:to>
    <cdr:sp macro="" textlink="">
      <cdr:nvSpPr>
        <cdr:cNvPr id="30" name="ItemBeschriftung_25"/>
        <cdr:cNvSpPr txBox="1"/>
      </cdr:nvSpPr>
      <cdr:spPr>
        <a:xfrm xmlns:a="http://schemas.openxmlformats.org/drawingml/2006/main">
          <a:off x="12700" y="4003820"/>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quality of PaP reserve capacity</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0.76516</cdr:y>
    </cdr:from>
    <cdr:to>
      <cdr:x>0.31184</cdr:x>
      <cdr:y>0.79391</cdr:y>
    </cdr:to>
    <cdr:sp macro="" textlink="">
      <cdr:nvSpPr>
        <cdr:cNvPr id="31" name="ItemBeschriftung_26"/>
        <cdr:cNvSpPr txBox="1"/>
      </cdr:nvSpPr>
      <cdr:spPr>
        <a:xfrm xmlns:a="http://schemas.openxmlformats.org/drawingml/2006/main">
          <a:off x="12700" y="4160153"/>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quality/level of detail of information in list of temporary capacity restrictions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0.79391</cdr:y>
    </cdr:from>
    <cdr:to>
      <cdr:x>0.31184</cdr:x>
      <cdr:y>0.82267</cdr:y>
    </cdr:to>
    <cdr:sp macro="" textlink="">
      <cdr:nvSpPr>
        <cdr:cNvPr id="32" name="ItemBeschriftung_27"/>
        <cdr:cNvSpPr txBox="1"/>
      </cdr:nvSpPr>
      <cdr:spPr>
        <a:xfrm xmlns:a="http://schemas.openxmlformats.org/drawingml/2006/main">
          <a:off x="12700" y="4316485"/>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availability of C-OSS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0.82267</cdr:y>
    </cdr:from>
    <cdr:to>
      <cdr:x>0.31184</cdr:x>
      <cdr:y>0.85142</cdr:y>
    </cdr:to>
    <cdr:sp macro="" textlink="">
      <cdr:nvSpPr>
        <cdr:cNvPr id="33" name="ItemBeschriftung_28"/>
        <cdr:cNvSpPr txBox="1"/>
      </cdr:nvSpPr>
      <cdr:spPr>
        <a:xfrm xmlns:a="http://schemas.openxmlformats.org/drawingml/2006/main">
          <a:off x="12700" y="4472818"/>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PCS overall</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0.85142</cdr:y>
    </cdr:from>
    <cdr:to>
      <cdr:x>0.31184</cdr:x>
      <cdr:y>0.88018</cdr:y>
    </cdr:to>
    <cdr:sp macro="" textlink="">
      <cdr:nvSpPr>
        <cdr:cNvPr id="34" name="ItemBeschriftung_29"/>
        <cdr:cNvSpPr txBox="1"/>
      </cdr:nvSpPr>
      <cdr:spPr>
        <a:xfrm xmlns:a="http://schemas.openxmlformats.org/drawingml/2006/main">
          <a:off x="12700" y="4629151"/>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measures to improve infrastructure standards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0.61704</cdr:x>
      <cdr:y>0.83315</cdr:y>
    </cdr:from>
    <cdr:to>
      <cdr:x>0.61704</cdr:x>
      <cdr:y>0.92659</cdr:y>
    </cdr:to>
    <cdr:cxnSp macro="">
      <cdr:nvCxnSpPr>
        <cdr:cNvPr id="43" name="LegendenBegrenzung_links">
          <a:extLst xmlns:a="http://schemas.openxmlformats.org/drawingml/2006/main">
            <a:ext uri="{FF2B5EF4-FFF2-40B4-BE49-F238E27FC236}">
              <a16:creationId xmlns:a16="http://schemas.microsoft.com/office/drawing/2014/main" id="{990DE885-3F31-4D21-B2D4-EF7DE0C73A62}"/>
            </a:ext>
          </a:extLst>
        </cdr:cNvPr>
        <cdr:cNvCxnSpPr/>
      </cdr:nvCxnSpPr>
      <cdr:spPr>
        <a:xfrm xmlns:a="http://schemas.openxmlformats.org/drawingml/2006/main">
          <a:off x="5686618" y="4529825"/>
          <a:ext cx="0" cy="508000"/>
        </a:xfrm>
        <a:prstGeom xmlns:a="http://schemas.openxmlformats.org/drawingml/2006/main" prst="line">
          <a:avLst/>
        </a:prstGeom>
        <a:ln xmlns:a="http://schemas.openxmlformats.org/drawingml/2006/main" w="9525">
          <a:solidFill>
            <a:srgbClr val="BECDE6"/>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0.86178</cdr:x>
      <cdr:y>0.83315</cdr:y>
    </cdr:from>
    <cdr:to>
      <cdr:x>0.86178</cdr:x>
      <cdr:y>0.92659</cdr:y>
    </cdr:to>
    <cdr:cxnSp macro="">
      <cdr:nvCxnSpPr>
        <cdr:cNvPr id="44" name="LegendenBegrenzung_rechts">
          <a:extLst xmlns:a="http://schemas.openxmlformats.org/drawingml/2006/main">
            <a:ext uri="{FF2B5EF4-FFF2-40B4-BE49-F238E27FC236}">
              <a16:creationId xmlns:a16="http://schemas.microsoft.com/office/drawing/2014/main" id="{EE9212B5-B49D-4878-BC14-1BF30233F179}"/>
            </a:ext>
          </a:extLst>
        </cdr:cNvPr>
        <cdr:cNvCxnSpPr/>
      </cdr:nvCxnSpPr>
      <cdr:spPr>
        <a:xfrm xmlns:a="http://schemas.openxmlformats.org/drawingml/2006/main">
          <a:off x="7942080" y="4529825"/>
          <a:ext cx="0" cy="508000"/>
        </a:xfrm>
        <a:prstGeom xmlns:a="http://schemas.openxmlformats.org/drawingml/2006/main" prst="line">
          <a:avLst/>
        </a:prstGeom>
        <a:ln xmlns:a="http://schemas.openxmlformats.org/drawingml/2006/main" w="9525">
          <a:solidFill>
            <a:srgbClr val="BECDE6"/>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0.00138</cdr:x>
      <cdr:y>0.88018</cdr:y>
    </cdr:from>
    <cdr:to>
      <cdr:x>0.31184</cdr:x>
      <cdr:y>0.90893</cdr:y>
    </cdr:to>
    <cdr:sp macro="" textlink="">
      <cdr:nvSpPr>
        <cdr:cNvPr id="5" name="ItemBeschriftung_30"/>
        <cdr:cNvSpPr txBox="1"/>
      </cdr:nvSpPr>
      <cdr:spPr>
        <a:xfrm xmlns:a="http://schemas.openxmlformats.org/drawingml/2006/main">
          <a:off x="12700" y="4785484"/>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involvement of RU in relevant processes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0.90893</cdr:y>
    </cdr:from>
    <cdr:to>
      <cdr:x>0.31184</cdr:x>
      <cdr:y>0.93768</cdr:y>
    </cdr:to>
    <cdr:sp macro="" textlink="">
      <cdr:nvSpPr>
        <cdr:cNvPr id="6" name="ItemBeschriftung_31"/>
        <cdr:cNvSpPr txBox="1"/>
      </cdr:nvSpPr>
      <cdr:spPr>
        <a:xfrm xmlns:a="http://schemas.openxmlformats.org/drawingml/2006/main">
          <a:off x="12700" y="4941817"/>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result/quality of coordination of temporary capacity restrictions</a:t>
          </a:r>
          <a:endParaRPr lang="de-AT" sz="800" b="0" i="0">
            <a:solidFill>
              <a:srgbClr val="1E2337">
                <a:lumMod val="100000"/>
              </a:srgbClr>
            </a:solidFill>
            <a:latin typeface="Arial" panose="020B0604020202020204" pitchFamily="34" charset="0"/>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0.32011</cdr:x>
      <cdr:y>0.00234</cdr:y>
    </cdr:from>
    <cdr:to>
      <cdr:x>0.86832</cdr:x>
      <cdr:y>0.03931</cdr:y>
    </cdr:to>
    <cdr:sp macro="" textlink="">
      <cdr:nvSpPr>
        <cdr:cNvPr id="56" name="Beschriftung"/>
        <cdr:cNvSpPr txBox="1"/>
      </cdr:nvSpPr>
      <cdr:spPr>
        <a:xfrm xmlns:a="http://schemas.openxmlformats.org/drawingml/2006/main">
          <a:off x="2950118" y="12700"/>
          <a:ext cx="5052287" cy="201030"/>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mean</a:t>
          </a:r>
          <a:endParaRPr lang="de-AT" sz="900" dirty="0">
            <a:solidFill>
              <a:srgbClr val="9BAAC8"/>
            </a:solidFill>
          </a:endParaRPr>
        </a:p>
      </cdr:txBody>
    </cdr:sp>
  </cdr:relSizeAnchor>
  <cdr:relSizeAnchor xmlns:cdr="http://schemas.openxmlformats.org/drawingml/2006/chartDrawing">
    <cdr:from>
      <cdr:x>0.00138</cdr:x>
      <cdr:y>0.04632</cdr:y>
    </cdr:from>
    <cdr:to>
      <cdr:x>0.31184</cdr:x>
      <cdr:y>0.07507</cdr:y>
    </cdr:to>
    <cdr:sp macro="" textlink="">
      <cdr:nvSpPr>
        <cdr:cNvPr id="4" name="ItemBeschriftung_1"/>
        <cdr:cNvSpPr txBox="1"/>
      </cdr:nvSpPr>
      <cdr:spPr>
        <a:xfrm xmlns:a="http://schemas.openxmlformats.org/drawingml/2006/main">
          <a:off x="12700" y="251830"/>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kern="900" baseline="0">
              <a:solidFill>
                <a:srgbClr val="000000">
                  <a:lumMod val="100000"/>
                </a:srgbClr>
              </a:solidFill>
              <a:latin typeface="+mn-lt"/>
            </a:rPr>
            <a:t>allocation process by C-OSS</a:t>
          </a:r>
          <a:endParaRPr lang="de-AT" sz="800" b="0" i="0" kern="900" baseline="0" dirty="0">
            <a:solidFill>
              <a:srgbClr val="000000">
                <a:lumMod val="100000"/>
              </a:srgbClr>
            </a:solidFill>
            <a:latin typeface="+mn-lt"/>
          </a:endParaRPr>
        </a:p>
      </cdr:txBody>
    </cdr:sp>
  </cdr:relSizeAnchor>
  <cdr:relSizeAnchor xmlns:cdr="http://schemas.openxmlformats.org/drawingml/2006/chartDrawing">
    <cdr:from>
      <cdr:x>0.00138</cdr:x>
      <cdr:y>0.07507</cdr:y>
    </cdr:from>
    <cdr:to>
      <cdr:x>0.31184</cdr:x>
      <cdr:y>0.10383</cdr:y>
    </cdr:to>
    <cdr:sp macro="" textlink="">
      <cdr:nvSpPr>
        <cdr:cNvPr id="10" name="ItemBeschriftung_2"/>
        <cdr:cNvSpPr txBox="1"/>
      </cdr:nvSpPr>
      <cdr:spPr>
        <a:xfrm xmlns:a="http://schemas.openxmlformats.org/drawingml/2006/main">
          <a:off x="12700" y="408163"/>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000000">
                  <a:lumMod val="100000"/>
                </a:srgbClr>
              </a:solidFill>
              <a:latin typeface="Arial" panose="020B0604020202020204" pitchFamily="34" charset="0"/>
            </a:rPr>
            <a:t>conflict solving procedure by C-OSS</a:t>
          </a:r>
          <a:endParaRPr lang="de-AT" sz="800" b="0" i="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0.00138</cdr:x>
      <cdr:y>0.10383</cdr:y>
    </cdr:from>
    <cdr:to>
      <cdr:x>0.31184</cdr:x>
      <cdr:y>0.13258</cdr:y>
    </cdr:to>
    <cdr:sp macro="" textlink="">
      <cdr:nvSpPr>
        <cdr:cNvPr id="11" name="ItemBeschriftung_3"/>
        <cdr:cNvSpPr txBox="1"/>
      </cdr:nvSpPr>
      <cdr:spPr>
        <a:xfrm xmlns:a="http://schemas.openxmlformats.org/drawingml/2006/main">
          <a:off x="12700" y="564496"/>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000000">
                  <a:lumMod val="100000"/>
                </a:srgbClr>
              </a:solidFill>
              <a:latin typeface="Arial" panose="020B0604020202020204" pitchFamily="34" charset="0"/>
            </a:rPr>
            <a:t>information on RFC website</a:t>
          </a:r>
        </a:p>
      </cdr:txBody>
    </cdr:sp>
  </cdr:relSizeAnchor>
  <cdr:relSizeAnchor xmlns:cdr="http://schemas.openxmlformats.org/drawingml/2006/chartDrawing">
    <cdr:from>
      <cdr:x>0.00138</cdr:x>
      <cdr:y>0.13258</cdr:y>
    </cdr:from>
    <cdr:to>
      <cdr:x>0.31184</cdr:x>
      <cdr:y>0.16133</cdr:y>
    </cdr:to>
    <cdr:sp macro="" textlink="">
      <cdr:nvSpPr>
        <cdr:cNvPr id="35" name="ItemBeschriftung_4"/>
        <cdr:cNvSpPr txBox="1"/>
      </cdr:nvSpPr>
      <cdr:spPr>
        <a:xfrm xmlns:a="http://schemas.openxmlformats.org/drawingml/2006/main">
          <a:off x="12700" y="720829"/>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000000">
                  <a:lumMod val="100000"/>
                </a:srgbClr>
              </a:solidFill>
              <a:latin typeface="Arial" panose="020B0604020202020204" pitchFamily="34" charset="0"/>
            </a:rPr>
            <a:t>annual report by RFC</a:t>
          </a:r>
        </a:p>
      </cdr:txBody>
    </cdr:sp>
  </cdr:relSizeAnchor>
  <cdr:relSizeAnchor xmlns:cdr="http://schemas.openxmlformats.org/drawingml/2006/chartDrawing">
    <cdr:from>
      <cdr:x>0.00138</cdr:x>
      <cdr:y>0.16133</cdr:y>
    </cdr:from>
    <cdr:to>
      <cdr:x>0.31184</cdr:x>
      <cdr:y>0.19009</cdr:y>
    </cdr:to>
    <cdr:sp macro="" textlink="">
      <cdr:nvSpPr>
        <cdr:cNvPr id="36" name="ItemBeschriftung_5"/>
        <cdr:cNvSpPr txBox="1"/>
      </cdr:nvSpPr>
      <cdr:spPr>
        <a:xfrm xmlns:a="http://schemas.openxmlformats.org/drawingml/2006/main">
          <a:off x="12700" y="877162"/>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000000">
                  <a:lumMod val="100000"/>
                </a:srgbClr>
              </a:solidFill>
              <a:latin typeface="Arial" panose="020B0604020202020204" pitchFamily="34" charset="0"/>
            </a:rPr>
            <a:t>structure of capacity wish list</a:t>
          </a:r>
          <a:endParaRPr lang="de-AT" sz="800" b="0" i="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0.00138</cdr:x>
      <cdr:y>0.19009</cdr:y>
    </cdr:from>
    <cdr:to>
      <cdr:x>0.31184</cdr:x>
      <cdr:y>0.21884</cdr:y>
    </cdr:to>
    <cdr:sp macro="" textlink="">
      <cdr:nvSpPr>
        <cdr:cNvPr id="37" name="ItemBeschriftung_6"/>
        <cdr:cNvSpPr txBox="1"/>
      </cdr:nvSpPr>
      <cdr:spPr>
        <a:xfrm xmlns:a="http://schemas.openxmlformats.org/drawingml/2006/main">
          <a:off x="12700" y="1033494"/>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000000">
                  <a:lumMod val="100000"/>
                </a:srgbClr>
              </a:solidFill>
              <a:latin typeface="Arial" panose="020B0604020202020204" pitchFamily="34" charset="0"/>
            </a:rPr>
            <a:t>information on terminals in CID</a:t>
          </a:r>
        </a:p>
      </cdr:txBody>
    </cdr:sp>
  </cdr:relSizeAnchor>
  <cdr:relSizeAnchor xmlns:cdr="http://schemas.openxmlformats.org/drawingml/2006/chartDrawing">
    <cdr:from>
      <cdr:x>0.00138</cdr:x>
      <cdr:y>0.21884</cdr:y>
    </cdr:from>
    <cdr:to>
      <cdr:x>0.31184</cdr:x>
      <cdr:y>0.24759</cdr:y>
    </cdr:to>
    <cdr:sp macro="" textlink="">
      <cdr:nvSpPr>
        <cdr:cNvPr id="38" name="ItemBeschriftung_7"/>
        <cdr:cNvSpPr txBox="1"/>
      </cdr:nvSpPr>
      <cdr:spPr>
        <a:xfrm xmlns:a="http://schemas.openxmlformats.org/drawingml/2006/main">
          <a:off x="12700" y="1189827"/>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000000">
                  <a:lumMod val="100000"/>
                </a:srgbClr>
              </a:solidFill>
              <a:latin typeface="Arial" panose="020B0604020202020204" pitchFamily="34" charset="0"/>
            </a:rPr>
            <a:t>CID overall (structure/contents)</a:t>
          </a:r>
        </a:p>
      </cdr:txBody>
    </cdr:sp>
  </cdr:relSizeAnchor>
  <cdr:relSizeAnchor xmlns:cdr="http://schemas.openxmlformats.org/drawingml/2006/chartDrawing">
    <cdr:from>
      <cdr:x>0.00138</cdr:x>
      <cdr:y>0.24759</cdr:y>
    </cdr:from>
    <cdr:to>
      <cdr:x>0.31184</cdr:x>
      <cdr:y>0.27635</cdr:y>
    </cdr:to>
    <cdr:sp macro="" textlink="">
      <cdr:nvSpPr>
        <cdr:cNvPr id="39" name="ItemBeschriftung_8"/>
        <cdr:cNvSpPr txBox="1"/>
      </cdr:nvSpPr>
      <cdr:spPr>
        <a:xfrm xmlns:a="http://schemas.openxmlformats.org/drawingml/2006/main">
          <a:off x="12700" y="1346160"/>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000000">
                  <a:lumMod val="100000"/>
                </a:srgbClr>
              </a:solidFill>
              <a:latin typeface="Arial" panose="020B0604020202020204" pitchFamily="34" charset="0"/>
            </a:rPr>
            <a:t>origin/destinations and intermediate stops in PaP</a:t>
          </a:r>
          <a:endParaRPr lang="de-AT" sz="800" b="0" i="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0.00138</cdr:x>
      <cdr:y>0.27635</cdr:y>
    </cdr:from>
    <cdr:to>
      <cdr:x>0.31184</cdr:x>
      <cdr:y>0.3051</cdr:y>
    </cdr:to>
    <cdr:sp macro="" textlink="">
      <cdr:nvSpPr>
        <cdr:cNvPr id="40" name="ItemBeschriftung_9"/>
        <cdr:cNvSpPr txBox="1"/>
      </cdr:nvSpPr>
      <cdr:spPr>
        <a:xfrm xmlns:a="http://schemas.openxmlformats.org/drawingml/2006/main">
          <a:off x="12700" y="1502493"/>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000000">
                  <a:lumMod val="100000"/>
                </a:srgbClr>
              </a:solidFill>
              <a:latin typeface="Arial" panose="020B0604020202020204" pitchFamily="34" charset="0"/>
            </a:rPr>
            <a:t>speed of PaPs</a:t>
          </a:r>
          <a:endParaRPr lang="de-AT" sz="800" b="0" i="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0.00138</cdr:x>
      <cdr:y>0.3051</cdr:y>
    </cdr:from>
    <cdr:to>
      <cdr:x>0.31184</cdr:x>
      <cdr:y>0.33386</cdr:y>
    </cdr:to>
    <cdr:sp macro="" textlink="">
      <cdr:nvSpPr>
        <cdr:cNvPr id="41" name="ItemBeschriftung_10"/>
        <cdr:cNvSpPr txBox="1"/>
      </cdr:nvSpPr>
      <cdr:spPr>
        <a:xfrm xmlns:a="http://schemas.openxmlformats.org/drawingml/2006/main">
          <a:off x="12700" y="1658826"/>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000000">
                  <a:lumMod val="100000"/>
                </a:srgbClr>
              </a:solidFill>
              <a:latin typeface="Arial" panose="020B0604020202020204" pitchFamily="34" charset="0"/>
            </a:rPr>
            <a:t>information at RAG/TAG meetings</a:t>
          </a:r>
        </a:p>
      </cdr:txBody>
    </cdr:sp>
  </cdr:relSizeAnchor>
  <cdr:relSizeAnchor xmlns:cdr="http://schemas.openxmlformats.org/drawingml/2006/chartDrawing">
    <cdr:from>
      <cdr:x>0.00138</cdr:x>
      <cdr:y>0.33386</cdr:y>
    </cdr:from>
    <cdr:to>
      <cdr:x>0.31184</cdr:x>
      <cdr:y>0.36261</cdr:y>
    </cdr:to>
    <cdr:sp macro="" textlink="">
      <cdr:nvSpPr>
        <cdr:cNvPr id="42" name="ItemBeschriftung_11"/>
        <cdr:cNvSpPr txBox="1"/>
      </cdr:nvSpPr>
      <cdr:spPr>
        <a:xfrm xmlns:a="http://schemas.openxmlformats.org/drawingml/2006/main">
          <a:off x="12700" y="1815159"/>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000000">
                  <a:lumMod val="100000"/>
                </a:srgbClr>
              </a:solidFill>
              <a:latin typeface="Arial" panose="020B0604020202020204" pitchFamily="34" charset="0"/>
            </a:rPr>
            <a:t>implementation of re-routing scenarios</a:t>
          </a:r>
        </a:p>
      </cdr:txBody>
    </cdr:sp>
  </cdr:relSizeAnchor>
  <cdr:relSizeAnchor xmlns:cdr="http://schemas.openxmlformats.org/drawingml/2006/chartDrawing">
    <cdr:from>
      <cdr:x>0.00138</cdr:x>
      <cdr:y>0.36261</cdr:y>
    </cdr:from>
    <cdr:to>
      <cdr:x>0.31184</cdr:x>
      <cdr:y>0.39136</cdr:y>
    </cdr:to>
    <cdr:sp macro="" textlink="">
      <cdr:nvSpPr>
        <cdr:cNvPr id="43" name="ItemBeschriftung_12"/>
        <cdr:cNvSpPr txBox="1"/>
      </cdr:nvSpPr>
      <cdr:spPr>
        <a:xfrm xmlns:a="http://schemas.openxmlformats.org/drawingml/2006/main">
          <a:off x="12700" y="1971492"/>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000000">
                  <a:lumMod val="100000"/>
                </a:srgbClr>
              </a:solidFill>
              <a:latin typeface="Arial" panose="020B0604020202020204" pitchFamily="34" charset="0"/>
            </a:rPr>
            <a:t>regular performance reports</a:t>
          </a:r>
          <a:endParaRPr lang="de-AT" sz="800" b="0" i="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0.00138</cdr:x>
      <cdr:y>0.39136</cdr:y>
    </cdr:from>
    <cdr:to>
      <cdr:x>0.31184</cdr:x>
      <cdr:y>0.42012</cdr:y>
    </cdr:to>
    <cdr:sp macro="" textlink="">
      <cdr:nvSpPr>
        <cdr:cNvPr id="44" name="ItemBeschriftung_13"/>
        <cdr:cNvSpPr txBox="1"/>
      </cdr:nvSpPr>
      <cdr:spPr>
        <a:xfrm xmlns:a="http://schemas.openxmlformats.org/drawingml/2006/main">
          <a:off x="12700" y="2127825"/>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000000">
                  <a:lumMod val="100000"/>
                </a:srgbClr>
              </a:solidFill>
              <a:latin typeface="Arial" panose="020B0604020202020204" pitchFamily="34" charset="0"/>
            </a:rPr>
            <a:t>PaP parameters</a:t>
          </a:r>
          <a:endParaRPr lang="de-AT" sz="800" b="0" i="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0.00138</cdr:x>
      <cdr:y>0.42012</cdr:y>
    </cdr:from>
    <cdr:to>
      <cdr:x>0.31184</cdr:x>
      <cdr:y>0.44887</cdr:y>
    </cdr:to>
    <cdr:sp macro="" textlink="">
      <cdr:nvSpPr>
        <cdr:cNvPr id="45" name="ItemBeschriftung_14"/>
        <cdr:cNvSpPr txBox="1"/>
      </cdr:nvSpPr>
      <cdr:spPr>
        <a:xfrm xmlns:a="http://schemas.openxmlformats.org/drawingml/2006/main">
          <a:off x="12700" y="2284158"/>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000000">
                  <a:lumMod val="100000"/>
                </a:srgbClr>
              </a:solidFill>
              <a:latin typeface="Arial" panose="020B0604020202020204" pitchFamily="34" charset="0"/>
            </a:rPr>
            <a:t>adequacy of lines</a:t>
          </a:r>
        </a:p>
      </cdr:txBody>
    </cdr:sp>
  </cdr:relSizeAnchor>
  <cdr:relSizeAnchor xmlns:cdr="http://schemas.openxmlformats.org/drawingml/2006/chartDrawing">
    <cdr:from>
      <cdr:x>0.00138</cdr:x>
      <cdr:y>0.44887</cdr:y>
    </cdr:from>
    <cdr:to>
      <cdr:x>0.31184</cdr:x>
      <cdr:y>0.47762</cdr:y>
    </cdr:to>
    <cdr:sp macro="" textlink="">
      <cdr:nvSpPr>
        <cdr:cNvPr id="46" name="ItemBeschriftung_15"/>
        <cdr:cNvSpPr txBox="1"/>
      </cdr:nvSpPr>
      <cdr:spPr>
        <a:xfrm xmlns:a="http://schemas.openxmlformats.org/drawingml/2006/main">
          <a:off x="12700" y="2440491"/>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000000">
                  <a:lumMod val="100000"/>
                </a:srgbClr>
              </a:solidFill>
              <a:latin typeface="Arial" panose="020B0604020202020204" pitchFamily="34" charset="0"/>
            </a:rPr>
            <a:t>PaP offer/capacity management on overlapping sections</a:t>
          </a:r>
          <a:endParaRPr lang="de-AT" sz="800" b="0" i="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0.00138</cdr:x>
      <cdr:y>0.47762</cdr:y>
    </cdr:from>
    <cdr:to>
      <cdr:x>0.31184</cdr:x>
      <cdr:y>0.50638</cdr:y>
    </cdr:to>
    <cdr:sp macro="" textlink="">
      <cdr:nvSpPr>
        <cdr:cNvPr id="47" name="ItemBeschriftung_16"/>
        <cdr:cNvSpPr txBox="1"/>
      </cdr:nvSpPr>
      <cdr:spPr>
        <a:xfrm xmlns:a="http://schemas.openxmlformats.org/drawingml/2006/main">
          <a:off x="12700" y="2596823"/>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000000">
                  <a:lumMod val="100000"/>
                </a:srgbClr>
              </a:solidFill>
              <a:latin typeface="Arial" panose="020B0604020202020204" pitchFamily="34" charset="0"/>
            </a:rPr>
            <a:t>helpfulness of &amp; information from traffic management</a:t>
          </a:r>
          <a:endParaRPr lang="de-AT" sz="800" b="0" i="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0.00138</cdr:x>
      <cdr:y>0.50638</cdr:y>
    </cdr:from>
    <cdr:to>
      <cdr:x>0.31184</cdr:x>
      <cdr:y>0.53513</cdr:y>
    </cdr:to>
    <cdr:sp macro="" textlink="">
      <cdr:nvSpPr>
        <cdr:cNvPr id="48" name="ItemBeschriftung_17"/>
        <cdr:cNvSpPr txBox="1"/>
      </cdr:nvSpPr>
      <cdr:spPr>
        <a:xfrm xmlns:a="http://schemas.openxmlformats.org/drawingml/2006/main">
          <a:off x="12700" y="2753156"/>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000000">
                  <a:lumMod val="100000"/>
                </a:srgbClr>
              </a:solidFill>
              <a:latin typeface="Arial" panose="020B0604020202020204" pitchFamily="34" charset="0"/>
            </a:rPr>
            <a:t>RU Advisory Group/Terminal Advisory Group</a:t>
          </a:r>
          <a:endParaRPr lang="de-AT" sz="800" b="0" i="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0.00138</cdr:x>
      <cdr:y>0.53513</cdr:y>
    </cdr:from>
    <cdr:to>
      <cdr:x>0.31184</cdr:x>
      <cdr:y>0.56388</cdr:y>
    </cdr:to>
    <cdr:sp macro="" textlink="">
      <cdr:nvSpPr>
        <cdr:cNvPr id="49" name="ItemBeschriftung_18"/>
        <cdr:cNvSpPr txBox="1"/>
      </cdr:nvSpPr>
      <cdr:spPr>
        <a:xfrm xmlns:a="http://schemas.openxmlformats.org/drawingml/2006/main">
          <a:off x="12700" y="2909489"/>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000000">
                  <a:lumMod val="100000"/>
                </a:srgbClr>
              </a:solidFill>
              <a:latin typeface="Arial" panose="020B0604020202020204" pitchFamily="34" charset="0"/>
            </a:rPr>
            <a:t>PaP schedule (adequate travel/departure/arrival times)</a:t>
          </a:r>
          <a:endParaRPr lang="de-AT" sz="800" b="0" i="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0.00138</cdr:x>
      <cdr:y>0.56388</cdr:y>
    </cdr:from>
    <cdr:to>
      <cdr:x>0.31184</cdr:x>
      <cdr:y>0.59264</cdr:y>
    </cdr:to>
    <cdr:sp macro="" textlink="">
      <cdr:nvSpPr>
        <cdr:cNvPr id="50" name="ItemBeschriftung_19"/>
        <cdr:cNvSpPr txBox="1"/>
      </cdr:nvSpPr>
      <cdr:spPr>
        <a:xfrm xmlns:a="http://schemas.openxmlformats.org/drawingml/2006/main">
          <a:off x="12700" y="3065822"/>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000000">
                  <a:lumMod val="100000"/>
                </a:srgbClr>
              </a:solidFill>
              <a:latin typeface="Arial" panose="020B0604020202020204" pitchFamily="34" charset="0"/>
            </a:rPr>
            <a:t>measures to improve punctuality</a:t>
          </a:r>
        </a:p>
      </cdr:txBody>
    </cdr:sp>
  </cdr:relSizeAnchor>
  <cdr:relSizeAnchor xmlns:cdr="http://schemas.openxmlformats.org/drawingml/2006/chartDrawing">
    <cdr:from>
      <cdr:x>0.00138</cdr:x>
      <cdr:y>0.59264</cdr:y>
    </cdr:from>
    <cdr:to>
      <cdr:x>0.31184</cdr:x>
      <cdr:y>0.62139</cdr:y>
    </cdr:to>
    <cdr:sp macro="" textlink="">
      <cdr:nvSpPr>
        <cdr:cNvPr id="51" name="ItemBeschriftung_20"/>
        <cdr:cNvSpPr txBox="1"/>
      </cdr:nvSpPr>
      <cdr:spPr>
        <a:xfrm xmlns:a="http://schemas.openxmlformats.org/drawingml/2006/main">
          <a:off x="12700" y="3222155"/>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000000">
                  <a:lumMod val="100000"/>
                </a:srgbClr>
              </a:solidFill>
              <a:latin typeface="Arial" panose="020B0604020202020204" pitchFamily="34" charset="0"/>
            </a:rPr>
            <a:t>communication with &amp; information by management board (except RAG/TAG meetings)</a:t>
          </a:r>
          <a:endParaRPr lang="de-AT" sz="800" b="0" i="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0.00138</cdr:x>
      <cdr:y>0.62139</cdr:y>
    </cdr:from>
    <cdr:to>
      <cdr:x>0.31184</cdr:x>
      <cdr:y>0.65015</cdr:y>
    </cdr:to>
    <cdr:sp macro="" textlink="">
      <cdr:nvSpPr>
        <cdr:cNvPr id="52" name="ItemBeschriftung_21"/>
        <cdr:cNvSpPr txBox="1"/>
      </cdr:nvSpPr>
      <cdr:spPr>
        <a:xfrm xmlns:a="http://schemas.openxmlformats.org/drawingml/2006/main">
          <a:off x="12700" y="3378488"/>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000000">
                  <a:lumMod val="100000"/>
                </a:srgbClr>
              </a:solidFill>
              <a:latin typeface="Arial" panose="020B0604020202020204" pitchFamily="34" charset="0"/>
            </a:rPr>
            <a:t>infrastructure standards</a:t>
          </a:r>
          <a:endParaRPr lang="de-AT" sz="800" b="0" i="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0.00138</cdr:x>
      <cdr:y>0.65015</cdr:y>
    </cdr:from>
    <cdr:to>
      <cdr:x>0.31184</cdr:x>
      <cdr:y>0.6789</cdr:y>
    </cdr:to>
    <cdr:sp macro="" textlink="">
      <cdr:nvSpPr>
        <cdr:cNvPr id="53" name="ItemBeschriftung_22"/>
        <cdr:cNvSpPr txBox="1"/>
      </cdr:nvSpPr>
      <cdr:spPr>
        <a:xfrm xmlns:a="http://schemas.openxmlformats.org/drawingml/2006/main">
          <a:off x="12700" y="3534821"/>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000000">
                  <a:lumMod val="100000"/>
                </a:srgbClr>
              </a:solidFill>
              <a:latin typeface="Arial" panose="020B0604020202020204" pitchFamily="34" charset="0"/>
            </a:rPr>
            <a:t>quality of international path offer</a:t>
          </a:r>
          <a:endParaRPr lang="de-AT" sz="800" b="0" i="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0.00138</cdr:x>
      <cdr:y>0.6789</cdr:y>
    </cdr:from>
    <cdr:to>
      <cdr:x>0.31184</cdr:x>
      <cdr:y>0.70765</cdr:y>
    </cdr:to>
    <cdr:sp macro="" textlink="">
      <cdr:nvSpPr>
        <cdr:cNvPr id="54" name="ItemBeschriftung_23"/>
        <cdr:cNvSpPr txBox="1"/>
      </cdr:nvSpPr>
      <cdr:spPr>
        <a:xfrm xmlns:a="http://schemas.openxmlformats.org/drawingml/2006/main">
          <a:off x="12700" y="3691154"/>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000000">
                  <a:lumMod val="100000"/>
                </a:srgbClr>
              </a:solidFill>
              <a:latin typeface="Arial" panose="020B0604020202020204" pitchFamily="34" charset="0"/>
            </a:rPr>
            <a:t>amount of PaPs (number of paths)</a:t>
          </a:r>
          <a:endParaRPr lang="de-AT" sz="800" b="0" i="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0.00138</cdr:x>
      <cdr:y>0.70765</cdr:y>
    </cdr:from>
    <cdr:to>
      <cdr:x>0.31184</cdr:x>
      <cdr:y>0.73641</cdr:y>
    </cdr:to>
    <cdr:sp macro="" textlink="">
      <cdr:nvSpPr>
        <cdr:cNvPr id="55" name="ItemBeschriftung_24"/>
        <cdr:cNvSpPr txBox="1"/>
      </cdr:nvSpPr>
      <cdr:spPr>
        <a:xfrm xmlns:a="http://schemas.openxmlformats.org/drawingml/2006/main">
          <a:off x="12700" y="3847487"/>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000000">
                  <a:lumMod val="100000"/>
                </a:srgbClr>
              </a:solidFill>
              <a:latin typeface="Arial" panose="020B0604020202020204" pitchFamily="34" charset="0"/>
            </a:rPr>
            <a:t>business know-how of C-OSS</a:t>
          </a:r>
        </a:p>
      </cdr:txBody>
    </cdr:sp>
  </cdr:relSizeAnchor>
  <cdr:relSizeAnchor xmlns:cdr="http://schemas.openxmlformats.org/drawingml/2006/chartDrawing">
    <cdr:from>
      <cdr:x>0.00138</cdr:x>
      <cdr:y>0.73641</cdr:y>
    </cdr:from>
    <cdr:to>
      <cdr:x>0.31184</cdr:x>
      <cdr:y>0.76516</cdr:y>
    </cdr:to>
    <cdr:sp macro="" textlink="">
      <cdr:nvSpPr>
        <cdr:cNvPr id="57" name="ItemBeschriftung_25"/>
        <cdr:cNvSpPr txBox="1"/>
      </cdr:nvSpPr>
      <cdr:spPr>
        <a:xfrm xmlns:a="http://schemas.openxmlformats.org/drawingml/2006/main">
          <a:off x="12700" y="4003820"/>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000000">
                  <a:lumMod val="100000"/>
                </a:srgbClr>
              </a:solidFill>
              <a:latin typeface="Arial" panose="020B0604020202020204" pitchFamily="34" charset="0"/>
            </a:rPr>
            <a:t>quality of PaP reserve capacity</a:t>
          </a:r>
          <a:endParaRPr lang="de-AT" sz="800" b="0" i="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0.00138</cdr:x>
      <cdr:y>0.76516</cdr:y>
    </cdr:from>
    <cdr:to>
      <cdr:x>0.31184</cdr:x>
      <cdr:y>0.79391</cdr:y>
    </cdr:to>
    <cdr:sp macro="" textlink="">
      <cdr:nvSpPr>
        <cdr:cNvPr id="58" name="ItemBeschriftung_26"/>
        <cdr:cNvSpPr txBox="1"/>
      </cdr:nvSpPr>
      <cdr:spPr>
        <a:xfrm xmlns:a="http://schemas.openxmlformats.org/drawingml/2006/main">
          <a:off x="12700" y="4160153"/>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000000">
                  <a:lumMod val="100000"/>
                </a:srgbClr>
              </a:solidFill>
              <a:latin typeface="Arial" panose="020B0604020202020204" pitchFamily="34" charset="0"/>
            </a:rPr>
            <a:t>quality/level of detail of information in list of temporary capacity restrictions</a:t>
          </a:r>
          <a:endParaRPr lang="de-AT" sz="800" b="0" i="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0.00138</cdr:x>
      <cdr:y>0.79391</cdr:y>
    </cdr:from>
    <cdr:to>
      <cdr:x>0.31184</cdr:x>
      <cdr:y>0.82267</cdr:y>
    </cdr:to>
    <cdr:sp macro="" textlink="">
      <cdr:nvSpPr>
        <cdr:cNvPr id="59" name="ItemBeschriftung_27"/>
        <cdr:cNvSpPr txBox="1"/>
      </cdr:nvSpPr>
      <cdr:spPr>
        <a:xfrm xmlns:a="http://schemas.openxmlformats.org/drawingml/2006/main">
          <a:off x="12700" y="4316485"/>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000000">
                  <a:lumMod val="100000"/>
                </a:srgbClr>
              </a:solidFill>
              <a:latin typeface="Arial" panose="020B0604020202020204" pitchFamily="34" charset="0"/>
            </a:rPr>
            <a:t>availability of C-OSS</a:t>
          </a:r>
          <a:endParaRPr lang="de-AT" sz="800" b="0" i="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0.00138</cdr:x>
      <cdr:y>0.82267</cdr:y>
    </cdr:from>
    <cdr:to>
      <cdr:x>0.31184</cdr:x>
      <cdr:y>0.85142</cdr:y>
    </cdr:to>
    <cdr:sp macro="" textlink="">
      <cdr:nvSpPr>
        <cdr:cNvPr id="60" name="ItemBeschriftung_28"/>
        <cdr:cNvSpPr txBox="1"/>
      </cdr:nvSpPr>
      <cdr:spPr>
        <a:xfrm xmlns:a="http://schemas.openxmlformats.org/drawingml/2006/main">
          <a:off x="12700" y="4472818"/>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000000">
                  <a:lumMod val="100000"/>
                </a:srgbClr>
              </a:solidFill>
              <a:latin typeface="Arial" panose="020B0604020202020204" pitchFamily="34" charset="0"/>
            </a:rPr>
            <a:t>PCS overall</a:t>
          </a:r>
        </a:p>
      </cdr:txBody>
    </cdr:sp>
  </cdr:relSizeAnchor>
  <cdr:relSizeAnchor xmlns:cdr="http://schemas.openxmlformats.org/drawingml/2006/chartDrawing">
    <cdr:from>
      <cdr:x>0.00138</cdr:x>
      <cdr:y>0.85142</cdr:y>
    </cdr:from>
    <cdr:to>
      <cdr:x>0.31184</cdr:x>
      <cdr:y>0.88018</cdr:y>
    </cdr:to>
    <cdr:sp macro="" textlink="">
      <cdr:nvSpPr>
        <cdr:cNvPr id="61" name="ItemBeschriftung_29"/>
        <cdr:cNvSpPr txBox="1"/>
      </cdr:nvSpPr>
      <cdr:spPr>
        <a:xfrm xmlns:a="http://schemas.openxmlformats.org/drawingml/2006/main">
          <a:off x="12700" y="4629151"/>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000000">
                  <a:lumMod val="100000"/>
                </a:srgbClr>
              </a:solidFill>
              <a:latin typeface="Arial" panose="020B0604020202020204" pitchFamily="34" charset="0"/>
            </a:rPr>
            <a:t>measures to improve infrastructure standards</a:t>
          </a:r>
          <a:endParaRPr lang="de-AT" sz="800" b="0" i="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0.00138</cdr:x>
      <cdr:y>0.88018</cdr:y>
    </cdr:from>
    <cdr:to>
      <cdr:x>0.31184</cdr:x>
      <cdr:y>0.90893</cdr:y>
    </cdr:to>
    <cdr:sp macro="" textlink="">
      <cdr:nvSpPr>
        <cdr:cNvPr id="62" name="ItemBeschriftung_30"/>
        <cdr:cNvSpPr txBox="1"/>
      </cdr:nvSpPr>
      <cdr:spPr>
        <a:xfrm xmlns:a="http://schemas.openxmlformats.org/drawingml/2006/main">
          <a:off x="12700" y="4785484"/>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000000">
                  <a:lumMod val="100000"/>
                </a:srgbClr>
              </a:solidFill>
              <a:latin typeface="Arial" panose="020B0604020202020204" pitchFamily="34" charset="0"/>
            </a:rPr>
            <a:t>involvement of RU in relevant processes</a:t>
          </a:r>
          <a:endParaRPr lang="de-AT" sz="800" b="0" i="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0.00138</cdr:x>
      <cdr:y>0.90893</cdr:y>
    </cdr:from>
    <cdr:to>
      <cdr:x>0.31184</cdr:x>
      <cdr:y>0.93768</cdr:y>
    </cdr:to>
    <cdr:sp macro="" textlink="">
      <cdr:nvSpPr>
        <cdr:cNvPr id="2" name="ItemBeschriftung_31"/>
        <cdr:cNvSpPr txBox="1"/>
      </cdr:nvSpPr>
      <cdr:spPr>
        <a:xfrm xmlns:a="http://schemas.openxmlformats.org/drawingml/2006/main">
          <a:off x="12700" y="4941817"/>
          <a:ext cx="2861218" cy="1563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000000">
                  <a:lumMod val="100000"/>
                </a:srgbClr>
              </a:solidFill>
              <a:latin typeface="Arial" panose="020B0604020202020204" pitchFamily="34" charset="0"/>
            </a:rPr>
            <a:t>result/quality of coordination of temporary capacity restrictions</a:t>
          </a:r>
          <a:endParaRPr lang="de-AT" sz="800" b="0" i="0">
            <a:solidFill>
              <a:srgbClr val="000000">
                <a:lumMod val="100000"/>
              </a:srgbClr>
            </a:solidFill>
            <a:latin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0.00209</cdr:x>
      <cdr:y>0.09143</cdr:y>
    </cdr:from>
    <cdr:to>
      <cdr:x>0.30585</cdr:x>
      <cdr:y>0.34953</cdr:y>
    </cdr:to>
    <cdr:sp macro="" textlink="">
      <cdr:nvSpPr>
        <cdr:cNvPr id="2" name="ItemBeschriftung_1"/>
        <cdr:cNvSpPr txBox="1"/>
      </cdr:nvSpPr>
      <cdr:spPr>
        <a:xfrm xmlns:a="http://schemas.openxmlformats.org/drawingml/2006/main">
          <a:off x="12700" y="409429"/>
          <a:ext cx="1848321" cy="1155700"/>
        </a:xfrm>
        <a:prstGeom xmlns:a="http://schemas.openxmlformats.org/drawingml/2006/main" prst="rect">
          <a:avLst/>
        </a:prstGeom>
        <a:ln xmlns:a="http://schemas.openxmlformats.org/drawingml/2006/main">
          <a:noFill/>
        </a:ln>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1E2337">
                  <a:lumMod val="100000"/>
                </a:srgbClr>
              </a:solidFill>
              <a:latin typeface="+mn-lt"/>
            </a:rPr>
            <a:t>adequacy of lines</a:t>
          </a:r>
          <a:endParaRPr lang="de-AT" sz="900" b="0" i="0" kern="900" baseline="0" dirty="0">
            <a:solidFill>
              <a:srgbClr val="1E2337">
                <a:lumMod val="100000"/>
              </a:srgbClr>
            </a:solidFill>
            <a:latin typeface="+mn-lt"/>
          </a:endParaRPr>
        </a:p>
      </cdr:txBody>
    </cdr:sp>
  </cdr:relSizeAnchor>
  <cdr:relSizeAnchor xmlns:cdr="http://schemas.openxmlformats.org/drawingml/2006/chartDrawing">
    <cdr:from>
      <cdr:x>0.00209</cdr:x>
      <cdr:y>0.34953</cdr:y>
    </cdr:from>
    <cdr:to>
      <cdr:x>0.30585</cdr:x>
      <cdr:y>0.60762</cdr:y>
    </cdr:to>
    <cdr:sp macro="" textlink="">
      <cdr:nvSpPr>
        <cdr:cNvPr id="3" name="ItemBeschriftung_2"/>
        <cdr:cNvSpPr txBox="1"/>
      </cdr:nvSpPr>
      <cdr:spPr>
        <a:xfrm xmlns:a="http://schemas.openxmlformats.org/drawingml/2006/main">
          <a:off x="12700" y="1565129"/>
          <a:ext cx="1848321" cy="115570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1E2337">
                  <a:lumMod val="100000"/>
                </a:srgbClr>
              </a:solidFill>
              <a:latin typeface="+mn-lt"/>
            </a:rPr>
            <a:t>infrastructure standards</a:t>
          </a:r>
          <a:endParaRPr lang="de-AT" sz="900" b="0" i="0" kern="900" baseline="0" dirty="0">
            <a:solidFill>
              <a:srgbClr val="1E2337">
                <a:lumMod val="100000"/>
              </a:srgbClr>
            </a:solidFill>
            <a:latin typeface="+mn-lt"/>
          </a:endParaRPr>
        </a:p>
      </cdr:txBody>
    </cdr:sp>
  </cdr:relSizeAnchor>
  <cdr:relSizeAnchor xmlns:cdr="http://schemas.openxmlformats.org/drawingml/2006/chartDrawing">
    <cdr:from>
      <cdr:x>0.00209</cdr:x>
      <cdr:y>0.60762</cdr:y>
    </cdr:from>
    <cdr:to>
      <cdr:x>0.30585</cdr:x>
      <cdr:y>0.86571</cdr:y>
    </cdr:to>
    <cdr:sp macro="" textlink="">
      <cdr:nvSpPr>
        <cdr:cNvPr id="49" name="ItemBeschriftung_3"/>
        <cdr:cNvSpPr txBox="1"/>
      </cdr:nvSpPr>
      <cdr:spPr>
        <a:xfrm xmlns:a="http://schemas.openxmlformats.org/drawingml/2006/main">
          <a:off x="12700" y="2720829"/>
          <a:ext cx="1848321" cy="115570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1E2337">
                  <a:lumMod val="100000"/>
                </a:srgbClr>
              </a:solidFill>
              <a:latin typeface="+mn-lt"/>
            </a:rPr>
            <a:t>measures to improve infrastructure standards</a:t>
          </a:r>
          <a:endParaRPr lang="de-AT" sz="900" b="0" i="0" kern="900" baseline="0">
            <a:solidFill>
              <a:srgbClr val="1E2337">
                <a:lumMod val="100000"/>
              </a:srgbClr>
            </a:solidFill>
            <a:latin typeface="+mn-lt"/>
          </a:endParaRPr>
        </a:p>
      </cdr:txBody>
    </cdr:sp>
  </cdr:relSizeAnchor>
  <cdr:relSizeAnchor xmlns:cdr="http://schemas.openxmlformats.org/drawingml/2006/chartDrawing">
    <cdr:from>
      <cdr:x>0.3189</cdr:x>
      <cdr:y>0.92308</cdr:y>
    </cdr:from>
    <cdr:to>
      <cdr:x>0.3189</cdr:x>
      <cdr:y>1</cdr:y>
    </cdr:to>
    <cdr:cxnSp macro="">
      <cdr:nvCxnSpPr>
        <cdr:cNvPr id="5" name="LegendenBegrenzung_links">
          <a:extLst xmlns:a="http://schemas.openxmlformats.org/drawingml/2006/main">
            <a:ext uri="{FF2B5EF4-FFF2-40B4-BE49-F238E27FC236}">
              <a16:creationId xmlns:a16="http://schemas.microsoft.com/office/drawing/2014/main" id="{EC0D49D6-3EEA-47A6-96FD-D2E0CBE2FE9F}"/>
            </a:ext>
          </a:extLst>
        </cdr:cNvPr>
        <cdr:cNvCxnSpPr/>
      </cdr:nvCxnSpPr>
      <cdr:spPr>
        <a:xfrm xmlns:a="http://schemas.openxmlformats.org/drawingml/2006/main">
          <a:off x="1940396"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0.96346</cdr:x>
      <cdr:y>0.92308</cdr:y>
    </cdr:from>
    <cdr:to>
      <cdr:x>0.96346</cdr:x>
      <cdr:y>1</cdr:y>
    </cdr:to>
    <cdr:cxnSp macro="">
      <cdr:nvCxnSpPr>
        <cdr:cNvPr id="6" name="LegendenBegrenzung_rechts">
          <a:extLst xmlns:a="http://schemas.openxmlformats.org/drawingml/2006/main">
            <a:ext uri="{FF2B5EF4-FFF2-40B4-BE49-F238E27FC236}">
              <a16:creationId xmlns:a16="http://schemas.microsoft.com/office/drawing/2014/main" id="{FCC8D5BE-838E-4E90-B020-F1B3FBA74B61}"/>
            </a:ext>
          </a:extLst>
        </cdr:cNvPr>
        <cdr:cNvCxnSpPr/>
      </cdr:nvCxnSpPr>
      <cdr:spPr>
        <a:xfrm xmlns:a="http://schemas.openxmlformats.org/drawingml/2006/main">
          <a:off x="5862331"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0.31838</cdr:x>
      <cdr:y>0.00284</cdr:y>
    </cdr:from>
    <cdr:to>
      <cdr:x>0.96294</cdr:x>
      <cdr:y>0.08293</cdr:y>
    </cdr:to>
    <cdr:sp macro="" textlink="">
      <cdr:nvSpPr>
        <cdr:cNvPr id="13" name="Beschriftung"/>
        <cdr:cNvSpPr txBox="1"/>
      </cdr:nvSpPr>
      <cdr:spPr>
        <a:xfrm xmlns:a="http://schemas.openxmlformats.org/drawingml/2006/main">
          <a:off x="1937221" y="12700"/>
          <a:ext cx="3921935"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percentage</a:t>
          </a:r>
          <a:r>
            <a:rPr lang="de-AT" sz="900" dirty="0">
              <a:solidFill>
                <a:srgbClr val="9BAAC8"/>
              </a:solidFill>
            </a:rPr>
            <a:t> </a:t>
          </a:r>
          <a:r>
            <a:rPr lang="de-AT" sz="900" dirty="0" err="1">
              <a:solidFill>
                <a:srgbClr val="9BAAC8"/>
              </a:solidFill>
            </a:rPr>
            <a:t>of</a:t>
          </a:r>
          <a:r>
            <a:rPr lang="de-AT" sz="900" dirty="0">
              <a:solidFill>
                <a:srgbClr val="9BAAC8"/>
              </a:solidFill>
            </a:rPr>
            <a:t> </a:t>
          </a:r>
          <a:r>
            <a:rPr lang="de-AT" sz="900" dirty="0" err="1">
              <a:solidFill>
                <a:srgbClr val="9BAAC8"/>
              </a:solidFill>
            </a:rPr>
            <a:t>respondents</a:t>
          </a:r>
          <a:r>
            <a:rPr lang="de-AT" sz="900" dirty="0">
              <a:solidFill>
                <a:srgbClr val="9BAAC8"/>
              </a:solidFill>
            </a:rPr>
            <a:t>; RU </a:t>
          </a:r>
          <a:r>
            <a:rPr lang="de-AT" sz="900" dirty="0" err="1">
              <a:solidFill>
                <a:srgbClr val="9BAAC8"/>
              </a:solidFill>
            </a:rPr>
            <a:t>and</a:t>
          </a:r>
          <a:r>
            <a:rPr lang="de-AT" sz="900" dirty="0">
              <a:solidFill>
                <a:srgbClr val="9BAAC8"/>
              </a:solidFill>
            </a:rPr>
            <a:t> Non-RU </a:t>
          </a:r>
          <a:r>
            <a:rPr lang="de-AT" sz="900" dirty="0" err="1">
              <a:solidFill>
                <a:srgbClr val="9BAAC8"/>
              </a:solidFill>
            </a:rPr>
            <a:t>Applicants</a:t>
          </a:r>
          <a:r>
            <a:rPr lang="de-AT" sz="900" dirty="0">
              <a:solidFill>
                <a:srgbClr val="9BAAC8"/>
              </a:solidFill>
            </a:rPr>
            <a:t> </a:t>
          </a:r>
          <a:r>
            <a:rPr lang="de-AT" sz="900" dirty="0" err="1">
              <a:solidFill>
                <a:srgbClr val="9BAAC8"/>
              </a:solidFill>
            </a:rPr>
            <a:t>only</a:t>
          </a:r>
          <a:endParaRPr lang="de-AT" sz="900" dirty="0">
            <a:solidFill>
              <a:srgbClr val="9BAAC8"/>
            </a:solidFill>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0.33542</cdr:x>
      <cdr:y>0.00221</cdr:y>
    </cdr:from>
    <cdr:to>
      <cdr:x>0.90961</cdr:x>
      <cdr:y>0.06207</cdr:y>
    </cdr:to>
    <cdr:sp macro="" textlink="">
      <cdr:nvSpPr>
        <cdr:cNvPr id="56" name="Beschriftung"/>
        <cdr:cNvSpPr txBox="1"/>
      </cdr:nvSpPr>
      <cdr:spPr>
        <a:xfrm xmlns:a="http://schemas.openxmlformats.org/drawingml/2006/main">
          <a:off x="2950446" y="12700"/>
          <a:ext cx="5050657" cy="343418"/>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percentage</a:t>
          </a:r>
          <a:r>
            <a:rPr lang="de-AT" sz="900" dirty="0">
              <a:solidFill>
                <a:srgbClr val="9BAAC8"/>
              </a:solidFill>
            </a:rPr>
            <a:t> </a:t>
          </a:r>
          <a:r>
            <a:rPr lang="de-AT" sz="900" dirty="0" err="1">
              <a:solidFill>
                <a:srgbClr val="9BAAC8"/>
              </a:solidFill>
            </a:rPr>
            <a:t>of</a:t>
          </a:r>
          <a:r>
            <a:rPr lang="de-AT" sz="900" dirty="0">
              <a:solidFill>
                <a:srgbClr val="9BAAC8"/>
              </a:solidFill>
            </a:rPr>
            <a:t> </a:t>
          </a:r>
          <a:r>
            <a:rPr lang="de-AT" sz="900" dirty="0" err="1">
              <a:solidFill>
                <a:srgbClr val="9BAAC8"/>
              </a:solidFill>
            </a:rPr>
            <a:t>respondents</a:t>
          </a:r>
          <a:endParaRPr lang="de-AT" sz="900" dirty="0">
            <a:solidFill>
              <a:srgbClr val="9BAAC8"/>
            </a:solidFill>
          </a:endParaRPr>
        </a:p>
      </cdr:txBody>
    </cdr:sp>
  </cdr:relSizeAnchor>
  <cdr:relSizeAnchor xmlns:cdr="http://schemas.openxmlformats.org/drawingml/2006/chartDrawing">
    <cdr:from>
      <cdr:x>0.00144</cdr:x>
      <cdr:y>0.06872</cdr:y>
    </cdr:from>
    <cdr:to>
      <cdr:x>0.32676</cdr:x>
      <cdr:y>0.09542</cdr:y>
    </cdr:to>
    <cdr:sp macro="" textlink="">
      <cdr:nvSpPr>
        <cdr:cNvPr id="4" name="ItemBeschriftung_1"/>
        <cdr:cNvSpPr txBox="1"/>
      </cdr:nvSpPr>
      <cdr:spPr>
        <a:xfrm xmlns:a="http://schemas.openxmlformats.org/drawingml/2006/main">
          <a:off x="12700" y="394218"/>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kern="900" baseline="0">
              <a:solidFill>
                <a:srgbClr val="1E2337">
                  <a:lumMod val="100000"/>
                </a:srgbClr>
              </a:solidFill>
              <a:latin typeface="+mn-lt"/>
            </a:rPr>
            <a:t>allocation process by C-OSS</a:t>
          </a:r>
          <a:endParaRPr lang="de-AT" sz="800" b="0" i="0" kern="900" baseline="0" dirty="0">
            <a:solidFill>
              <a:srgbClr val="1E2337">
                <a:lumMod val="100000"/>
              </a:srgbClr>
            </a:solidFill>
            <a:latin typeface="+mn-lt"/>
          </a:endParaRPr>
        </a:p>
      </cdr:txBody>
    </cdr:sp>
  </cdr:relSizeAnchor>
  <cdr:relSizeAnchor xmlns:cdr="http://schemas.openxmlformats.org/drawingml/2006/chartDrawing">
    <cdr:from>
      <cdr:x>0.33578</cdr:x>
      <cdr:y>0.94143</cdr:y>
    </cdr:from>
    <cdr:to>
      <cdr:x>0.33578</cdr:x>
      <cdr:y>0.97685</cdr:y>
    </cdr:to>
    <cdr:cxnSp macro="">
      <cdr:nvCxnSpPr>
        <cdr:cNvPr id="10" name="LegendenBegrenzung_links">
          <a:extLst xmlns:a="http://schemas.openxmlformats.org/drawingml/2006/main">
            <a:ext uri="{FF2B5EF4-FFF2-40B4-BE49-F238E27FC236}">
              <a16:creationId xmlns:a16="http://schemas.microsoft.com/office/drawing/2014/main" id="{4B7B5E2C-26EC-466A-B9F6-DE7D00779544}"/>
            </a:ext>
          </a:extLst>
        </cdr:cNvPr>
        <cdr:cNvCxnSpPr/>
      </cdr:nvCxnSpPr>
      <cdr:spPr>
        <a:xfrm xmlns:a="http://schemas.openxmlformats.org/drawingml/2006/main">
          <a:off x="2953621" y="5400964"/>
          <a:ext cx="0" cy="203200"/>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0.90997</cdr:x>
      <cdr:y>0.94143</cdr:y>
    </cdr:from>
    <cdr:to>
      <cdr:x>0.90997</cdr:x>
      <cdr:y>0.97685</cdr:y>
    </cdr:to>
    <cdr:cxnSp macro="">
      <cdr:nvCxnSpPr>
        <cdr:cNvPr id="11" name="LegendenBegrenzung_rechts">
          <a:extLst xmlns:a="http://schemas.openxmlformats.org/drawingml/2006/main">
            <a:ext uri="{FF2B5EF4-FFF2-40B4-BE49-F238E27FC236}">
              <a16:creationId xmlns:a16="http://schemas.microsoft.com/office/drawing/2014/main" id="{C3A39F3C-80CD-4CF1-8D22-58977217F0A6}"/>
            </a:ext>
          </a:extLst>
        </cdr:cNvPr>
        <cdr:cNvCxnSpPr/>
      </cdr:nvCxnSpPr>
      <cdr:spPr>
        <a:xfrm xmlns:a="http://schemas.openxmlformats.org/drawingml/2006/main">
          <a:off x="8004278" y="5400964"/>
          <a:ext cx="0" cy="203200"/>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0.00144</cdr:x>
      <cdr:y>0.09542</cdr:y>
    </cdr:from>
    <cdr:to>
      <cdr:x>0.32676</cdr:x>
      <cdr:y>0.12213</cdr:y>
    </cdr:to>
    <cdr:sp macro="" textlink="">
      <cdr:nvSpPr>
        <cdr:cNvPr id="5" name="ItemBeschriftung_2"/>
        <cdr:cNvSpPr txBox="1"/>
      </cdr:nvSpPr>
      <cdr:spPr>
        <a:xfrm xmlns:a="http://schemas.openxmlformats.org/drawingml/2006/main">
          <a:off x="12700" y="547438"/>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baseline="0">
              <a:solidFill>
                <a:srgbClr val="1E2337">
                  <a:lumMod val="100000"/>
                </a:srgbClr>
              </a:solidFill>
              <a:latin typeface="Arial" panose="020B0604020202020204" pitchFamily="34" charset="0"/>
            </a:rPr>
            <a:t>conflict solving procedure by C-OSS</a:t>
          </a:r>
          <a:endParaRPr lang="de-AT" sz="800" b="0" i="0" baseline="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0.12213</cdr:y>
    </cdr:from>
    <cdr:to>
      <cdr:x>0.32676</cdr:x>
      <cdr:y>0.14884</cdr:y>
    </cdr:to>
    <cdr:sp macro="" textlink="">
      <cdr:nvSpPr>
        <cdr:cNvPr id="6" name="ItemBeschriftung_3"/>
        <cdr:cNvSpPr txBox="1"/>
      </cdr:nvSpPr>
      <cdr:spPr>
        <a:xfrm xmlns:a="http://schemas.openxmlformats.org/drawingml/2006/main">
          <a:off x="12700" y="700658"/>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baseline="0">
              <a:solidFill>
                <a:srgbClr val="1E2337">
                  <a:lumMod val="100000"/>
                </a:srgbClr>
              </a:solidFill>
              <a:latin typeface="Arial" panose="020B0604020202020204" pitchFamily="34" charset="0"/>
            </a:rPr>
            <a:t>information on RFC website</a:t>
          </a:r>
        </a:p>
      </cdr:txBody>
    </cdr:sp>
  </cdr:relSizeAnchor>
  <cdr:relSizeAnchor xmlns:cdr="http://schemas.openxmlformats.org/drawingml/2006/chartDrawing">
    <cdr:from>
      <cdr:x>0.00144</cdr:x>
      <cdr:y>0.14884</cdr:y>
    </cdr:from>
    <cdr:to>
      <cdr:x>0.32676</cdr:x>
      <cdr:y>0.17554</cdr:y>
    </cdr:to>
    <cdr:sp macro="" textlink="">
      <cdr:nvSpPr>
        <cdr:cNvPr id="39" name="ItemBeschriftung_4"/>
        <cdr:cNvSpPr txBox="1"/>
      </cdr:nvSpPr>
      <cdr:spPr>
        <a:xfrm xmlns:a="http://schemas.openxmlformats.org/drawingml/2006/main">
          <a:off x="12700" y="853879"/>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structure of capacity wish list</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0.17554</cdr:y>
    </cdr:from>
    <cdr:to>
      <cdr:x>0.32676</cdr:x>
      <cdr:y>0.20225</cdr:y>
    </cdr:to>
    <cdr:sp macro="" textlink="">
      <cdr:nvSpPr>
        <cdr:cNvPr id="40" name="ItemBeschriftung_5"/>
        <cdr:cNvSpPr txBox="1"/>
      </cdr:nvSpPr>
      <cdr:spPr>
        <a:xfrm xmlns:a="http://schemas.openxmlformats.org/drawingml/2006/main">
          <a:off x="12700" y="1007099"/>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information on terminals in CID</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0.20225</cdr:y>
    </cdr:from>
    <cdr:to>
      <cdr:x>0.32676</cdr:x>
      <cdr:y>0.22896</cdr:y>
    </cdr:to>
    <cdr:sp macro="" textlink="">
      <cdr:nvSpPr>
        <cdr:cNvPr id="41" name="ItemBeschriftung_6"/>
        <cdr:cNvSpPr txBox="1"/>
      </cdr:nvSpPr>
      <cdr:spPr>
        <a:xfrm xmlns:a="http://schemas.openxmlformats.org/drawingml/2006/main">
          <a:off x="12700" y="1160319"/>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annual report by RFC</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0.22896</cdr:y>
    </cdr:from>
    <cdr:to>
      <cdr:x>0.32676</cdr:x>
      <cdr:y>0.25567</cdr:y>
    </cdr:to>
    <cdr:sp macro="" textlink="">
      <cdr:nvSpPr>
        <cdr:cNvPr id="42" name="ItemBeschriftung_7"/>
        <cdr:cNvSpPr txBox="1"/>
      </cdr:nvSpPr>
      <cdr:spPr>
        <a:xfrm xmlns:a="http://schemas.openxmlformats.org/drawingml/2006/main">
          <a:off x="12700" y="1313539"/>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speed of PaPs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0.25567</cdr:y>
    </cdr:from>
    <cdr:to>
      <cdr:x>0.32676</cdr:x>
      <cdr:y>0.28237</cdr:y>
    </cdr:to>
    <cdr:sp macro="" textlink="">
      <cdr:nvSpPr>
        <cdr:cNvPr id="43" name="ItemBeschriftung_8"/>
        <cdr:cNvSpPr txBox="1"/>
      </cdr:nvSpPr>
      <cdr:spPr>
        <a:xfrm xmlns:a="http://schemas.openxmlformats.org/drawingml/2006/main">
          <a:off x="12700" y="1466759"/>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CID overall (structure/contents)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0.28237</cdr:y>
    </cdr:from>
    <cdr:to>
      <cdr:x>0.32676</cdr:x>
      <cdr:y>0.30908</cdr:y>
    </cdr:to>
    <cdr:sp macro="" textlink="">
      <cdr:nvSpPr>
        <cdr:cNvPr id="44" name="ItemBeschriftung_9"/>
        <cdr:cNvSpPr txBox="1"/>
      </cdr:nvSpPr>
      <cdr:spPr>
        <a:xfrm xmlns:a="http://schemas.openxmlformats.org/drawingml/2006/main">
          <a:off x="12700" y="1619979"/>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origin/destinations and intermediate stops in PaP</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0.30908</cdr:y>
    </cdr:from>
    <cdr:to>
      <cdr:x>0.32676</cdr:x>
      <cdr:y>0.33579</cdr:y>
    </cdr:to>
    <cdr:sp macro="" textlink="">
      <cdr:nvSpPr>
        <cdr:cNvPr id="45" name="ItemBeschriftung_10"/>
        <cdr:cNvSpPr txBox="1"/>
      </cdr:nvSpPr>
      <cdr:spPr>
        <a:xfrm xmlns:a="http://schemas.openxmlformats.org/drawingml/2006/main">
          <a:off x="12700" y="1773200"/>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information at RAG/TAG meetings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0.33579</cdr:y>
    </cdr:from>
    <cdr:to>
      <cdr:x>0.32676</cdr:x>
      <cdr:y>0.3625</cdr:y>
    </cdr:to>
    <cdr:sp macro="" textlink="">
      <cdr:nvSpPr>
        <cdr:cNvPr id="46" name="ItemBeschriftung_11"/>
        <cdr:cNvSpPr txBox="1"/>
      </cdr:nvSpPr>
      <cdr:spPr>
        <a:xfrm xmlns:a="http://schemas.openxmlformats.org/drawingml/2006/main">
          <a:off x="12700" y="1926420"/>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RU Advisory Group/Terminal Advisory Group</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0.3625</cdr:y>
    </cdr:from>
    <cdr:to>
      <cdr:x>0.32676</cdr:x>
      <cdr:y>0.3892</cdr:y>
    </cdr:to>
    <cdr:sp macro="" textlink="">
      <cdr:nvSpPr>
        <cdr:cNvPr id="47" name="ItemBeschriftung_12"/>
        <cdr:cNvSpPr txBox="1"/>
      </cdr:nvSpPr>
      <cdr:spPr>
        <a:xfrm xmlns:a="http://schemas.openxmlformats.org/drawingml/2006/main">
          <a:off x="12700" y="2079640"/>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communication with &amp; information by management board (except RAG/TAG meetings)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0.3892</cdr:y>
    </cdr:from>
    <cdr:to>
      <cdr:x>0.32676</cdr:x>
      <cdr:y>0.41591</cdr:y>
    </cdr:to>
    <cdr:sp macro="" textlink="">
      <cdr:nvSpPr>
        <cdr:cNvPr id="48" name="ItemBeschriftung_13"/>
        <cdr:cNvSpPr txBox="1"/>
      </cdr:nvSpPr>
      <cdr:spPr>
        <a:xfrm xmlns:a="http://schemas.openxmlformats.org/drawingml/2006/main">
          <a:off x="12700" y="2232860"/>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availability of C-OSS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0.41591</cdr:y>
    </cdr:from>
    <cdr:to>
      <cdr:x>0.32676</cdr:x>
      <cdr:y>0.44262</cdr:y>
    </cdr:to>
    <cdr:sp macro="" textlink="">
      <cdr:nvSpPr>
        <cdr:cNvPr id="49" name="ItemBeschriftung_14"/>
        <cdr:cNvSpPr txBox="1"/>
      </cdr:nvSpPr>
      <cdr:spPr>
        <a:xfrm xmlns:a="http://schemas.openxmlformats.org/drawingml/2006/main">
          <a:off x="12700" y="2386080"/>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PaP schedule (adequate travel/departure/arrival times)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0.44262</cdr:y>
    </cdr:from>
    <cdr:to>
      <cdr:x>0.32676</cdr:x>
      <cdr:y>0.46933</cdr:y>
    </cdr:to>
    <cdr:sp macro="" textlink="">
      <cdr:nvSpPr>
        <cdr:cNvPr id="50" name="ItemBeschriftung_15"/>
        <cdr:cNvSpPr txBox="1"/>
      </cdr:nvSpPr>
      <cdr:spPr>
        <a:xfrm xmlns:a="http://schemas.openxmlformats.org/drawingml/2006/main">
          <a:off x="12700" y="2539300"/>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measures to improve punctuality</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0.46933</cdr:y>
    </cdr:from>
    <cdr:to>
      <cdr:x>0.32676</cdr:x>
      <cdr:y>0.49603</cdr:y>
    </cdr:to>
    <cdr:sp macro="" textlink="">
      <cdr:nvSpPr>
        <cdr:cNvPr id="51" name="ItemBeschriftung_16"/>
        <cdr:cNvSpPr txBox="1"/>
      </cdr:nvSpPr>
      <cdr:spPr>
        <a:xfrm xmlns:a="http://schemas.openxmlformats.org/drawingml/2006/main">
          <a:off x="12700" y="2692520"/>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business know-how of C-OSS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0.49603</cdr:y>
    </cdr:from>
    <cdr:to>
      <cdr:x>0.32676</cdr:x>
      <cdr:y>0.52274</cdr:y>
    </cdr:to>
    <cdr:sp macro="" textlink="">
      <cdr:nvSpPr>
        <cdr:cNvPr id="52" name="ItemBeschriftung_17"/>
        <cdr:cNvSpPr txBox="1"/>
      </cdr:nvSpPr>
      <cdr:spPr>
        <a:xfrm xmlns:a="http://schemas.openxmlformats.org/drawingml/2006/main">
          <a:off x="12700" y="2845741"/>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adequacy of lines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0.52274</cdr:y>
    </cdr:from>
    <cdr:to>
      <cdr:x>0.32676</cdr:x>
      <cdr:y>0.54945</cdr:y>
    </cdr:to>
    <cdr:sp macro="" textlink="">
      <cdr:nvSpPr>
        <cdr:cNvPr id="53" name="ItemBeschriftung_18"/>
        <cdr:cNvSpPr txBox="1"/>
      </cdr:nvSpPr>
      <cdr:spPr>
        <a:xfrm xmlns:a="http://schemas.openxmlformats.org/drawingml/2006/main">
          <a:off x="12700" y="2998961"/>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PaP offer/capacity management on overlapping sections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0.54945</cdr:y>
    </cdr:from>
    <cdr:to>
      <cdr:x>0.32676</cdr:x>
      <cdr:y>0.57616</cdr:y>
    </cdr:to>
    <cdr:sp macro="" textlink="">
      <cdr:nvSpPr>
        <cdr:cNvPr id="54" name="ItemBeschriftung_19"/>
        <cdr:cNvSpPr txBox="1"/>
      </cdr:nvSpPr>
      <cdr:spPr>
        <a:xfrm xmlns:a="http://schemas.openxmlformats.org/drawingml/2006/main">
          <a:off x="12700" y="3152181"/>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quality of international path offer</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0.57616</cdr:y>
    </cdr:from>
    <cdr:to>
      <cdr:x>0.32676</cdr:x>
      <cdr:y>0.60286</cdr:y>
    </cdr:to>
    <cdr:sp macro="" textlink="">
      <cdr:nvSpPr>
        <cdr:cNvPr id="55" name="ItemBeschriftung_20"/>
        <cdr:cNvSpPr txBox="1"/>
      </cdr:nvSpPr>
      <cdr:spPr>
        <a:xfrm xmlns:a="http://schemas.openxmlformats.org/drawingml/2006/main">
          <a:off x="12700" y="3305401"/>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amount of PaPs (number of paths)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0.60286</cdr:y>
    </cdr:from>
    <cdr:to>
      <cdr:x>0.32676</cdr:x>
      <cdr:y>0.62957</cdr:y>
    </cdr:to>
    <cdr:sp macro="" textlink="">
      <cdr:nvSpPr>
        <cdr:cNvPr id="57" name="ItemBeschriftung_21"/>
        <cdr:cNvSpPr txBox="1"/>
      </cdr:nvSpPr>
      <cdr:spPr>
        <a:xfrm xmlns:a="http://schemas.openxmlformats.org/drawingml/2006/main">
          <a:off x="12700" y="3458621"/>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PaP parameters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0.62957</cdr:y>
    </cdr:from>
    <cdr:to>
      <cdr:x>0.32676</cdr:x>
      <cdr:y>0.65628</cdr:y>
    </cdr:to>
    <cdr:sp macro="" textlink="">
      <cdr:nvSpPr>
        <cdr:cNvPr id="58" name="ItemBeschriftung_22"/>
        <cdr:cNvSpPr txBox="1"/>
      </cdr:nvSpPr>
      <cdr:spPr>
        <a:xfrm xmlns:a="http://schemas.openxmlformats.org/drawingml/2006/main">
          <a:off x="12700" y="3611842"/>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regular performance reports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0.65628</cdr:y>
    </cdr:from>
    <cdr:to>
      <cdr:x>0.32676</cdr:x>
      <cdr:y>0.68299</cdr:y>
    </cdr:to>
    <cdr:sp macro="" textlink="">
      <cdr:nvSpPr>
        <cdr:cNvPr id="59" name="ItemBeschriftung_23"/>
        <cdr:cNvSpPr txBox="1"/>
      </cdr:nvSpPr>
      <cdr:spPr>
        <a:xfrm xmlns:a="http://schemas.openxmlformats.org/drawingml/2006/main">
          <a:off x="12700" y="3765062"/>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helpfulness of &amp; information from traffic management</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0.68299</cdr:y>
    </cdr:from>
    <cdr:to>
      <cdr:x>0.32676</cdr:x>
      <cdr:y>0.70969</cdr:y>
    </cdr:to>
    <cdr:sp macro="" textlink="">
      <cdr:nvSpPr>
        <cdr:cNvPr id="60" name="ItemBeschriftung_24"/>
        <cdr:cNvSpPr txBox="1"/>
      </cdr:nvSpPr>
      <cdr:spPr>
        <a:xfrm xmlns:a="http://schemas.openxmlformats.org/drawingml/2006/main">
          <a:off x="12700" y="3918282"/>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PCS overall</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0.70969</cdr:y>
    </cdr:from>
    <cdr:to>
      <cdr:x>0.32676</cdr:x>
      <cdr:y>0.7364</cdr:y>
    </cdr:to>
    <cdr:sp macro="" textlink="">
      <cdr:nvSpPr>
        <cdr:cNvPr id="61" name="ItemBeschriftung_25"/>
        <cdr:cNvSpPr txBox="1"/>
      </cdr:nvSpPr>
      <cdr:spPr>
        <a:xfrm xmlns:a="http://schemas.openxmlformats.org/drawingml/2006/main">
          <a:off x="12700" y="4071502"/>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measures to improve infrastructure standards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0.7364</cdr:y>
    </cdr:from>
    <cdr:to>
      <cdr:x>0.32676</cdr:x>
      <cdr:y>0.76311</cdr:y>
    </cdr:to>
    <cdr:sp macro="" textlink="">
      <cdr:nvSpPr>
        <cdr:cNvPr id="62" name="ItemBeschriftung_26"/>
        <cdr:cNvSpPr txBox="1"/>
      </cdr:nvSpPr>
      <cdr:spPr>
        <a:xfrm xmlns:a="http://schemas.openxmlformats.org/drawingml/2006/main">
          <a:off x="12700" y="4224722"/>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implementation of re-routing scenarios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0.76311</cdr:y>
    </cdr:from>
    <cdr:to>
      <cdr:x>0.32676</cdr:x>
      <cdr:y>0.78982</cdr:y>
    </cdr:to>
    <cdr:sp macro="" textlink="">
      <cdr:nvSpPr>
        <cdr:cNvPr id="63" name="ItemBeschriftung_27"/>
        <cdr:cNvSpPr txBox="1"/>
      </cdr:nvSpPr>
      <cdr:spPr>
        <a:xfrm xmlns:a="http://schemas.openxmlformats.org/drawingml/2006/main">
          <a:off x="12700" y="4377942"/>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infrastructure standards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0.78982</cdr:y>
    </cdr:from>
    <cdr:to>
      <cdr:x>0.32676</cdr:x>
      <cdr:y>0.81652</cdr:y>
    </cdr:to>
    <cdr:sp macro="" textlink="">
      <cdr:nvSpPr>
        <cdr:cNvPr id="2" name="ItemBeschriftung_28"/>
        <cdr:cNvSpPr txBox="1"/>
      </cdr:nvSpPr>
      <cdr:spPr>
        <a:xfrm xmlns:a="http://schemas.openxmlformats.org/drawingml/2006/main">
          <a:off x="12700" y="4531162"/>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quality of PaP reserve capacity</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0.81652</cdr:y>
    </cdr:from>
    <cdr:to>
      <cdr:x>0.32676</cdr:x>
      <cdr:y>0.84323</cdr:y>
    </cdr:to>
    <cdr:sp macro="" textlink="">
      <cdr:nvSpPr>
        <cdr:cNvPr id="3" name="ItemBeschriftung_29"/>
        <cdr:cNvSpPr txBox="1"/>
      </cdr:nvSpPr>
      <cdr:spPr>
        <a:xfrm xmlns:a="http://schemas.openxmlformats.org/drawingml/2006/main">
          <a:off x="12700" y="4684383"/>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quality/level of detail of information in list of temporary capacity restrictions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0.84323</cdr:y>
    </cdr:from>
    <cdr:to>
      <cdr:x>0.32676</cdr:x>
      <cdr:y>0.86994</cdr:y>
    </cdr:to>
    <cdr:sp macro="" textlink="">
      <cdr:nvSpPr>
        <cdr:cNvPr id="7" name="ItemBeschriftung_30"/>
        <cdr:cNvSpPr txBox="1"/>
      </cdr:nvSpPr>
      <cdr:spPr>
        <a:xfrm xmlns:a="http://schemas.openxmlformats.org/drawingml/2006/main">
          <a:off x="12700" y="4837603"/>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involvement of RU in relevant processes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0.00144</cdr:x>
      <cdr:y>0.86994</cdr:y>
    </cdr:from>
    <cdr:to>
      <cdr:x>0.32676</cdr:x>
      <cdr:y>0.89665</cdr:y>
    </cdr:to>
    <cdr:sp macro="" textlink="">
      <cdr:nvSpPr>
        <cdr:cNvPr id="8" name="ItemBeschriftung_31"/>
        <cdr:cNvSpPr txBox="1"/>
      </cdr:nvSpPr>
      <cdr:spPr>
        <a:xfrm xmlns:a="http://schemas.openxmlformats.org/drawingml/2006/main">
          <a:off x="12700" y="4990823"/>
          <a:ext cx="2861546" cy="15322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result/quality of coordination of temporary capacity restrictions</a:t>
          </a:r>
          <a:endParaRPr lang="de-AT" sz="800" b="0" i="0">
            <a:solidFill>
              <a:srgbClr val="1E2337">
                <a:lumMod val="100000"/>
              </a:srgbClr>
            </a:solidFill>
            <a:latin typeface="Arial" panose="020B0604020202020204" pitchFamily="34" charset="0"/>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0.32011</cdr:x>
      <cdr:y>0.00234</cdr:y>
    </cdr:from>
    <cdr:to>
      <cdr:x>0.86832</cdr:x>
      <cdr:y>0.03931</cdr:y>
    </cdr:to>
    <cdr:sp macro="" textlink="">
      <cdr:nvSpPr>
        <cdr:cNvPr id="56" name="Beschriftung"/>
        <cdr:cNvSpPr txBox="1"/>
      </cdr:nvSpPr>
      <cdr:spPr>
        <a:xfrm xmlns:a="http://schemas.openxmlformats.org/drawingml/2006/main">
          <a:off x="2950118" y="12700"/>
          <a:ext cx="5052287" cy="201030"/>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mean</a:t>
          </a:r>
          <a:endParaRPr lang="de-AT" sz="900" dirty="0">
            <a:solidFill>
              <a:srgbClr val="9BAAC8"/>
            </a:solidFill>
          </a:endParaRPr>
        </a:p>
      </cdr:txBody>
    </cdr:sp>
  </cdr:relSizeAnchor>
  <cdr:relSizeAnchor xmlns:cdr="http://schemas.openxmlformats.org/drawingml/2006/chartDrawing">
    <cdr:from>
      <cdr:x>0.00138</cdr:x>
      <cdr:y>0.04632</cdr:y>
    </cdr:from>
    <cdr:to>
      <cdr:x>0.31184</cdr:x>
      <cdr:y>0.12735</cdr:y>
    </cdr:to>
    <cdr:sp macro="" textlink="">
      <cdr:nvSpPr>
        <cdr:cNvPr id="4" name="ItemBeschriftung_1"/>
        <cdr:cNvSpPr txBox="1"/>
      </cdr:nvSpPr>
      <cdr:spPr>
        <a:xfrm xmlns:a="http://schemas.openxmlformats.org/drawingml/2006/main">
          <a:off x="12700" y="251830"/>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1" i="0" kern="900" baseline="0">
              <a:solidFill>
                <a:srgbClr val="1E2337">
                  <a:lumMod val="100000"/>
                </a:srgbClr>
              </a:solidFill>
              <a:latin typeface="+mn-lt"/>
            </a:rPr>
            <a:t>Infrastructure</a:t>
          </a:r>
          <a:endParaRPr lang="de-AT" sz="800" b="1" i="0" kern="900" baseline="0" dirty="0">
            <a:solidFill>
              <a:srgbClr val="1E2337">
                <a:lumMod val="100000"/>
              </a:srgbClr>
            </a:solidFill>
            <a:latin typeface="+mn-lt"/>
          </a:endParaRPr>
        </a:p>
      </cdr:txBody>
    </cdr:sp>
  </cdr:relSizeAnchor>
  <cdr:relSizeAnchor xmlns:cdr="http://schemas.openxmlformats.org/drawingml/2006/chartDrawing">
    <cdr:from>
      <cdr:x>0.00138</cdr:x>
      <cdr:y>0.12735</cdr:y>
    </cdr:from>
    <cdr:to>
      <cdr:x>0.31184</cdr:x>
      <cdr:y>0.20838</cdr:y>
    </cdr:to>
    <cdr:sp macro="" textlink="">
      <cdr:nvSpPr>
        <cdr:cNvPr id="2" name="ItemBeschriftung_2"/>
        <cdr:cNvSpPr txBox="1"/>
      </cdr:nvSpPr>
      <cdr:spPr>
        <a:xfrm xmlns:a="http://schemas.openxmlformats.org/drawingml/2006/main">
          <a:off x="12700" y="692405"/>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adequacy of lines</a:t>
          </a:r>
        </a:p>
      </cdr:txBody>
    </cdr:sp>
  </cdr:relSizeAnchor>
  <cdr:relSizeAnchor xmlns:cdr="http://schemas.openxmlformats.org/drawingml/2006/chartDrawing">
    <cdr:from>
      <cdr:x>0.00138</cdr:x>
      <cdr:y>0.20838</cdr:y>
    </cdr:from>
    <cdr:to>
      <cdr:x>0.31184</cdr:x>
      <cdr:y>0.28942</cdr:y>
    </cdr:to>
    <cdr:sp macro="" textlink="">
      <cdr:nvSpPr>
        <cdr:cNvPr id="3" name="ItemBeschriftung_3"/>
        <cdr:cNvSpPr txBox="1"/>
      </cdr:nvSpPr>
      <cdr:spPr>
        <a:xfrm xmlns:a="http://schemas.openxmlformats.org/drawingml/2006/main">
          <a:off x="12700" y="1132979"/>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infrastructure standards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0.28942</cdr:y>
    </cdr:from>
    <cdr:to>
      <cdr:x>0.31184</cdr:x>
      <cdr:y>0.37045</cdr:y>
    </cdr:to>
    <cdr:sp macro="" textlink="">
      <cdr:nvSpPr>
        <cdr:cNvPr id="7" name="ItemBeschriftung_4"/>
        <cdr:cNvSpPr txBox="1"/>
      </cdr:nvSpPr>
      <cdr:spPr>
        <a:xfrm xmlns:a="http://schemas.openxmlformats.org/drawingml/2006/main">
          <a:off x="12700" y="1573554"/>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measures to improve infrastructure standards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0.37045</cdr:y>
    </cdr:from>
    <cdr:to>
      <cdr:x>0.31184</cdr:x>
      <cdr:y>0.45148</cdr:y>
    </cdr:to>
    <cdr:sp macro="" textlink="">
      <cdr:nvSpPr>
        <cdr:cNvPr id="8" name="ItemBeschriftung_5"/>
        <cdr:cNvSpPr txBox="1"/>
      </cdr:nvSpPr>
      <cdr:spPr>
        <a:xfrm xmlns:a="http://schemas.openxmlformats.org/drawingml/2006/main">
          <a:off x="12700" y="2014128"/>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1" i="0">
              <a:solidFill>
                <a:srgbClr val="1E2337">
                  <a:lumMod val="100000"/>
                </a:srgbClr>
              </a:solidFill>
              <a:latin typeface="Arial" panose="020B0604020202020204" pitchFamily="34" charset="0"/>
            </a:rPr>
            <a:t>Coordination of Temporary Capacity Restrictions</a:t>
          </a:r>
          <a:endParaRPr lang="de-AT" sz="800" b="1"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0.45148</cdr:y>
    </cdr:from>
    <cdr:to>
      <cdr:x>0.31184</cdr:x>
      <cdr:y>0.53252</cdr:y>
    </cdr:to>
    <cdr:sp macro="" textlink="">
      <cdr:nvSpPr>
        <cdr:cNvPr id="9" name="ItemBeschriftung_6"/>
        <cdr:cNvSpPr txBox="1"/>
      </cdr:nvSpPr>
      <cdr:spPr>
        <a:xfrm xmlns:a="http://schemas.openxmlformats.org/drawingml/2006/main">
          <a:off x="12700" y="2454703"/>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result/quality of coordination of temporary capacity restrictions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0.53252</cdr:y>
    </cdr:from>
    <cdr:to>
      <cdr:x>0.31184</cdr:x>
      <cdr:y>0.61355</cdr:y>
    </cdr:to>
    <cdr:sp macro="" textlink="">
      <cdr:nvSpPr>
        <cdr:cNvPr id="12" name="ItemBeschriftung_7"/>
        <cdr:cNvSpPr txBox="1"/>
      </cdr:nvSpPr>
      <cdr:spPr>
        <a:xfrm xmlns:a="http://schemas.openxmlformats.org/drawingml/2006/main">
          <a:off x="12700" y="2895277"/>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quality/level of detail of information in list of temporary capacity restrictions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0.61355</cdr:y>
    </cdr:from>
    <cdr:to>
      <cdr:x>0.31184</cdr:x>
      <cdr:y>0.69458</cdr:y>
    </cdr:to>
    <cdr:sp macro="" textlink="">
      <cdr:nvSpPr>
        <cdr:cNvPr id="13" name="ItemBeschriftung_8"/>
        <cdr:cNvSpPr txBox="1"/>
      </cdr:nvSpPr>
      <cdr:spPr>
        <a:xfrm xmlns:a="http://schemas.openxmlformats.org/drawingml/2006/main">
          <a:off x="12700" y="3335852"/>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involvement of RU in relevant processes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0.69458</cdr:y>
    </cdr:from>
    <cdr:to>
      <cdr:x>0.31184</cdr:x>
      <cdr:y>0.77562</cdr:y>
    </cdr:to>
    <cdr:sp macro="" textlink="">
      <cdr:nvSpPr>
        <cdr:cNvPr id="14" name="ItemBeschriftung_9"/>
        <cdr:cNvSpPr txBox="1"/>
      </cdr:nvSpPr>
      <cdr:spPr>
        <a:xfrm xmlns:a="http://schemas.openxmlformats.org/drawingml/2006/main">
          <a:off x="12700" y="3776426"/>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1" i="0">
              <a:solidFill>
                <a:srgbClr val="1E2337">
                  <a:lumMod val="100000"/>
                </a:srgbClr>
              </a:solidFill>
              <a:latin typeface="Arial" panose="020B0604020202020204" pitchFamily="34" charset="0"/>
            </a:rPr>
            <a:t>Corridor Information Document</a:t>
          </a:r>
          <a:endParaRPr lang="de-AT" sz="800" b="1"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0.77562</cdr:y>
    </cdr:from>
    <cdr:to>
      <cdr:x>0.31184</cdr:x>
      <cdr:y>0.85665</cdr:y>
    </cdr:to>
    <cdr:sp macro="" textlink="">
      <cdr:nvSpPr>
        <cdr:cNvPr id="15" name="ItemBeschriftung_10"/>
        <cdr:cNvSpPr txBox="1"/>
      </cdr:nvSpPr>
      <cdr:spPr>
        <a:xfrm xmlns:a="http://schemas.openxmlformats.org/drawingml/2006/main">
          <a:off x="12700" y="4217001"/>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CID overall (structure/contents)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0.85665</cdr:y>
    </cdr:from>
    <cdr:to>
      <cdr:x>0.31184</cdr:x>
      <cdr:y>0.93768</cdr:y>
    </cdr:to>
    <cdr:sp macro="" textlink="">
      <cdr:nvSpPr>
        <cdr:cNvPr id="16" name="ItemBeschriftung_11"/>
        <cdr:cNvSpPr txBox="1"/>
      </cdr:nvSpPr>
      <cdr:spPr>
        <a:xfrm xmlns:a="http://schemas.openxmlformats.org/drawingml/2006/main">
          <a:off x="12700" y="4657575"/>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information on terminals in CID</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0.80795</cdr:x>
      <cdr:y>0.83315</cdr:y>
    </cdr:from>
    <cdr:to>
      <cdr:x>0.80795</cdr:x>
      <cdr:y>0.92659</cdr:y>
    </cdr:to>
    <cdr:cxnSp macro="">
      <cdr:nvCxnSpPr>
        <cdr:cNvPr id="43" name="LegendenBegrenzung_links">
          <a:extLst xmlns:a="http://schemas.openxmlformats.org/drawingml/2006/main">
            <a:ext uri="{FF2B5EF4-FFF2-40B4-BE49-F238E27FC236}">
              <a16:creationId xmlns:a16="http://schemas.microsoft.com/office/drawing/2014/main" id="{519483B3-F385-480C-AE95-4F6EAC407618}"/>
            </a:ext>
          </a:extLst>
        </cdr:cNvPr>
        <cdr:cNvCxnSpPr/>
      </cdr:nvCxnSpPr>
      <cdr:spPr>
        <a:xfrm xmlns:a="http://schemas.openxmlformats.org/drawingml/2006/main">
          <a:off x="7445958" y="4529825"/>
          <a:ext cx="0" cy="508000"/>
        </a:xfrm>
        <a:prstGeom xmlns:a="http://schemas.openxmlformats.org/drawingml/2006/main" prst="line">
          <a:avLst/>
        </a:prstGeom>
        <a:ln xmlns:a="http://schemas.openxmlformats.org/drawingml/2006/main" w="9525">
          <a:solidFill>
            <a:srgbClr val="BECDE6"/>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0.86178</cdr:x>
      <cdr:y>0.83315</cdr:y>
    </cdr:from>
    <cdr:to>
      <cdr:x>0.86178</cdr:x>
      <cdr:y>0.92659</cdr:y>
    </cdr:to>
    <cdr:cxnSp macro="">
      <cdr:nvCxnSpPr>
        <cdr:cNvPr id="44" name="LegendenBegrenzung_rechts">
          <a:extLst xmlns:a="http://schemas.openxmlformats.org/drawingml/2006/main">
            <a:ext uri="{FF2B5EF4-FFF2-40B4-BE49-F238E27FC236}">
              <a16:creationId xmlns:a16="http://schemas.microsoft.com/office/drawing/2014/main" id="{73196E54-81A2-442F-BEFE-FC7D706FC104}"/>
            </a:ext>
          </a:extLst>
        </cdr:cNvPr>
        <cdr:cNvCxnSpPr/>
      </cdr:nvCxnSpPr>
      <cdr:spPr>
        <a:xfrm xmlns:a="http://schemas.openxmlformats.org/drawingml/2006/main">
          <a:off x="7942080" y="4529825"/>
          <a:ext cx="0" cy="508000"/>
        </a:xfrm>
        <a:prstGeom xmlns:a="http://schemas.openxmlformats.org/drawingml/2006/main" prst="line">
          <a:avLst/>
        </a:prstGeom>
        <a:ln xmlns:a="http://schemas.openxmlformats.org/drawingml/2006/main" w="9525">
          <a:solidFill>
            <a:srgbClr val="BECDE6"/>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2.xml><?xml version="1.0" encoding="utf-8"?>
<c:userShapes xmlns:c="http://schemas.openxmlformats.org/drawingml/2006/chart">
  <cdr:relSizeAnchor xmlns:cdr="http://schemas.openxmlformats.org/drawingml/2006/chartDrawing">
    <cdr:from>
      <cdr:x>0.32011</cdr:x>
      <cdr:y>0.00234</cdr:y>
    </cdr:from>
    <cdr:to>
      <cdr:x>0.86832</cdr:x>
      <cdr:y>0.03931</cdr:y>
    </cdr:to>
    <cdr:sp macro="" textlink="">
      <cdr:nvSpPr>
        <cdr:cNvPr id="56" name="Beschriftung"/>
        <cdr:cNvSpPr txBox="1"/>
      </cdr:nvSpPr>
      <cdr:spPr>
        <a:xfrm xmlns:a="http://schemas.openxmlformats.org/drawingml/2006/main">
          <a:off x="2950118" y="12700"/>
          <a:ext cx="5052287" cy="201030"/>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mean</a:t>
          </a:r>
          <a:endParaRPr lang="de-AT" sz="900" dirty="0">
            <a:solidFill>
              <a:srgbClr val="9BAAC8"/>
            </a:solidFill>
          </a:endParaRPr>
        </a:p>
      </cdr:txBody>
    </cdr:sp>
  </cdr:relSizeAnchor>
  <cdr:relSizeAnchor xmlns:cdr="http://schemas.openxmlformats.org/drawingml/2006/chartDrawing">
    <cdr:from>
      <cdr:x>0.00138</cdr:x>
      <cdr:y>0.04632</cdr:y>
    </cdr:from>
    <cdr:to>
      <cdr:x>0.31184</cdr:x>
      <cdr:y>0.10999</cdr:y>
    </cdr:to>
    <cdr:sp macro="" textlink="">
      <cdr:nvSpPr>
        <cdr:cNvPr id="4" name="ItemBeschriftung_1"/>
        <cdr:cNvSpPr txBox="1"/>
      </cdr:nvSpPr>
      <cdr:spPr>
        <a:xfrm xmlns:a="http://schemas.openxmlformats.org/drawingml/2006/main">
          <a:off x="12700" y="251830"/>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1" i="0" kern="900" baseline="0">
              <a:solidFill>
                <a:srgbClr val="1E2337">
                  <a:lumMod val="100000"/>
                </a:srgbClr>
              </a:solidFill>
              <a:latin typeface="+mn-lt"/>
            </a:rPr>
            <a:t>Path Allocation</a:t>
          </a:r>
          <a:endParaRPr lang="de-AT" sz="800" b="1" i="0" kern="900" baseline="0" dirty="0">
            <a:solidFill>
              <a:srgbClr val="1E2337">
                <a:lumMod val="100000"/>
              </a:srgbClr>
            </a:solidFill>
            <a:latin typeface="+mn-lt"/>
          </a:endParaRPr>
        </a:p>
      </cdr:txBody>
    </cdr:sp>
  </cdr:relSizeAnchor>
  <cdr:relSizeAnchor xmlns:cdr="http://schemas.openxmlformats.org/drawingml/2006/chartDrawing">
    <cdr:from>
      <cdr:x>0.00138</cdr:x>
      <cdr:y>0.10999</cdr:y>
    </cdr:from>
    <cdr:to>
      <cdr:x>0.31184</cdr:x>
      <cdr:y>0.17366</cdr:y>
    </cdr:to>
    <cdr:sp macro="" textlink="">
      <cdr:nvSpPr>
        <cdr:cNvPr id="2" name="ItemBeschriftung_2"/>
        <cdr:cNvSpPr txBox="1"/>
      </cdr:nvSpPr>
      <cdr:spPr>
        <a:xfrm xmlns:a="http://schemas.openxmlformats.org/drawingml/2006/main">
          <a:off x="12700" y="597996"/>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PaP parameters</a:t>
          </a:r>
        </a:p>
      </cdr:txBody>
    </cdr:sp>
  </cdr:relSizeAnchor>
  <cdr:relSizeAnchor xmlns:cdr="http://schemas.openxmlformats.org/drawingml/2006/chartDrawing">
    <cdr:from>
      <cdr:x>0.00138</cdr:x>
      <cdr:y>0.17366</cdr:y>
    </cdr:from>
    <cdr:to>
      <cdr:x>0.31184</cdr:x>
      <cdr:y>0.23732</cdr:y>
    </cdr:to>
    <cdr:sp macro="" textlink="">
      <cdr:nvSpPr>
        <cdr:cNvPr id="3" name="ItemBeschriftung_3"/>
        <cdr:cNvSpPr txBox="1"/>
      </cdr:nvSpPr>
      <cdr:spPr>
        <a:xfrm xmlns:a="http://schemas.openxmlformats.org/drawingml/2006/main">
          <a:off x="12700" y="944161"/>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origin/destinations and intermediate stops in PaP</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0.23732</cdr:y>
    </cdr:from>
    <cdr:to>
      <cdr:x>0.31184</cdr:x>
      <cdr:y>0.30099</cdr:y>
    </cdr:to>
    <cdr:sp macro="" textlink="">
      <cdr:nvSpPr>
        <cdr:cNvPr id="7" name="ItemBeschriftung_4"/>
        <cdr:cNvSpPr txBox="1"/>
      </cdr:nvSpPr>
      <cdr:spPr>
        <a:xfrm xmlns:a="http://schemas.openxmlformats.org/drawingml/2006/main">
          <a:off x="12700" y="1290327"/>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PaP schedule (adequate travel/departure/arrival times)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0.30099</cdr:y>
    </cdr:from>
    <cdr:to>
      <cdr:x>0.31184</cdr:x>
      <cdr:y>0.36466</cdr:y>
    </cdr:to>
    <cdr:sp macro="" textlink="">
      <cdr:nvSpPr>
        <cdr:cNvPr id="8" name="ItemBeschriftung_5"/>
        <cdr:cNvSpPr txBox="1"/>
      </cdr:nvSpPr>
      <cdr:spPr>
        <a:xfrm xmlns:a="http://schemas.openxmlformats.org/drawingml/2006/main">
          <a:off x="12700" y="1636493"/>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speed of PaPs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0.36466</cdr:y>
    </cdr:from>
    <cdr:to>
      <cdr:x>0.31184</cdr:x>
      <cdr:y>0.42833</cdr:y>
    </cdr:to>
    <cdr:sp macro="" textlink="">
      <cdr:nvSpPr>
        <cdr:cNvPr id="9" name="ItemBeschriftung_6"/>
        <cdr:cNvSpPr txBox="1"/>
      </cdr:nvSpPr>
      <cdr:spPr>
        <a:xfrm xmlns:a="http://schemas.openxmlformats.org/drawingml/2006/main">
          <a:off x="12700" y="1982659"/>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amount of PaPs (number of paths)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0.42833</cdr:y>
    </cdr:from>
    <cdr:to>
      <cdr:x>0.31184</cdr:x>
      <cdr:y>0.492</cdr:y>
    </cdr:to>
    <cdr:sp macro="" textlink="">
      <cdr:nvSpPr>
        <cdr:cNvPr id="12" name="ItemBeschriftung_7"/>
        <cdr:cNvSpPr txBox="1"/>
      </cdr:nvSpPr>
      <cdr:spPr>
        <a:xfrm xmlns:a="http://schemas.openxmlformats.org/drawingml/2006/main">
          <a:off x="12700" y="2328824"/>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quality of PaP reserve capacity</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0.492</cdr:y>
    </cdr:from>
    <cdr:to>
      <cdr:x>0.31184</cdr:x>
      <cdr:y>0.55567</cdr:y>
    </cdr:to>
    <cdr:sp macro="" textlink="">
      <cdr:nvSpPr>
        <cdr:cNvPr id="13" name="ItemBeschriftung_8"/>
        <cdr:cNvSpPr txBox="1"/>
      </cdr:nvSpPr>
      <cdr:spPr>
        <a:xfrm xmlns:a="http://schemas.openxmlformats.org/drawingml/2006/main">
          <a:off x="12700" y="2674990"/>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PaP offer/capacity management on overlapping sections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0.55567</cdr:y>
    </cdr:from>
    <cdr:to>
      <cdr:x>0.31184</cdr:x>
      <cdr:y>0.61934</cdr:y>
    </cdr:to>
    <cdr:sp macro="" textlink="">
      <cdr:nvSpPr>
        <cdr:cNvPr id="14" name="ItemBeschriftung_9"/>
        <cdr:cNvSpPr txBox="1"/>
      </cdr:nvSpPr>
      <cdr:spPr>
        <a:xfrm xmlns:a="http://schemas.openxmlformats.org/drawingml/2006/main">
          <a:off x="12700" y="3021156"/>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structure of capacity wish list</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0.61934</cdr:y>
    </cdr:from>
    <cdr:to>
      <cdr:x>0.31184</cdr:x>
      <cdr:y>0.68301</cdr:y>
    </cdr:to>
    <cdr:sp macro="" textlink="">
      <cdr:nvSpPr>
        <cdr:cNvPr id="15" name="ItemBeschriftung_10"/>
        <cdr:cNvSpPr txBox="1"/>
      </cdr:nvSpPr>
      <cdr:spPr>
        <a:xfrm xmlns:a="http://schemas.openxmlformats.org/drawingml/2006/main">
          <a:off x="12700" y="3367322"/>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quality of international path offer</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0.68301</cdr:y>
    </cdr:from>
    <cdr:to>
      <cdr:x>0.31184</cdr:x>
      <cdr:y>0.74668</cdr:y>
    </cdr:to>
    <cdr:sp macro="" textlink="">
      <cdr:nvSpPr>
        <cdr:cNvPr id="16" name="ItemBeschriftung_11"/>
        <cdr:cNvSpPr txBox="1"/>
      </cdr:nvSpPr>
      <cdr:spPr>
        <a:xfrm xmlns:a="http://schemas.openxmlformats.org/drawingml/2006/main">
          <a:off x="12700" y="3713487"/>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availability of C-OSS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0.80795</cdr:x>
      <cdr:y>0.83315</cdr:y>
    </cdr:from>
    <cdr:to>
      <cdr:x>0.80795</cdr:x>
      <cdr:y>0.92659</cdr:y>
    </cdr:to>
    <cdr:cxnSp macro="">
      <cdr:nvCxnSpPr>
        <cdr:cNvPr id="43" name="LegendenBegrenzung_links">
          <a:extLst xmlns:a="http://schemas.openxmlformats.org/drawingml/2006/main">
            <a:ext uri="{FF2B5EF4-FFF2-40B4-BE49-F238E27FC236}">
              <a16:creationId xmlns:a16="http://schemas.microsoft.com/office/drawing/2014/main" id="{42205CDA-C34F-40B0-8E55-D634969C67CA}"/>
            </a:ext>
          </a:extLst>
        </cdr:cNvPr>
        <cdr:cNvCxnSpPr/>
      </cdr:nvCxnSpPr>
      <cdr:spPr>
        <a:xfrm xmlns:a="http://schemas.openxmlformats.org/drawingml/2006/main">
          <a:off x="7445958" y="4529825"/>
          <a:ext cx="0" cy="508000"/>
        </a:xfrm>
        <a:prstGeom xmlns:a="http://schemas.openxmlformats.org/drawingml/2006/main" prst="line">
          <a:avLst/>
        </a:prstGeom>
        <a:ln xmlns:a="http://schemas.openxmlformats.org/drawingml/2006/main" w="9525">
          <a:solidFill>
            <a:srgbClr val="BECDE6"/>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0.86178</cdr:x>
      <cdr:y>0.83315</cdr:y>
    </cdr:from>
    <cdr:to>
      <cdr:x>0.86178</cdr:x>
      <cdr:y>0.92659</cdr:y>
    </cdr:to>
    <cdr:cxnSp macro="">
      <cdr:nvCxnSpPr>
        <cdr:cNvPr id="44" name="LegendenBegrenzung_rechts">
          <a:extLst xmlns:a="http://schemas.openxmlformats.org/drawingml/2006/main">
            <a:ext uri="{FF2B5EF4-FFF2-40B4-BE49-F238E27FC236}">
              <a16:creationId xmlns:a16="http://schemas.microsoft.com/office/drawing/2014/main" id="{1F76B92F-4797-4CA3-AEE5-7C61C2841862}"/>
            </a:ext>
          </a:extLst>
        </cdr:cNvPr>
        <cdr:cNvCxnSpPr/>
      </cdr:nvCxnSpPr>
      <cdr:spPr>
        <a:xfrm xmlns:a="http://schemas.openxmlformats.org/drawingml/2006/main">
          <a:off x="7942080" y="4529825"/>
          <a:ext cx="0" cy="508000"/>
        </a:xfrm>
        <a:prstGeom xmlns:a="http://schemas.openxmlformats.org/drawingml/2006/main" prst="line">
          <a:avLst/>
        </a:prstGeom>
        <a:ln xmlns:a="http://schemas.openxmlformats.org/drawingml/2006/main" w="9525">
          <a:solidFill>
            <a:srgbClr val="BECDE6"/>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0.00138</cdr:x>
      <cdr:y>0.74668</cdr:y>
    </cdr:from>
    <cdr:to>
      <cdr:x>0.31184</cdr:x>
      <cdr:y>0.81035</cdr:y>
    </cdr:to>
    <cdr:sp macro="" textlink="">
      <cdr:nvSpPr>
        <cdr:cNvPr id="5" name="ItemBeschriftung_12"/>
        <cdr:cNvSpPr txBox="1"/>
      </cdr:nvSpPr>
      <cdr:spPr>
        <a:xfrm xmlns:a="http://schemas.openxmlformats.org/drawingml/2006/main">
          <a:off x="12700" y="4059653"/>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business know-how of C-OSS</a:t>
          </a:r>
        </a:p>
      </cdr:txBody>
    </cdr:sp>
  </cdr:relSizeAnchor>
  <cdr:relSizeAnchor xmlns:cdr="http://schemas.openxmlformats.org/drawingml/2006/chartDrawing">
    <cdr:from>
      <cdr:x>0.00138</cdr:x>
      <cdr:y>0.81035</cdr:y>
    </cdr:from>
    <cdr:to>
      <cdr:x>0.31184</cdr:x>
      <cdr:y>0.87401</cdr:y>
    </cdr:to>
    <cdr:sp macro="" textlink="">
      <cdr:nvSpPr>
        <cdr:cNvPr id="6" name="ItemBeschriftung_13"/>
        <cdr:cNvSpPr txBox="1"/>
      </cdr:nvSpPr>
      <cdr:spPr>
        <a:xfrm xmlns:a="http://schemas.openxmlformats.org/drawingml/2006/main">
          <a:off x="12700" y="4405819"/>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allocation process by C-OSS</a:t>
          </a:r>
        </a:p>
      </cdr:txBody>
    </cdr:sp>
  </cdr:relSizeAnchor>
  <cdr:relSizeAnchor xmlns:cdr="http://schemas.openxmlformats.org/drawingml/2006/chartDrawing">
    <cdr:from>
      <cdr:x>0.00138</cdr:x>
      <cdr:y>0.87401</cdr:y>
    </cdr:from>
    <cdr:to>
      <cdr:x>0.31184</cdr:x>
      <cdr:y>0.93768</cdr:y>
    </cdr:to>
    <cdr:sp macro="" textlink="">
      <cdr:nvSpPr>
        <cdr:cNvPr id="10" name="ItemBeschriftung_14"/>
        <cdr:cNvSpPr txBox="1"/>
      </cdr:nvSpPr>
      <cdr:spPr>
        <a:xfrm xmlns:a="http://schemas.openxmlformats.org/drawingml/2006/main">
          <a:off x="12700" y="4751984"/>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conflict solving procedure by C-OSS</a:t>
          </a:r>
          <a:endParaRPr lang="de-AT" sz="800" b="0" i="0">
            <a:solidFill>
              <a:srgbClr val="1E2337">
                <a:lumMod val="100000"/>
              </a:srgbClr>
            </a:solidFill>
            <a:latin typeface="Arial" panose="020B0604020202020204" pitchFamily="34" charset="0"/>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0.32011</cdr:x>
      <cdr:y>0.00234</cdr:y>
    </cdr:from>
    <cdr:to>
      <cdr:x>0.86832</cdr:x>
      <cdr:y>0.03931</cdr:y>
    </cdr:to>
    <cdr:sp macro="" textlink="">
      <cdr:nvSpPr>
        <cdr:cNvPr id="56" name="Beschriftung"/>
        <cdr:cNvSpPr txBox="1"/>
      </cdr:nvSpPr>
      <cdr:spPr>
        <a:xfrm xmlns:a="http://schemas.openxmlformats.org/drawingml/2006/main">
          <a:off x="2950118" y="12700"/>
          <a:ext cx="5052287" cy="201030"/>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mean</a:t>
          </a:r>
          <a:endParaRPr lang="de-AT" sz="900" dirty="0">
            <a:solidFill>
              <a:srgbClr val="9BAAC8"/>
            </a:solidFill>
          </a:endParaRPr>
        </a:p>
      </cdr:txBody>
    </cdr:sp>
  </cdr:relSizeAnchor>
  <cdr:relSizeAnchor xmlns:cdr="http://schemas.openxmlformats.org/drawingml/2006/chartDrawing">
    <cdr:from>
      <cdr:x>0.00138</cdr:x>
      <cdr:y>0.04632</cdr:y>
    </cdr:from>
    <cdr:to>
      <cdr:x>0.31184</cdr:x>
      <cdr:y>0.10574</cdr:y>
    </cdr:to>
    <cdr:sp macro="" textlink="">
      <cdr:nvSpPr>
        <cdr:cNvPr id="4" name="ItemBeschriftung_1"/>
        <cdr:cNvSpPr txBox="1"/>
      </cdr:nvSpPr>
      <cdr:spPr>
        <a:xfrm xmlns:a="http://schemas.openxmlformats.org/drawingml/2006/main">
          <a:off x="12700" y="251830"/>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1" i="0" kern="900" baseline="0">
              <a:solidFill>
                <a:srgbClr val="1E2337">
                  <a:lumMod val="100000"/>
                </a:srgbClr>
              </a:solidFill>
              <a:latin typeface="+mn-lt"/>
            </a:rPr>
            <a:t>Path Coordination System</a:t>
          </a:r>
          <a:endParaRPr lang="de-AT" sz="800" b="1" i="0" kern="900" baseline="0" dirty="0">
            <a:solidFill>
              <a:srgbClr val="1E2337">
                <a:lumMod val="100000"/>
              </a:srgbClr>
            </a:solidFill>
            <a:latin typeface="+mn-lt"/>
          </a:endParaRPr>
        </a:p>
      </cdr:txBody>
    </cdr:sp>
  </cdr:relSizeAnchor>
  <cdr:relSizeAnchor xmlns:cdr="http://schemas.openxmlformats.org/drawingml/2006/chartDrawing">
    <cdr:from>
      <cdr:x>0.80795</cdr:x>
      <cdr:y>0.83315</cdr:y>
    </cdr:from>
    <cdr:to>
      <cdr:x>0.80795</cdr:x>
      <cdr:y>0.92659</cdr:y>
    </cdr:to>
    <cdr:cxnSp macro="">
      <cdr:nvCxnSpPr>
        <cdr:cNvPr id="43" name="LegendenBegrenzung_links">
          <a:extLst xmlns:a="http://schemas.openxmlformats.org/drawingml/2006/main">
            <a:ext uri="{FF2B5EF4-FFF2-40B4-BE49-F238E27FC236}">
              <a16:creationId xmlns:a16="http://schemas.microsoft.com/office/drawing/2014/main" id="{7918D720-D567-4159-813C-D762F3EAF1B8}"/>
            </a:ext>
          </a:extLst>
        </cdr:cNvPr>
        <cdr:cNvCxnSpPr/>
      </cdr:nvCxnSpPr>
      <cdr:spPr>
        <a:xfrm xmlns:a="http://schemas.openxmlformats.org/drawingml/2006/main">
          <a:off x="7445958" y="4529825"/>
          <a:ext cx="0" cy="508000"/>
        </a:xfrm>
        <a:prstGeom xmlns:a="http://schemas.openxmlformats.org/drawingml/2006/main" prst="line">
          <a:avLst/>
        </a:prstGeom>
        <a:ln xmlns:a="http://schemas.openxmlformats.org/drawingml/2006/main" w="9525">
          <a:solidFill>
            <a:srgbClr val="BECDE6"/>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0.86178</cdr:x>
      <cdr:y>0.83315</cdr:y>
    </cdr:from>
    <cdr:to>
      <cdr:x>0.86178</cdr:x>
      <cdr:y>0.92659</cdr:y>
    </cdr:to>
    <cdr:cxnSp macro="">
      <cdr:nvCxnSpPr>
        <cdr:cNvPr id="44" name="LegendenBegrenzung_rechts">
          <a:extLst xmlns:a="http://schemas.openxmlformats.org/drawingml/2006/main">
            <a:ext uri="{FF2B5EF4-FFF2-40B4-BE49-F238E27FC236}">
              <a16:creationId xmlns:a16="http://schemas.microsoft.com/office/drawing/2014/main" id="{C3DADF52-A64A-418A-8FE7-0AAFC25B03B2}"/>
            </a:ext>
          </a:extLst>
        </cdr:cNvPr>
        <cdr:cNvCxnSpPr/>
      </cdr:nvCxnSpPr>
      <cdr:spPr>
        <a:xfrm xmlns:a="http://schemas.openxmlformats.org/drawingml/2006/main">
          <a:off x="7942080" y="4529825"/>
          <a:ext cx="0" cy="508000"/>
        </a:xfrm>
        <a:prstGeom xmlns:a="http://schemas.openxmlformats.org/drawingml/2006/main" prst="line">
          <a:avLst/>
        </a:prstGeom>
        <a:ln xmlns:a="http://schemas.openxmlformats.org/drawingml/2006/main" w="9525">
          <a:solidFill>
            <a:srgbClr val="BECDE6"/>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0.00138</cdr:x>
      <cdr:y>0.10574</cdr:y>
    </cdr:from>
    <cdr:to>
      <cdr:x>0.31184</cdr:x>
      <cdr:y>0.16517</cdr:y>
    </cdr:to>
    <cdr:sp macro="" textlink="">
      <cdr:nvSpPr>
        <cdr:cNvPr id="17" name="ItemBeschriftung_2"/>
        <cdr:cNvSpPr txBox="1"/>
      </cdr:nvSpPr>
      <cdr:spPr>
        <a:xfrm xmlns:a="http://schemas.openxmlformats.org/drawingml/2006/main">
          <a:off x="12700" y="574918"/>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PCS overall</a:t>
          </a:r>
        </a:p>
      </cdr:txBody>
    </cdr:sp>
  </cdr:relSizeAnchor>
  <cdr:relSizeAnchor xmlns:cdr="http://schemas.openxmlformats.org/drawingml/2006/chartDrawing">
    <cdr:from>
      <cdr:x>0.00138</cdr:x>
      <cdr:y>0.16517</cdr:y>
    </cdr:from>
    <cdr:to>
      <cdr:x>0.31184</cdr:x>
      <cdr:y>0.22459</cdr:y>
    </cdr:to>
    <cdr:sp macro="" textlink="">
      <cdr:nvSpPr>
        <cdr:cNvPr id="18" name="ItemBeschriftung_3"/>
        <cdr:cNvSpPr txBox="1"/>
      </cdr:nvSpPr>
      <cdr:spPr>
        <a:xfrm xmlns:a="http://schemas.openxmlformats.org/drawingml/2006/main">
          <a:off x="12700" y="898006"/>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1" i="0">
              <a:solidFill>
                <a:srgbClr val="1E2337">
                  <a:lumMod val="100000"/>
                </a:srgbClr>
              </a:solidFill>
              <a:latin typeface="Arial" panose="020B0604020202020204" pitchFamily="34" charset="0"/>
            </a:rPr>
            <a:t>Train Performance Management</a:t>
          </a:r>
        </a:p>
      </cdr:txBody>
    </cdr:sp>
  </cdr:relSizeAnchor>
  <cdr:relSizeAnchor xmlns:cdr="http://schemas.openxmlformats.org/drawingml/2006/chartDrawing">
    <cdr:from>
      <cdr:x>0.00138</cdr:x>
      <cdr:y>0.22459</cdr:y>
    </cdr:from>
    <cdr:to>
      <cdr:x>0.31184</cdr:x>
      <cdr:y>0.28402</cdr:y>
    </cdr:to>
    <cdr:sp macro="" textlink="">
      <cdr:nvSpPr>
        <cdr:cNvPr id="19" name="ItemBeschriftung_4"/>
        <cdr:cNvSpPr txBox="1"/>
      </cdr:nvSpPr>
      <cdr:spPr>
        <a:xfrm xmlns:a="http://schemas.openxmlformats.org/drawingml/2006/main">
          <a:off x="12700" y="1221094"/>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regular performance reports</a:t>
          </a:r>
        </a:p>
      </cdr:txBody>
    </cdr:sp>
  </cdr:relSizeAnchor>
  <cdr:relSizeAnchor xmlns:cdr="http://schemas.openxmlformats.org/drawingml/2006/chartDrawing">
    <cdr:from>
      <cdr:x>0.00138</cdr:x>
      <cdr:y>0.28402</cdr:y>
    </cdr:from>
    <cdr:to>
      <cdr:x>0.31184</cdr:x>
      <cdr:y>0.34344</cdr:y>
    </cdr:to>
    <cdr:sp macro="" textlink="">
      <cdr:nvSpPr>
        <cdr:cNvPr id="20" name="ItemBeschriftung_5"/>
        <cdr:cNvSpPr txBox="1"/>
      </cdr:nvSpPr>
      <cdr:spPr>
        <a:xfrm xmlns:a="http://schemas.openxmlformats.org/drawingml/2006/main">
          <a:off x="12700" y="1544182"/>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measures to improve punctuality</a:t>
          </a:r>
        </a:p>
      </cdr:txBody>
    </cdr:sp>
  </cdr:relSizeAnchor>
  <cdr:relSizeAnchor xmlns:cdr="http://schemas.openxmlformats.org/drawingml/2006/chartDrawing">
    <cdr:from>
      <cdr:x>0.00138</cdr:x>
      <cdr:y>0.34344</cdr:y>
    </cdr:from>
    <cdr:to>
      <cdr:x>0.31184</cdr:x>
      <cdr:y>0.40286</cdr:y>
    </cdr:to>
    <cdr:sp macro="" textlink="">
      <cdr:nvSpPr>
        <cdr:cNvPr id="21" name="ItemBeschriftung_6"/>
        <cdr:cNvSpPr txBox="1"/>
      </cdr:nvSpPr>
      <cdr:spPr>
        <a:xfrm xmlns:a="http://schemas.openxmlformats.org/drawingml/2006/main">
          <a:off x="12700" y="1867270"/>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1" i="0">
              <a:solidFill>
                <a:srgbClr val="1E2337">
                  <a:lumMod val="100000"/>
                </a:srgbClr>
              </a:solidFill>
              <a:latin typeface="Arial" panose="020B0604020202020204" pitchFamily="34" charset="0"/>
            </a:rPr>
            <a:t>Traffic Management</a:t>
          </a:r>
          <a:endParaRPr lang="de-AT" sz="800" b="1"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0.40286</cdr:y>
    </cdr:from>
    <cdr:to>
      <cdr:x>0.31184</cdr:x>
      <cdr:y>0.46229</cdr:y>
    </cdr:to>
    <cdr:sp macro="" textlink="">
      <cdr:nvSpPr>
        <cdr:cNvPr id="22" name="ItemBeschriftung_7"/>
        <cdr:cNvSpPr txBox="1"/>
      </cdr:nvSpPr>
      <cdr:spPr>
        <a:xfrm xmlns:a="http://schemas.openxmlformats.org/drawingml/2006/main">
          <a:off x="12700" y="2190358"/>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helpfulness of &amp; information from traffic management</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0.46229</cdr:y>
    </cdr:from>
    <cdr:to>
      <cdr:x>0.31184</cdr:x>
      <cdr:y>0.52171</cdr:y>
    </cdr:to>
    <cdr:sp macro="" textlink="">
      <cdr:nvSpPr>
        <cdr:cNvPr id="23" name="ItemBeschriftung_8"/>
        <cdr:cNvSpPr txBox="1"/>
      </cdr:nvSpPr>
      <cdr:spPr>
        <a:xfrm xmlns:a="http://schemas.openxmlformats.org/drawingml/2006/main">
          <a:off x="12700" y="2513446"/>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implementation of re-routing scenarios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0.52171</cdr:y>
    </cdr:from>
    <cdr:to>
      <cdr:x>0.31184</cdr:x>
      <cdr:y>0.58114</cdr:y>
    </cdr:to>
    <cdr:sp macro="" textlink="">
      <cdr:nvSpPr>
        <cdr:cNvPr id="24" name="ItemBeschriftung_9"/>
        <cdr:cNvSpPr txBox="1"/>
      </cdr:nvSpPr>
      <cdr:spPr>
        <a:xfrm xmlns:a="http://schemas.openxmlformats.org/drawingml/2006/main">
          <a:off x="12700" y="2836534"/>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1" i="0">
              <a:solidFill>
                <a:srgbClr val="1E2337">
                  <a:lumMod val="100000"/>
                </a:srgbClr>
              </a:solidFill>
              <a:latin typeface="Arial" panose="020B0604020202020204" pitchFamily="34" charset="0"/>
            </a:rPr>
            <a:t>RFC Governance</a:t>
          </a:r>
          <a:endParaRPr lang="de-AT" sz="800" b="1"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0.58114</cdr:y>
    </cdr:from>
    <cdr:to>
      <cdr:x>0.31184</cdr:x>
      <cdr:y>0.64056</cdr:y>
    </cdr:to>
    <cdr:sp macro="" textlink="">
      <cdr:nvSpPr>
        <cdr:cNvPr id="25" name="ItemBeschriftung_10"/>
        <cdr:cNvSpPr txBox="1"/>
      </cdr:nvSpPr>
      <cdr:spPr>
        <a:xfrm xmlns:a="http://schemas.openxmlformats.org/drawingml/2006/main">
          <a:off x="12700" y="3159622"/>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RU Advisory Group/Terminal Advisory Group</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0.64056</cdr:y>
    </cdr:from>
    <cdr:to>
      <cdr:x>0.31184</cdr:x>
      <cdr:y>0.69999</cdr:y>
    </cdr:to>
    <cdr:sp macro="" textlink="">
      <cdr:nvSpPr>
        <cdr:cNvPr id="26" name="ItemBeschriftung_11"/>
        <cdr:cNvSpPr txBox="1"/>
      </cdr:nvSpPr>
      <cdr:spPr>
        <a:xfrm xmlns:a="http://schemas.openxmlformats.org/drawingml/2006/main">
          <a:off x="12700" y="3482710"/>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1" i="0">
              <a:solidFill>
                <a:srgbClr val="1E2337">
                  <a:lumMod val="100000"/>
                </a:srgbClr>
              </a:solidFill>
              <a:latin typeface="Arial" panose="020B0604020202020204" pitchFamily="34" charset="0"/>
            </a:rPr>
            <a:t>Overall RFC Communication</a:t>
          </a:r>
        </a:p>
      </cdr:txBody>
    </cdr:sp>
  </cdr:relSizeAnchor>
  <cdr:relSizeAnchor xmlns:cdr="http://schemas.openxmlformats.org/drawingml/2006/chartDrawing">
    <cdr:from>
      <cdr:x>0.00138</cdr:x>
      <cdr:y>0.69999</cdr:y>
    </cdr:from>
    <cdr:to>
      <cdr:x>0.31184</cdr:x>
      <cdr:y>0.75941</cdr:y>
    </cdr:to>
    <cdr:sp macro="" textlink="">
      <cdr:nvSpPr>
        <cdr:cNvPr id="27" name="ItemBeschriftung_12"/>
        <cdr:cNvSpPr txBox="1"/>
      </cdr:nvSpPr>
      <cdr:spPr>
        <a:xfrm xmlns:a="http://schemas.openxmlformats.org/drawingml/2006/main">
          <a:off x="12700" y="3805798"/>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information on RFC website</a:t>
          </a:r>
        </a:p>
      </cdr:txBody>
    </cdr:sp>
  </cdr:relSizeAnchor>
  <cdr:relSizeAnchor xmlns:cdr="http://schemas.openxmlformats.org/drawingml/2006/chartDrawing">
    <cdr:from>
      <cdr:x>0.00138</cdr:x>
      <cdr:y>0.75941</cdr:y>
    </cdr:from>
    <cdr:to>
      <cdr:x>0.31184</cdr:x>
      <cdr:y>0.81883</cdr:y>
    </cdr:to>
    <cdr:sp macro="" textlink="">
      <cdr:nvSpPr>
        <cdr:cNvPr id="28" name="ItemBeschriftung_13"/>
        <cdr:cNvSpPr txBox="1"/>
      </cdr:nvSpPr>
      <cdr:spPr>
        <a:xfrm xmlns:a="http://schemas.openxmlformats.org/drawingml/2006/main">
          <a:off x="12700" y="4128886"/>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information at RAG/TAG meetings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0.81883</cdr:y>
    </cdr:from>
    <cdr:to>
      <cdr:x>0.31184</cdr:x>
      <cdr:y>0.87826</cdr:y>
    </cdr:to>
    <cdr:sp macro="" textlink="">
      <cdr:nvSpPr>
        <cdr:cNvPr id="29" name="ItemBeschriftung_14"/>
        <cdr:cNvSpPr txBox="1"/>
      </cdr:nvSpPr>
      <cdr:spPr>
        <a:xfrm xmlns:a="http://schemas.openxmlformats.org/drawingml/2006/main">
          <a:off x="12700" y="4451974"/>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communication with &amp; information by management board (except RAG/TAG meetings)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0.87826</cdr:y>
    </cdr:from>
    <cdr:to>
      <cdr:x>0.31184</cdr:x>
      <cdr:y>0.93768</cdr:y>
    </cdr:to>
    <cdr:sp macro="" textlink="">
      <cdr:nvSpPr>
        <cdr:cNvPr id="2" name="ItemBeschriftung_15"/>
        <cdr:cNvSpPr txBox="1"/>
      </cdr:nvSpPr>
      <cdr:spPr>
        <a:xfrm xmlns:a="http://schemas.openxmlformats.org/drawingml/2006/main">
          <a:off x="12700" y="4775062"/>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annual report by RFC</a:t>
          </a:r>
        </a:p>
      </cdr:txBody>
    </cdr:sp>
  </cdr:relSizeAnchor>
</c:userShapes>
</file>

<file path=ppt/drawings/drawing34.xml><?xml version="1.0" encoding="utf-8"?>
<c:userShapes xmlns:c="http://schemas.openxmlformats.org/drawingml/2006/chart">
  <cdr:relSizeAnchor xmlns:cdr="http://schemas.openxmlformats.org/drawingml/2006/chartDrawing">
    <cdr:from>
      <cdr:x>0.32011</cdr:x>
      <cdr:y>0.00234</cdr:y>
    </cdr:from>
    <cdr:to>
      <cdr:x>0.86832</cdr:x>
      <cdr:y>0.03931</cdr:y>
    </cdr:to>
    <cdr:sp macro="" textlink="">
      <cdr:nvSpPr>
        <cdr:cNvPr id="56" name="Beschriftung"/>
        <cdr:cNvSpPr txBox="1"/>
      </cdr:nvSpPr>
      <cdr:spPr>
        <a:xfrm xmlns:a="http://schemas.openxmlformats.org/drawingml/2006/main">
          <a:off x="2950118" y="12700"/>
          <a:ext cx="5052287" cy="201030"/>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mean</a:t>
          </a:r>
          <a:endParaRPr lang="de-AT" sz="900" dirty="0">
            <a:solidFill>
              <a:srgbClr val="9BAAC8"/>
            </a:solidFill>
          </a:endParaRPr>
        </a:p>
      </cdr:txBody>
    </cdr:sp>
  </cdr:relSizeAnchor>
  <cdr:relSizeAnchor xmlns:cdr="http://schemas.openxmlformats.org/drawingml/2006/chartDrawing">
    <cdr:from>
      <cdr:x>0.00138</cdr:x>
      <cdr:y>0.04632</cdr:y>
    </cdr:from>
    <cdr:to>
      <cdr:x>0.31184</cdr:x>
      <cdr:y>0.12735</cdr:y>
    </cdr:to>
    <cdr:sp macro="" textlink="">
      <cdr:nvSpPr>
        <cdr:cNvPr id="4" name="ItemBeschriftung_1"/>
        <cdr:cNvSpPr txBox="1"/>
      </cdr:nvSpPr>
      <cdr:spPr>
        <a:xfrm xmlns:a="http://schemas.openxmlformats.org/drawingml/2006/main">
          <a:off x="12700" y="251830"/>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1" i="0" kern="900" baseline="0">
              <a:solidFill>
                <a:srgbClr val="1E2337">
                  <a:lumMod val="100000"/>
                </a:srgbClr>
              </a:solidFill>
              <a:latin typeface="+mn-lt"/>
            </a:rPr>
            <a:t>Infrastructure</a:t>
          </a:r>
          <a:endParaRPr lang="de-AT" sz="800" b="1" i="0" kern="900" baseline="0" dirty="0">
            <a:solidFill>
              <a:srgbClr val="1E2337">
                <a:lumMod val="100000"/>
              </a:srgbClr>
            </a:solidFill>
            <a:latin typeface="+mn-lt"/>
          </a:endParaRPr>
        </a:p>
      </cdr:txBody>
    </cdr:sp>
  </cdr:relSizeAnchor>
  <cdr:relSizeAnchor xmlns:cdr="http://schemas.openxmlformats.org/drawingml/2006/chartDrawing">
    <cdr:from>
      <cdr:x>0.00138</cdr:x>
      <cdr:y>0.12735</cdr:y>
    </cdr:from>
    <cdr:to>
      <cdr:x>0.31184</cdr:x>
      <cdr:y>0.20838</cdr:y>
    </cdr:to>
    <cdr:sp macro="" textlink="">
      <cdr:nvSpPr>
        <cdr:cNvPr id="2" name="ItemBeschriftung_2"/>
        <cdr:cNvSpPr txBox="1"/>
      </cdr:nvSpPr>
      <cdr:spPr>
        <a:xfrm xmlns:a="http://schemas.openxmlformats.org/drawingml/2006/main">
          <a:off x="12700" y="692405"/>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adequacy of lines</a:t>
          </a:r>
        </a:p>
      </cdr:txBody>
    </cdr:sp>
  </cdr:relSizeAnchor>
  <cdr:relSizeAnchor xmlns:cdr="http://schemas.openxmlformats.org/drawingml/2006/chartDrawing">
    <cdr:from>
      <cdr:x>0.00138</cdr:x>
      <cdr:y>0.20838</cdr:y>
    </cdr:from>
    <cdr:to>
      <cdr:x>0.31184</cdr:x>
      <cdr:y>0.28942</cdr:y>
    </cdr:to>
    <cdr:sp macro="" textlink="">
      <cdr:nvSpPr>
        <cdr:cNvPr id="3" name="ItemBeschriftung_3"/>
        <cdr:cNvSpPr txBox="1"/>
      </cdr:nvSpPr>
      <cdr:spPr>
        <a:xfrm xmlns:a="http://schemas.openxmlformats.org/drawingml/2006/main">
          <a:off x="12700" y="1132979"/>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infrastructure standards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0.28942</cdr:y>
    </cdr:from>
    <cdr:to>
      <cdr:x>0.31184</cdr:x>
      <cdr:y>0.37045</cdr:y>
    </cdr:to>
    <cdr:sp macro="" textlink="">
      <cdr:nvSpPr>
        <cdr:cNvPr id="7" name="ItemBeschriftung_4"/>
        <cdr:cNvSpPr txBox="1"/>
      </cdr:nvSpPr>
      <cdr:spPr>
        <a:xfrm xmlns:a="http://schemas.openxmlformats.org/drawingml/2006/main">
          <a:off x="12700" y="1573554"/>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measures to improve infrastructure standards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0.37045</cdr:y>
    </cdr:from>
    <cdr:to>
      <cdr:x>0.31184</cdr:x>
      <cdr:y>0.45148</cdr:y>
    </cdr:to>
    <cdr:sp macro="" textlink="">
      <cdr:nvSpPr>
        <cdr:cNvPr id="8" name="ItemBeschriftung_5"/>
        <cdr:cNvSpPr txBox="1"/>
      </cdr:nvSpPr>
      <cdr:spPr>
        <a:xfrm xmlns:a="http://schemas.openxmlformats.org/drawingml/2006/main">
          <a:off x="12700" y="2014128"/>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1" i="0">
              <a:solidFill>
                <a:srgbClr val="1E2337">
                  <a:lumMod val="100000"/>
                </a:srgbClr>
              </a:solidFill>
              <a:latin typeface="Arial" panose="020B0604020202020204" pitchFamily="34" charset="0"/>
            </a:rPr>
            <a:t>Coordination of Temporary Capacity Restrictions</a:t>
          </a:r>
          <a:endParaRPr lang="de-AT" sz="800" b="1"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0.45148</cdr:y>
    </cdr:from>
    <cdr:to>
      <cdr:x>0.31184</cdr:x>
      <cdr:y>0.53252</cdr:y>
    </cdr:to>
    <cdr:sp macro="" textlink="">
      <cdr:nvSpPr>
        <cdr:cNvPr id="9" name="ItemBeschriftung_6"/>
        <cdr:cNvSpPr txBox="1"/>
      </cdr:nvSpPr>
      <cdr:spPr>
        <a:xfrm xmlns:a="http://schemas.openxmlformats.org/drawingml/2006/main">
          <a:off x="12700" y="2454703"/>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result/quality of coordination of temporary capacity restrictions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0.53252</cdr:y>
    </cdr:from>
    <cdr:to>
      <cdr:x>0.31184</cdr:x>
      <cdr:y>0.61355</cdr:y>
    </cdr:to>
    <cdr:sp macro="" textlink="">
      <cdr:nvSpPr>
        <cdr:cNvPr id="12" name="ItemBeschriftung_7"/>
        <cdr:cNvSpPr txBox="1"/>
      </cdr:nvSpPr>
      <cdr:spPr>
        <a:xfrm xmlns:a="http://schemas.openxmlformats.org/drawingml/2006/main">
          <a:off x="12700" y="2895277"/>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quality/level of detail of information in list of temporary capacity restrictions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0.61355</cdr:y>
    </cdr:from>
    <cdr:to>
      <cdr:x>0.31184</cdr:x>
      <cdr:y>0.69458</cdr:y>
    </cdr:to>
    <cdr:sp macro="" textlink="">
      <cdr:nvSpPr>
        <cdr:cNvPr id="13" name="ItemBeschriftung_8"/>
        <cdr:cNvSpPr txBox="1"/>
      </cdr:nvSpPr>
      <cdr:spPr>
        <a:xfrm xmlns:a="http://schemas.openxmlformats.org/drawingml/2006/main">
          <a:off x="12700" y="3335852"/>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involvement of RU in relevant processes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0.69458</cdr:y>
    </cdr:from>
    <cdr:to>
      <cdr:x>0.31184</cdr:x>
      <cdr:y>0.77562</cdr:y>
    </cdr:to>
    <cdr:sp macro="" textlink="">
      <cdr:nvSpPr>
        <cdr:cNvPr id="14" name="ItemBeschriftung_9"/>
        <cdr:cNvSpPr txBox="1"/>
      </cdr:nvSpPr>
      <cdr:spPr>
        <a:xfrm xmlns:a="http://schemas.openxmlformats.org/drawingml/2006/main">
          <a:off x="12700" y="3776426"/>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1" i="0">
              <a:solidFill>
                <a:srgbClr val="1E2337">
                  <a:lumMod val="100000"/>
                </a:srgbClr>
              </a:solidFill>
              <a:latin typeface="Arial" panose="020B0604020202020204" pitchFamily="34" charset="0"/>
            </a:rPr>
            <a:t>Corridor Information Document</a:t>
          </a:r>
          <a:endParaRPr lang="de-AT" sz="800" b="1"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0.77562</cdr:y>
    </cdr:from>
    <cdr:to>
      <cdr:x>0.31184</cdr:x>
      <cdr:y>0.85665</cdr:y>
    </cdr:to>
    <cdr:sp macro="" textlink="">
      <cdr:nvSpPr>
        <cdr:cNvPr id="15" name="ItemBeschriftung_10"/>
        <cdr:cNvSpPr txBox="1"/>
      </cdr:nvSpPr>
      <cdr:spPr>
        <a:xfrm xmlns:a="http://schemas.openxmlformats.org/drawingml/2006/main">
          <a:off x="12700" y="4217001"/>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CID overall (structure/contents)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0.85665</cdr:y>
    </cdr:from>
    <cdr:to>
      <cdr:x>0.31184</cdr:x>
      <cdr:y>0.93768</cdr:y>
    </cdr:to>
    <cdr:sp macro="" textlink="">
      <cdr:nvSpPr>
        <cdr:cNvPr id="16" name="ItemBeschriftung_11"/>
        <cdr:cNvSpPr txBox="1"/>
      </cdr:nvSpPr>
      <cdr:spPr>
        <a:xfrm xmlns:a="http://schemas.openxmlformats.org/drawingml/2006/main">
          <a:off x="12700" y="4657575"/>
          <a:ext cx="2861218" cy="440575"/>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information on terminals in CID</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0.79625</cdr:x>
      <cdr:y>0.86118</cdr:y>
    </cdr:from>
    <cdr:to>
      <cdr:x>0.79625</cdr:x>
      <cdr:y>0.92659</cdr:y>
    </cdr:to>
    <cdr:cxnSp macro="">
      <cdr:nvCxnSpPr>
        <cdr:cNvPr id="43" name="LegendenBegrenzung_links">
          <a:extLst xmlns:a="http://schemas.openxmlformats.org/drawingml/2006/main">
            <a:ext uri="{FF2B5EF4-FFF2-40B4-BE49-F238E27FC236}">
              <a16:creationId xmlns:a16="http://schemas.microsoft.com/office/drawing/2014/main" id="{6256306F-C152-4AF6-A758-0E46DF443496}"/>
            </a:ext>
          </a:extLst>
        </cdr:cNvPr>
        <cdr:cNvCxnSpPr/>
      </cdr:nvCxnSpPr>
      <cdr:spPr>
        <a:xfrm xmlns:a="http://schemas.openxmlformats.org/drawingml/2006/main">
          <a:off x="7338199" y="4682225"/>
          <a:ext cx="0" cy="355600"/>
        </a:xfrm>
        <a:prstGeom xmlns:a="http://schemas.openxmlformats.org/drawingml/2006/main" prst="line">
          <a:avLst/>
        </a:prstGeom>
        <a:ln xmlns:a="http://schemas.openxmlformats.org/drawingml/2006/main" w="9525">
          <a:solidFill>
            <a:srgbClr val="BECDE6"/>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0.86178</cdr:x>
      <cdr:y>0.86118</cdr:y>
    </cdr:from>
    <cdr:to>
      <cdr:x>0.86178</cdr:x>
      <cdr:y>0.92659</cdr:y>
    </cdr:to>
    <cdr:cxnSp macro="">
      <cdr:nvCxnSpPr>
        <cdr:cNvPr id="44" name="LegendenBegrenzung_rechts">
          <a:extLst xmlns:a="http://schemas.openxmlformats.org/drawingml/2006/main">
            <a:ext uri="{FF2B5EF4-FFF2-40B4-BE49-F238E27FC236}">
              <a16:creationId xmlns:a16="http://schemas.microsoft.com/office/drawing/2014/main" id="{0F19952C-2F48-4E51-9C92-49810D57A14D}"/>
            </a:ext>
          </a:extLst>
        </cdr:cNvPr>
        <cdr:cNvCxnSpPr/>
      </cdr:nvCxnSpPr>
      <cdr:spPr>
        <a:xfrm xmlns:a="http://schemas.openxmlformats.org/drawingml/2006/main">
          <a:off x="7942080" y="4682225"/>
          <a:ext cx="0" cy="355600"/>
        </a:xfrm>
        <a:prstGeom xmlns:a="http://schemas.openxmlformats.org/drawingml/2006/main" prst="line">
          <a:avLst/>
        </a:prstGeom>
        <a:ln xmlns:a="http://schemas.openxmlformats.org/drawingml/2006/main" w="9525">
          <a:solidFill>
            <a:srgbClr val="BECDE6"/>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5.xml><?xml version="1.0" encoding="utf-8"?>
<c:userShapes xmlns:c="http://schemas.openxmlformats.org/drawingml/2006/chart">
  <cdr:relSizeAnchor xmlns:cdr="http://schemas.openxmlformats.org/drawingml/2006/chartDrawing">
    <cdr:from>
      <cdr:x>0.32011</cdr:x>
      <cdr:y>0.00234</cdr:y>
    </cdr:from>
    <cdr:to>
      <cdr:x>0.86832</cdr:x>
      <cdr:y>0.03931</cdr:y>
    </cdr:to>
    <cdr:sp macro="" textlink="">
      <cdr:nvSpPr>
        <cdr:cNvPr id="56" name="Beschriftung"/>
        <cdr:cNvSpPr txBox="1"/>
      </cdr:nvSpPr>
      <cdr:spPr>
        <a:xfrm xmlns:a="http://schemas.openxmlformats.org/drawingml/2006/main">
          <a:off x="2950118" y="12700"/>
          <a:ext cx="5052287" cy="201030"/>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mean</a:t>
          </a:r>
          <a:endParaRPr lang="de-AT" sz="900" dirty="0">
            <a:solidFill>
              <a:srgbClr val="9BAAC8"/>
            </a:solidFill>
          </a:endParaRPr>
        </a:p>
      </cdr:txBody>
    </cdr:sp>
  </cdr:relSizeAnchor>
  <cdr:relSizeAnchor xmlns:cdr="http://schemas.openxmlformats.org/drawingml/2006/chartDrawing">
    <cdr:from>
      <cdr:x>0.00138</cdr:x>
      <cdr:y>0.04632</cdr:y>
    </cdr:from>
    <cdr:to>
      <cdr:x>0.31184</cdr:x>
      <cdr:y>0.10999</cdr:y>
    </cdr:to>
    <cdr:sp macro="" textlink="">
      <cdr:nvSpPr>
        <cdr:cNvPr id="4" name="ItemBeschriftung_1"/>
        <cdr:cNvSpPr txBox="1"/>
      </cdr:nvSpPr>
      <cdr:spPr>
        <a:xfrm xmlns:a="http://schemas.openxmlformats.org/drawingml/2006/main">
          <a:off x="12700" y="251830"/>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1" i="0" kern="900" baseline="0">
              <a:solidFill>
                <a:srgbClr val="1E2337">
                  <a:lumMod val="100000"/>
                </a:srgbClr>
              </a:solidFill>
              <a:latin typeface="+mn-lt"/>
            </a:rPr>
            <a:t>Path Allocation</a:t>
          </a:r>
          <a:endParaRPr lang="de-AT" sz="800" b="1" i="0" kern="900" baseline="0" dirty="0">
            <a:solidFill>
              <a:srgbClr val="1E2337">
                <a:lumMod val="100000"/>
              </a:srgbClr>
            </a:solidFill>
            <a:latin typeface="+mn-lt"/>
          </a:endParaRPr>
        </a:p>
      </cdr:txBody>
    </cdr:sp>
  </cdr:relSizeAnchor>
  <cdr:relSizeAnchor xmlns:cdr="http://schemas.openxmlformats.org/drawingml/2006/chartDrawing">
    <cdr:from>
      <cdr:x>0.00138</cdr:x>
      <cdr:y>0.10999</cdr:y>
    </cdr:from>
    <cdr:to>
      <cdr:x>0.31184</cdr:x>
      <cdr:y>0.17366</cdr:y>
    </cdr:to>
    <cdr:sp macro="" textlink="">
      <cdr:nvSpPr>
        <cdr:cNvPr id="2" name="ItemBeschriftung_2"/>
        <cdr:cNvSpPr txBox="1"/>
      </cdr:nvSpPr>
      <cdr:spPr>
        <a:xfrm xmlns:a="http://schemas.openxmlformats.org/drawingml/2006/main">
          <a:off x="12700" y="597996"/>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PaP parameters</a:t>
          </a:r>
        </a:p>
      </cdr:txBody>
    </cdr:sp>
  </cdr:relSizeAnchor>
  <cdr:relSizeAnchor xmlns:cdr="http://schemas.openxmlformats.org/drawingml/2006/chartDrawing">
    <cdr:from>
      <cdr:x>0.00138</cdr:x>
      <cdr:y>0.17366</cdr:y>
    </cdr:from>
    <cdr:to>
      <cdr:x>0.31184</cdr:x>
      <cdr:y>0.23732</cdr:y>
    </cdr:to>
    <cdr:sp macro="" textlink="">
      <cdr:nvSpPr>
        <cdr:cNvPr id="3" name="ItemBeschriftung_3"/>
        <cdr:cNvSpPr txBox="1"/>
      </cdr:nvSpPr>
      <cdr:spPr>
        <a:xfrm xmlns:a="http://schemas.openxmlformats.org/drawingml/2006/main">
          <a:off x="12700" y="944161"/>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origin/destinations and intermediate stops in PaP</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0.23732</cdr:y>
    </cdr:from>
    <cdr:to>
      <cdr:x>0.31184</cdr:x>
      <cdr:y>0.30099</cdr:y>
    </cdr:to>
    <cdr:sp macro="" textlink="">
      <cdr:nvSpPr>
        <cdr:cNvPr id="7" name="ItemBeschriftung_4"/>
        <cdr:cNvSpPr txBox="1"/>
      </cdr:nvSpPr>
      <cdr:spPr>
        <a:xfrm xmlns:a="http://schemas.openxmlformats.org/drawingml/2006/main">
          <a:off x="12700" y="1290327"/>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PaP schedule (adequate travel/departure/arrival times)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0.30099</cdr:y>
    </cdr:from>
    <cdr:to>
      <cdr:x>0.31184</cdr:x>
      <cdr:y>0.36466</cdr:y>
    </cdr:to>
    <cdr:sp macro="" textlink="">
      <cdr:nvSpPr>
        <cdr:cNvPr id="8" name="ItemBeschriftung_5"/>
        <cdr:cNvSpPr txBox="1"/>
      </cdr:nvSpPr>
      <cdr:spPr>
        <a:xfrm xmlns:a="http://schemas.openxmlformats.org/drawingml/2006/main">
          <a:off x="12700" y="1636493"/>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speed of PaPs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0.36466</cdr:y>
    </cdr:from>
    <cdr:to>
      <cdr:x>0.31184</cdr:x>
      <cdr:y>0.42833</cdr:y>
    </cdr:to>
    <cdr:sp macro="" textlink="">
      <cdr:nvSpPr>
        <cdr:cNvPr id="9" name="ItemBeschriftung_6"/>
        <cdr:cNvSpPr txBox="1"/>
      </cdr:nvSpPr>
      <cdr:spPr>
        <a:xfrm xmlns:a="http://schemas.openxmlformats.org/drawingml/2006/main">
          <a:off x="12700" y="1982659"/>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amount of PaPs (number of paths)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0.42833</cdr:y>
    </cdr:from>
    <cdr:to>
      <cdr:x>0.31184</cdr:x>
      <cdr:y>0.492</cdr:y>
    </cdr:to>
    <cdr:sp macro="" textlink="">
      <cdr:nvSpPr>
        <cdr:cNvPr id="12" name="ItemBeschriftung_7"/>
        <cdr:cNvSpPr txBox="1"/>
      </cdr:nvSpPr>
      <cdr:spPr>
        <a:xfrm xmlns:a="http://schemas.openxmlformats.org/drawingml/2006/main">
          <a:off x="12700" y="2328824"/>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quality of PaP reserve capacity</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0.492</cdr:y>
    </cdr:from>
    <cdr:to>
      <cdr:x>0.31184</cdr:x>
      <cdr:y>0.55567</cdr:y>
    </cdr:to>
    <cdr:sp macro="" textlink="">
      <cdr:nvSpPr>
        <cdr:cNvPr id="13" name="ItemBeschriftung_8"/>
        <cdr:cNvSpPr txBox="1"/>
      </cdr:nvSpPr>
      <cdr:spPr>
        <a:xfrm xmlns:a="http://schemas.openxmlformats.org/drawingml/2006/main">
          <a:off x="12700" y="2674990"/>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PaP offer/capacity management on overlapping sections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0.55567</cdr:y>
    </cdr:from>
    <cdr:to>
      <cdr:x>0.31184</cdr:x>
      <cdr:y>0.61934</cdr:y>
    </cdr:to>
    <cdr:sp macro="" textlink="">
      <cdr:nvSpPr>
        <cdr:cNvPr id="14" name="ItemBeschriftung_9"/>
        <cdr:cNvSpPr txBox="1"/>
      </cdr:nvSpPr>
      <cdr:spPr>
        <a:xfrm xmlns:a="http://schemas.openxmlformats.org/drawingml/2006/main">
          <a:off x="12700" y="3021156"/>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structure of capacity wish list</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0.61934</cdr:y>
    </cdr:from>
    <cdr:to>
      <cdr:x>0.31184</cdr:x>
      <cdr:y>0.68301</cdr:y>
    </cdr:to>
    <cdr:sp macro="" textlink="">
      <cdr:nvSpPr>
        <cdr:cNvPr id="15" name="ItemBeschriftung_10"/>
        <cdr:cNvSpPr txBox="1"/>
      </cdr:nvSpPr>
      <cdr:spPr>
        <a:xfrm xmlns:a="http://schemas.openxmlformats.org/drawingml/2006/main">
          <a:off x="12700" y="3367322"/>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quality of international path offer</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0.68301</cdr:y>
    </cdr:from>
    <cdr:to>
      <cdr:x>0.31184</cdr:x>
      <cdr:y>0.74668</cdr:y>
    </cdr:to>
    <cdr:sp macro="" textlink="">
      <cdr:nvSpPr>
        <cdr:cNvPr id="16" name="ItemBeschriftung_11"/>
        <cdr:cNvSpPr txBox="1"/>
      </cdr:nvSpPr>
      <cdr:spPr>
        <a:xfrm xmlns:a="http://schemas.openxmlformats.org/drawingml/2006/main">
          <a:off x="12700" y="3713487"/>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availability of C-OSS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0.79625</cdr:x>
      <cdr:y>0.86118</cdr:y>
    </cdr:from>
    <cdr:to>
      <cdr:x>0.79625</cdr:x>
      <cdr:y>0.92659</cdr:y>
    </cdr:to>
    <cdr:cxnSp macro="">
      <cdr:nvCxnSpPr>
        <cdr:cNvPr id="43" name="LegendenBegrenzung_links">
          <a:extLst xmlns:a="http://schemas.openxmlformats.org/drawingml/2006/main">
            <a:ext uri="{FF2B5EF4-FFF2-40B4-BE49-F238E27FC236}">
              <a16:creationId xmlns:a16="http://schemas.microsoft.com/office/drawing/2014/main" id="{F2D8B3D1-8A11-4CF0-8D62-49A04BFA228A}"/>
            </a:ext>
          </a:extLst>
        </cdr:cNvPr>
        <cdr:cNvCxnSpPr/>
      </cdr:nvCxnSpPr>
      <cdr:spPr>
        <a:xfrm xmlns:a="http://schemas.openxmlformats.org/drawingml/2006/main">
          <a:off x="7338199" y="4682225"/>
          <a:ext cx="0" cy="355600"/>
        </a:xfrm>
        <a:prstGeom xmlns:a="http://schemas.openxmlformats.org/drawingml/2006/main" prst="line">
          <a:avLst/>
        </a:prstGeom>
        <a:ln xmlns:a="http://schemas.openxmlformats.org/drawingml/2006/main" w="9525">
          <a:solidFill>
            <a:srgbClr val="BECDE6"/>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0.86178</cdr:x>
      <cdr:y>0.86118</cdr:y>
    </cdr:from>
    <cdr:to>
      <cdr:x>0.86178</cdr:x>
      <cdr:y>0.92659</cdr:y>
    </cdr:to>
    <cdr:cxnSp macro="">
      <cdr:nvCxnSpPr>
        <cdr:cNvPr id="44" name="LegendenBegrenzung_rechts">
          <a:extLst xmlns:a="http://schemas.openxmlformats.org/drawingml/2006/main">
            <a:ext uri="{FF2B5EF4-FFF2-40B4-BE49-F238E27FC236}">
              <a16:creationId xmlns:a16="http://schemas.microsoft.com/office/drawing/2014/main" id="{D8C98FAA-F934-491E-9A0A-EED081DB0C23}"/>
            </a:ext>
          </a:extLst>
        </cdr:cNvPr>
        <cdr:cNvCxnSpPr/>
      </cdr:nvCxnSpPr>
      <cdr:spPr>
        <a:xfrm xmlns:a="http://schemas.openxmlformats.org/drawingml/2006/main">
          <a:off x="7942080" y="4682225"/>
          <a:ext cx="0" cy="355600"/>
        </a:xfrm>
        <a:prstGeom xmlns:a="http://schemas.openxmlformats.org/drawingml/2006/main" prst="line">
          <a:avLst/>
        </a:prstGeom>
        <a:ln xmlns:a="http://schemas.openxmlformats.org/drawingml/2006/main" w="9525">
          <a:solidFill>
            <a:srgbClr val="BECDE6"/>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0.00138</cdr:x>
      <cdr:y>0.74668</cdr:y>
    </cdr:from>
    <cdr:to>
      <cdr:x>0.31184</cdr:x>
      <cdr:y>0.81035</cdr:y>
    </cdr:to>
    <cdr:sp macro="" textlink="">
      <cdr:nvSpPr>
        <cdr:cNvPr id="5" name="ItemBeschriftung_12"/>
        <cdr:cNvSpPr txBox="1"/>
      </cdr:nvSpPr>
      <cdr:spPr>
        <a:xfrm xmlns:a="http://schemas.openxmlformats.org/drawingml/2006/main">
          <a:off x="12700" y="4059653"/>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business know-how of C-OSS</a:t>
          </a:r>
        </a:p>
      </cdr:txBody>
    </cdr:sp>
  </cdr:relSizeAnchor>
  <cdr:relSizeAnchor xmlns:cdr="http://schemas.openxmlformats.org/drawingml/2006/chartDrawing">
    <cdr:from>
      <cdr:x>0.00138</cdr:x>
      <cdr:y>0.81035</cdr:y>
    </cdr:from>
    <cdr:to>
      <cdr:x>0.31184</cdr:x>
      <cdr:y>0.87401</cdr:y>
    </cdr:to>
    <cdr:sp macro="" textlink="">
      <cdr:nvSpPr>
        <cdr:cNvPr id="6" name="ItemBeschriftung_13"/>
        <cdr:cNvSpPr txBox="1"/>
      </cdr:nvSpPr>
      <cdr:spPr>
        <a:xfrm xmlns:a="http://schemas.openxmlformats.org/drawingml/2006/main">
          <a:off x="12700" y="4405819"/>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allocation process by C-OSS</a:t>
          </a:r>
        </a:p>
      </cdr:txBody>
    </cdr:sp>
  </cdr:relSizeAnchor>
  <cdr:relSizeAnchor xmlns:cdr="http://schemas.openxmlformats.org/drawingml/2006/chartDrawing">
    <cdr:from>
      <cdr:x>0.00138</cdr:x>
      <cdr:y>0.87401</cdr:y>
    </cdr:from>
    <cdr:to>
      <cdr:x>0.31184</cdr:x>
      <cdr:y>0.93768</cdr:y>
    </cdr:to>
    <cdr:sp macro="" textlink="">
      <cdr:nvSpPr>
        <cdr:cNvPr id="10" name="ItemBeschriftung_14"/>
        <cdr:cNvSpPr txBox="1"/>
      </cdr:nvSpPr>
      <cdr:spPr>
        <a:xfrm xmlns:a="http://schemas.openxmlformats.org/drawingml/2006/main">
          <a:off x="12700" y="4751984"/>
          <a:ext cx="2861218" cy="346166"/>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conflict solving procedure by C-OSS</a:t>
          </a:r>
          <a:endParaRPr lang="de-AT" sz="800" b="0" i="0">
            <a:solidFill>
              <a:srgbClr val="1E2337">
                <a:lumMod val="100000"/>
              </a:srgbClr>
            </a:solidFill>
            <a:latin typeface="Arial" panose="020B0604020202020204" pitchFamily="34" charset="0"/>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0.32011</cdr:x>
      <cdr:y>0.00234</cdr:y>
    </cdr:from>
    <cdr:to>
      <cdr:x>0.86832</cdr:x>
      <cdr:y>0.03931</cdr:y>
    </cdr:to>
    <cdr:sp macro="" textlink="">
      <cdr:nvSpPr>
        <cdr:cNvPr id="56" name="Beschriftung"/>
        <cdr:cNvSpPr txBox="1"/>
      </cdr:nvSpPr>
      <cdr:spPr>
        <a:xfrm xmlns:a="http://schemas.openxmlformats.org/drawingml/2006/main">
          <a:off x="2950118" y="12700"/>
          <a:ext cx="5052287" cy="201030"/>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mean</a:t>
          </a:r>
          <a:endParaRPr lang="de-AT" sz="900" dirty="0">
            <a:solidFill>
              <a:srgbClr val="9BAAC8"/>
            </a:solidFill>
          </a:endParaRPr>
        </a:p>
      </cdr:txBody>
    </cdr:sp>
  </cdr:relSizeAnchor>
  <cdr:relSizeAnchor xmlns:cdr="http://schemas.openxmlformats.org/drawingml/2006/chartDrawing">
    <cdr:from>
      <cdr:x>0.00138</cdr:x>
      <cdr:y>0.04632</cdr:y>
    </cdr:from>
    <cdr:to>
      <cdr:x>0.31184</cdr:x>
      <cdr:y>0.10574</cdr:y>
    </cdr:to>
    <cdr:sp macro="" textlink="">
      <cdr:nvSpPr>
        <cdr:cNvPr id="4" name="ItemBeschriftung_1"/>
        <cdr:cNvSpPr txBox="1"/>
      </cdr:nvSpPr>
      <cdr:spPr>
        <a:xfrm xmlns:a="http://schemas.openxmlformats.org/drawingml/2006/main">
          <a:off x="12700" y="251830"/>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1" i="0" kern="900" baseline="0">
              <a:solidFill>
                <a:srgbClr val="1E2337">
                  <a:lumMod val="100000"/>
                </a:srgbClr>
              </a:solidFill>
              <a:latin typeface="+mn-lt"/>
            </a:rPr>
            <a:t>Path Coordination System</a:t>
          </a:r>
          <a:endParaRPr lang="de-AT" sz="800" b="1" i="0" kern="900" baseline="0" dirty="0">
            <a:solidFill>
              <a:srgbClr val="1E2337">
                <a:lumMod val="100000"/>
              </a:srgbClr>
            </a:solidFill>
            <a:latin typeface="+mn-lt"/>
          </a:endParaRPr>
        </a:p>
      </cdr:txBody>
    </cdr:sp>
  </cdr:relSizeAnchor>
  <cdr:relSizeAnchor xmlns:cdr="http://schemas.openxmlformats.org/drawingml/2006/chartDrawing">
    <cdr:from>
      <cdr:x>0.79625</cdr:x>
      <cdr:y>0.86118</cdr:y>
    </cdr:from>
    <cdr:to>
      <cdr:x>0.79625</cdr:x>
      <cdr:y>0.92659</cdr:y>
    </cdr:to>
    <cdr:cxnSp macro="">
      <cdr:nvCxnSpPr>
        <cdr:cNvPr id="43" name="LegendenBegrenzung_links">
          <a:extLst xmlns:a="http://schemas.openxmlformats.org/drawingml/2006/main">
            <a:ext uri="{FF2B5EF4-FFF2-40B4-BE49-F238E27FC236}">
              <a16:creationId xmlns:a16="http://schemas.microsoft.com/office/drawing/2014/main" id="{D28B9370-705F-40A8-ABD8-597EE910A061}"/>
            </a:ext>
          </a:extLst>
        </cdr:cNvPr>
        <cdr:cNvCxnSpPr/>
      </cdr:nvCxnSpPr>
      <cdr:spPr>
        <a:xfrm xmlns:a="http://schemas.openxmlformats.org/drawingml/2006/main">
          <a:off x="7338199" y="4682225"/>
          <a:ext cx="0" cy="355600"/>
        </a:xfrm>
        <a:prstGeom xmlns:a="http://schemas.openxmlformats.org/drawingml/2006/main" prst="line">
          <a:avLst/>
        </a:prstGeom>
        <a:ln xmlns:a="http://schemas.openxmlformats.org/drawingml/2006/main" w="9525">
          <a:solidFill>
            <a:srgbClr val="BECDE6"/>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0.86178</cdr:x>
      <cdr:y>0.86118</cdr:y>
    </cdr:from>
    <cdr:to>
      <cdr:x>0.86178</cdr:x>
      <cdr:y>0.92659</cdr:y>
    </cdr:to>
    <cdr:cxnSp macro="">
      <cdr:nvCxnSpPr>
        <cdr:cNvPr id="44" name="LegendenBegrenzung_rechts">
          <a:extLst xmlns:a="http://schemas.openxmlformats.org/drawingml/2006/main">
            <a:ext uri="{FF2B5EF4-FFF2-40B4-BE49-F238E27FC236}">
              <a16:creationId xmlns:a16="http://schemas.microsoft.com/office/drawing/2014/main" id="{92C365B7-9381-4C20-AB65-194AFC5E3F8A}"/>
            </a:ext>
          </a:extLst>
        </cdr:cNvPr>
        <cdr:cNvCxnSpPr/>
      </cdr:nvCxnSpPr>
      <cdr:spPr>
        <a:xfrm xmlns:a="http://schemas.openxmlformats.org/drawingml/2006/main">
          <a:off x="7942080" y="4682225"/>
          <a:ext cx="0" cy="355600"/>
        </a:xfrm>
        <a:prstGeom xmlns:a="http://schemas.openxmlformats.org/drawingml/2006/main" prst="line">
          <a:avLst/>
        </a:prstGeom>
        <a:ln xmlns:a="http://schemas.openxmlformats.org/drawingml/2006/main" w="9525">
          <a:solidFill>
            <a:srgbClr val="BECDE6"/>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0.00138</cdr:x>
      <cdr:y>0.10574</cdr:y>
    </cdr:from>
    <cdr:to>
      <cdr:x>0.31184</cdr:x>
      <cdr:y>0.16517</cdr:y>
    </cdr:to>
    <cdr:sp macro="" textlink="">
      <cdr:nvSpPr>
        <cdr:cNvPr id="17" name="ItemBeschriftung_2"/>
        <cdr:cNvSpPr txBox="1"/>
      </cdr:nvSpPr>
      <cdr:spPr>
        <a:xfrm xmlns:a="http://schemas.openxmlformats.org/drawingml/2006/main">
          <a:off x="12700" y="574918"/>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PCS overall</a:t>
          </a:r>
        </a:p>
      </cdr:txBody>
    </cdr:sp>
  </cdr:relSizeAnchor>
  <cdr:relSizeAnchor xmlns:cdr="http://schemas.openxmlformats.org/drawingml/2006/chartDrawing">
    <cdr:from>
      <cdr:x>0.00138</cdr:x>
      <cdr:y>0.16517</cdr:y>
    </cdr:from>
    <cdr:to>
      <cdr:x>0.31184</cdr:x>
      <cdr:y>0.22459</cdr:y>
    </cdr:to>
    <cdr:sp macro="" textlink="">
      <cdr:nvSpPr>
        <cdr:cNvPr id="18" name="ItemBeschriftung_3"/>
        <cdr:cNvSpPr txBox="1"/>
      </cdr:nvSpPr>
      <cdr:spPr>
        <a:xfrm xmlns:a="http://schemas.openxmlformats.org/drawingml/2006/main">
          <a:off x="12700" y="898006"/>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1" i="0">
              <a:solidFill>
                <a:srgbClr val="1E2337">
                  <a:lumMod val="100000"/>
                </a:srgbClr>
              </a:solidFill>
              <a:latin typeface="Arial" panose="020B0604020202020204" pitchFamily="34" charset="0"/>
            </a:rPr>
            <a:t>Train Performance Management</a:t>
          </a:r>
        </a:p>
      </cdr:txBody>
    </cdr:sp>
  </cdr:relSizeAnchor>
  <cdr:relSizeAnchor xmlns:cdr="http://schemas.openxmlformats.org/drawingml/2006/chartDrawing">
    <cdr:from>
      <cdr:x>0.00138</cdr:x>
      <cdr:y>0.22459</cdr:y>
    </cdr:from>
    <cdr:to>
      <cdr:x>0.31184</cdr:x>
      <cdr:y>0.28402</cdr:y>
    </cdr:to>
    <cdr:sp macro="" textlink="">
      <cdr:nvSpPr>
        <cdr:cNvPr id="19" name="ItemBeschriftung_4"/>
        <cdr:cNvSpPr txBox="1"/>
      </cdr:nvSpPr>
      <cdr:spPr>
        <a:xfrm xmlns:a="http://schemas.openxmlformats.org/drawingml/2006/main">
          <a:off x="12700" y="1221094"/>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000000">
                  <a:lumMod val="100000"/>
                </a:srgbClr>
              </a:solidFill>
              <a:latin typeface="Arial" panose="020B0604020202020204" pitchFamily="34" charset="0"/>
            </a:rPr>
            <a:t>regular performance reports</a:t>
          </a:r>
        </a:p>
      </cdr:txBody>
    </cdr:sp>
  </cdr:relSizeAnchor>
  <cdr:relSizeAnchor xmlns:cdr="http://schemas.openxmlformats.org/drawingml/2006/chartDrawing">
    <cdr:from>
      <cdr:x>0.00138</cdr:x>
      <cdr:y>0.28402</cdr:y>
    </cdr:from>
    <cdr:to>
      <cdr:x>0.31184</cdr:x>
      <cdr:y>0.34344</cdr:y>
    </cdr:to>
    <cdr:sp macro="" textlink="">
      <cdr:nvSpPr>
        <cdr:cNvPr id="20" name="ItemBeschriftung_5"/>
        <cdr:cNvSpPr txBox="1"/>
      </cdr:nvSpPr>
      <cdr:spPr>
        <a:xfrm xmlns:a="http://schemas.openxmlformats.org/drawingml/2006/main">
          <a:off x="12700" y="1544182"/>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measures to improve punctuality</a:t>
          </a:r>
        </a:p>
      </cdr:txBody>
    </cdr:sp>
  </cdr:relSizeAnchor>
  <cdr:relSizeAnchor xmlns:cdr="http://schemas.openxmlformats.org/drawingml/2006/chartDrawing">
    <cdr:from>
      <cdr:x>0.00138</cdr:x>
      <cdr:y>0.34344</cdr:y>
    </cdr:from>
    <cdr:to>
      <cdr:x>0.31184</cdr:x>
      <cdr:y>0.40286</cdr:y>
    </cdr:to>
    <cdr:sp macro="" textlink="">
      <cdr:nvSpPr>
        <cdr:cNvPr id="21" name="ItemBeschriftung_6"/>
        <cdr:cNvSpPr txBox="1"/>
      </cdr:nvSpPr>
      <cdr:spPr>
        <a:xfrm xmlns:a="http://schemas.openxmlformats.org/drawingml/2006/main">
          <a:off x="12700" y="1867270"/>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1" i="0">
              <a:solidFill>
                <a:srgbClr val="1E2337">
                  <a:lumMod val="100000"/>
                </a:srgbClr>
              </a:solidFill>
              <a:latin typeface="Arial" panose="020B0604020202020204" pitchFamily="34" charset="0"/>
            </a:rPr>
            <a:t>Traffic Management</a:t>
          </a:r>
          <a:endParaRPr lang="de-AT" sz="800" b="1"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0.40286</cdr:y>
    </cdr:from>
    <cdr:to>
      <cdr:x>0.31184</cdr:x>
      <cdr:y>0.46229</cdr:y>
    </cdr:to>
    <cdr:sp macro="" textlink="">
      <cdr:nvSpPr>
        <cdr:cNvPr id="22" name="ItemBeschriftung_7"/>
        <cdr:cNvSpPr txBox="1"/>
      </cdr:nvSpPr>
      <cdr:spPr>
        <a:xfrm xmlns:a="http://schemas.openxmlformats.org/drawingml/2006/main">
          <a:off x="12700" y="2190358"/>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helpfulness of &amp; information from traffic management</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0.46229</cdr:y>
    </cdr:from>
    <cdr:to>
      <cdr:x>0.31184</cdr:x>
      <cdr:y>0.52171</cdr:y>
    </cdr:to>
    <cdr:sp macro="" textlink="">
      <cdr:nvSpPr>
        <cdr:cNvPr id="23" name="ItemBeschriftung_8"/>
        <cdr:cNvSpPr txBox="1"/>
      </cdr:nvSpPr>
      <cdr:spPr>
        <a:xfrm xmlns:a="http://schemas.openxmlformats.org/drawingml/2006/main">
          <a:off x="12700" y="2513446"/>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implementation of re-routing scenarios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0.52171</cdr:y>
    </cdr:from>
    <cdr:to>
      <cdr:x>0.31184</cdr:x>
      <cdr:y>0.58114</cdr:y>
    </cdr:to>
    <cdr:sp macro="" textlink="">
      <cdr:nvSpPr>
        <cdr:cNvPr id="24" name="ItemBeschriftung_9"/>
        <cdr:cNvSpPr txBox="1"/>
      </cdr:nvSpPr>
      <cdr:spPr>
        <a:xfrm xmlns:a="http://schemas.openxmlformats.org/drawingml/2006/main">
          <a:off x="12700" y="2836534"/>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1" i="0">
              <a:solidFill>
                <a:srgbClr val="1E2337">
                  <a:lumMod val="100000"/>
                </a:srgbClr>
              </a:solidFill>
              <a:latin typeface="Arial" panose="020B0604020202020204" pitchFamily="34" charset="0"/>
            </a:rPr>
            <a:t>RFC Governance</a:t>
          </a:r>
          <a:endParaRPr lang="de-AT" sz="800" b="1"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0.58114</cdr:y>
    </cdr:from>
    <cdr:to>
      <cdr:x>0.31184</cdr:x>
      <cdr:y>0.64056</cdr:y>
    </cdr:to>
    <cdr:sp macro="" textlink="">
      <cdr:nvSpPr>
        <cdr:cNvPr id="25" name="ItemBeschriftung_10"/>
        <cdr:cNvSpPr txBox="1"/>
      </cdr:nvSpPr>
      <cdr:spPr>
        <a:xfrm xmlns:a="http://schemas.openxmlformats.org/drawingml/2006/main">
          <a:off x="12700" y="3159622"/>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RU Advisory Group/Terminal Advisory Group</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0.64056</cdr:y>
    </cdr:from>
    <cdr:to>
      <cdr:x>0.31184</cdr:x>
      <cdr:y>0.69999</cdr:y>
    </cdr:to>
    <cdr:sp macro="" textlink="">
      <cdr:nvSpPr>
        <cdr:cNvPr id="26" name="ItemBeschriftung_11"/>
        <cdr:cNvSpPr txBox="1"/>
      </cdr:nvSpPr>
      <cdr:spPr>
        <a:xfrm xmlns:a="http://schemas.openxmlformats.org/drawingml/2006/main">
          <a:off x="12700" y="3482710"/>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1" i="0">
              <a:solidFill>
                <a:srgbClr val="1E2337">
                  <a:lumMod val="100000"/>
                </a:srgbClr>
              </a:solidFill>
              <a:latin typeface="Arial" panose="020B0604020202020204" pitchFamily="34" charset="0"/>
            </a:rPr>
            <a:t>Overall RFC Communication</a:t>
          </a:r>
        </a:p>
      </cdr:txBody>
    </cdr:sp>
  </cdr:relSizeAnchor>
  <cdr:relSizeAnchor xmlns:cdr="http://schemas.openxmlformats.org/drawingml/2006/chartDrawing">
    <cdr:from>
      <cdr:x>0.00138</cdr:x>
      <cdr:y>0.69999</cdr:y>
    </cdr:from>
    <cdr:to>
      <cdr:x>0.31184</cdr:x>
      <cdr:y>0.75941</cdr:y>
    </cdr:to>
    <cdr:sp macro="" textlink="">
      <cdr:nvSpPr>
        <cdr:cNvPr id="27" name="ItemBeschriftung_12"/>
        <cdr:cNvSpPr txBox="1"/>
      </cdr:nvSpPr>
      <cdr:spPr>
        <a:xfrm xmlns:a="http://schemas.openxmlformats.org/drawingml/2006/main">
          <a:off x="12700" y="3805798"/>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information on RFC website</a:t>
          </a:r>
        </a:p>
      </cdr:txBody>
    </cdr:sp>
  </cdr:relSizeAnchor>
  <cdr:relSizeAnchor xmlns:cdr="http://schemas.openxmlformats.org/drawingml/2006/chartDrawing">
    <cdr:from>
      <cdr:x>0.00138</cdr:x>
      <cdr:y>0.75941</cdr:y>
    </cdr:from>
    <cdr:to>
      <cdr:x>0.31184</cdr:x>
      <cdr:y>0.81883</cdr:y>
    </cdr:to>
    <cdr:sp macro="" textlink="">
      <cdr:nvSpPr>
        <cdr:cNvPr id="28" name="ItemBeschriftung_13"/>
        <cdr:cNvSpPr txBox="1"/>
      </cdr:nvSpPr>
      <cdr:spPr>
        <a:xfrm xmlns:a="http://schemas.openxmlformats.org/drawingml/2006/main">
          <a:off x="12700" y="4128886"/>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information at RAG/TAG meetings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0.81883</cdr:y>
    </cdr:from>
    <cdr:to>
      <cdr:x>0.31184</cdr:x>
      <cdr:y>0.87826</cdr:y>
    </cdr:to>
    <cdr:sp macro="" textlink="">
      <cdr:nvSpPr>
        <cdr:cNvPr id="29" name="ItemBeschriftung_14"/>
        <cdr:cNvSpPr txBox="1"/>
      </cdr:nvSpPr>
      <cdr:spPr>
        <a:xfrm xmlns:a="http://schemas.openxmlformats.org/drawingml/2006/main">
          <a:off x="12700" y="4451974"/>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800" b="0" i="0">
              <a:solidFill>
                <a:srgbClr val="1E2337">
                  <a:lumMod val="100000"/>
                </a:srgbClr>
              </a:solidFill>
              <a:latin typeface="Arial" panose="020B0604020202020204" pitchFamily="34" charset="0"/>
            </a:rPr>
            <a:t>communication with &amp; information by management board (except RAG/TAG meetings)</a:t>
          </a:r>
          <a:endParaRPr lang="de-AT" sz="800" b="0" i="0">
            <a:solidFill>
              <a:srgbClr val="1E2337">
                <a:lumMod val="100000"/>
              </a:srgbClr>
            </a:solidFill>
            <a:latin typeface="Arial" panose="020B0604020202020204" pitchFamily="34" charset="0"/>
          </a:endParaRPr>
        </a:p>
      </cdr:txBody>
    </cdr:sp>
  </cdr:relSizeAnchor>
  <cdr:relSizeAnchor xmlns:cdr="http://schemas.openxmlformats.org/drawingml/2006/chartDrawing">
    <cdr:from>
      <cdr:x>0.00138</cdr:x>
      <cdr:y>0.87826</cdr:y>
    </cdr:from>
    <cdr:to>
      <cdr:x>0.31184</cdr:x>
      <cdr:y>0.93768</cdr:y>
    </cdr:to>
    <cdr:sp macro="" textlink="">
      <cdr:nvSpPr>
        <cdr:cNvPr id="2" name="ItemBeschriftung_15"/>
        <cdr:cNvSpPr txBox="1"/>
      </cdr:nvSpPr>
      <cdr:spPr>
        <a:xfrm xmlns:a="http://schemas.openxmlformats.org/drawingml/2006/main">
          <a:off x="12700" y="4775062"/>
          <a:ext cx="2861218" cy="323088"/>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800" b="0" i="0">
              <a:solidFill>
                <a:srgbClr val="1E2337">
                  <a:lumMod val="100000"/>
                </a:srgbClr>
              </a:solidFill>
              <a:latin typeface="Arial" panose="020B0604020202020204" pitchFamily="34" charset="0"/>
            </a:rPr>
            <a:t>annual report by RFC</a:t>
          </a:r>
        </a:p>
      </cdr:txBody>
    </cdr:sp>
  </cdr:relSizeAnchor>
</c:userShapes>
</file>

<file path=ppt/drawings/drawing4.xml><?xml version="1.0" encoding="utf-8"?>
<c:userShapes xmlns:c="http://schemas.openxmlformats.org/drawingml/2006/chart">
  <cdr:relSizeAnchor xmlns:cdr="http://schemas.openxmlformats.org/drawingml/2006/chartDrawing">
    <cdr:from>
      <cdr:x>0.06803</cdr:x>
      <cdr:y>0.00284</cdr:y>
    </cdr:from>
    <cdr:to>
      <cdr:x>0.7873</cdr:x>
      <cdr:y>0.08293</cdr:y>
    </cdr:to>
    <cdr:sp macro="" textlink="">
      <cdr:nvSpPr>
        <cdr:cNvPr id="4" name="Beschriftung"/>
        <cdr:cNvSpPr txBox="1"/>
      </cdr:nvSpPr>
      <cdr:spPr>
        <a:xfrm xmlns:a="http://schemas.openxmlformats.org/drawingml/2006/main">
          <a:off x="122485" y="12700"/>
          <a:ext cx="1295003"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mean</a:t>
          </a:r>
          <a:endParaRPr lang="de-AT" sz="900" dirty="0">
            <a:solidFill>
              <a:srgbClr val="9BAAC8"/>
            </a:solidFill>
          </a:endParaRPr>
        </a:p>
      </cdr:txBody>
    </cdr:sp>
  </cdr:relSizeAnchor>
  <cdr:relSizeAnchor xmlns:cdr="http://schemas.openxmlformats.org/drawingml/2006/chartDrawing">
    <cdr:from>
      <cdr:x>0.06979</cdr:x>
      <cdr:y>0.92308</cdr:y>
    </cdr:from>
    <cdr:to>
      <cdr:x>0.06979</cdr:x>
      <cdr:y>0.96846</cdr:y>
    </cdr:to>
    <cdr:cxnSp macro="">
      <cdr:nvCxnSpPr>
        <cdr:cNvPr id="2" name="LegendenBegrenzung_links">
          <a:extLst xmlns:a="http://schemas.openxmlformats.org/drawingml/2006/main">
            <a:ext uri="{FF2B5EF4-FFF2-40B4-BE49-F238E27FC236}">
              <a16:creationId xmlns:a16="http://schemas.microsoft.com/office/drawing/2014/main" id="{4E493FBA-116B-4E1F-B6BD-3068215B8990}"/>
            </a:ext>
          </a:extLst>
        </cdr:cNvPr>
        <cdr:cNvCxnSpPr/>
      </cdr:nvCxnSpPr>
      <cdr:spPr>
        <a:xfrm xmlns:a="http://schemas.openxmlformats.org/drawingml/2006/main">
          <a:off x="125660" y="4133450"/>
          <a:ext cx="0" cy="203200"/>
        </a:xfrm>
        <a:prstGeom xmlns:a="http://schemas.openxmlformats.org/drawingml/2006/main" prst="line">
          <a:avLst/>
        </a:prstGeom>
        <a:ln xmlns:a="http://schemas.openxmlformats.org/drawingml/2006/main" w="6350">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0.78907</cdr:x>
      <cdr:y>0.92308</cdr:y>
    </cdr:from>
    <cdr:to>
      <cdr:x>0.78907</cdr:x>
      <cdr:y>0.96846</cdr:y>
    </cdr:to>
    <cdr:cxnSp macro="">
      <cdr:nvCxnSpPr>
        <cdr:cNvPr id="3" name="LegendenBegrenzung_rechts">
          <a:extLst xmlns:a="http://schemas.openxmlformats.org/drawingml/2006/main">
            <a:ext uri="{FF2B5EF4-FFF2-40B4-BE49-F238E27FC236}">
              <a16:creationId xmlns:a16="http://schemas.microsoft.com/office/drawing/2014/main" id="{249B0836-8609-440B-AA8E-235A63A5B313}"/>
            </a:ext>
          </a:extLst>
        </cdr:cNvPr>
        <cdr:cNvCxnSpPr/>
      </cdr:nvCxnSpPr>
      <cdr:spPr>
        <a:xfrm xmlns:a="http://schemas.openxmlformats.org/drawingml/2006/main">
          <a:off x="1420663" y="4133450"/>
          <a:ext cx="0" cy="203200"/>
        </a:xfrm>
        <a:prstGeom xmlns:a="http://schemas.openxmlformats.org/drawingml/2006/main" prst="line">
          <a:avLst/>
        </a:prstGeom>
        <a:ln xmlns:a="http://schemas.openxmlformats.org/drawingml/2006/main" w="6350">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0.00209</cdr:x>
      <cdr:y>0.09143</cdr:y>
    </cdr:from>
    <cdr:to>
      <cdr:x>0.30585</cdr:x>
      <cdr:y>0.34953</cdr:y>
    </cdr:to>
    <cdr:sp macro="" textlink="">
      <cdr:nvSpPr>
        <cdr:cNvPr id="2" name="ItemBeschriftung_1"/>
        <cdr:cNvSpPr txBox="1"/>
      </cdr:nvSpPr>
      <cdr:spPr>
        <a:xfrm xmlns:a="http://schemas.openxmlformats.org/drawingml/2006/main">
          <a:off x="12700" y="409429"/>
          <a:ext cx="1848321" cy="1155700"/>
        </a:xfrm>
        <a:prstGeom xmlns:a="http://schemas.openxmlformats.org/drawingml/2006/main" prst="rect">
          <a:avLst/>
        </a:prstGeom>
        <a:ln xmlns:a="http://schemas.openxmlformats.org/drawingml/2006/main">
          <a:noFill/>
        </a:ln>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1E2337">
                  <a:lumMod val="100000"/>
                </a:srgbClr>
              </a:solidFill>
              <a:latin typeface="+mn-lt"/>
            </a:rPr>
            <a:t>result/quality of coordination of temporary capacity restrictions</a:t>
          </a:r>
          <a:endParaRPr lang="de-AT" sz="900" b="0" i="0" kern="900" baseline="0" dirty="0">
            <a:solidFill>
              <a:srgbClr val="1E2337">
                <a:lumMod val="100000"/>
              </a:srgbClr>
            </a:solidFill>
            <a:latin typeface="+mn-lt"/>
          </a:endParaRPr>
        </a:p>
      </cdr:txBody>
    </cdr:sp>
  </cdr:relSizeAnchor>
  <cdr:relSizeAnchor xmlns:cdr="http://schemas.openxmlformats.org/drawingml/2006/chartDrawing">
    <cdr:from>
      <cdr:x>0.00209</cdr:x>
      <cdr:y>0.34953</cdr:y>
    </cdr:from>
    <cdr:to>
      <cdr:x>0.30585</cdr:x>
      <cdr:y>0.60762</cdr:y>
    </cdr:to>
    <cdr:sp macro="" textlink="">
      <cdr:nvSpPr>
        <cdr:cNvPr id="3" name="ItemBeschriftung_2"/>
        <cdr:cNvSpPr txBox="1"/>
      </cdr:nvSpPr>
      <cdr:spPr>
        <a:xfrm xmlns:a="http://schemas.openxmlformats.org/drawingml/2006/main">
          <a:off x="12700" y="1565129"/>
          <a:ext cx="1848321" cy="115570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1E2337">
                  <a:lumMod val="100000"/>
                </a:srgbClr>
              </a:solidFill>
              <a:latin typeface="+mn-lt"/>
            </a:rPr>
            <a:t>quality/level of detail of information in list of temporary capacity restrictions</a:t>
          </a:r>
          <a:endParaRPr lang="de-AT" sz="900" b="0" i="0" kern="900" baseline="0" dirty="0">
            <a:solidFill>
              <a:srgbClr val="1E2337">
                <a:lumMod val="100000"/>
              </a:srgbClr>
            </a:solidFill>
            <a:latin typeface="+mn-lt"/>
          </a:endParaRPr>
        </a:p>
      </cdr:txBody>
    </cdr:sp>
  </cdr:relSizeAnchor>
  <cdr:relSizeAnchor xmlns:cdr="http://schemas.openxmlformats.org/drawingml/2006/chartDrawing">
    <cdr:from>
      <cdr:x>0.00209</cdr:x>
      <cdr:y>0.60762</cdr:y>
    </cdr:from>
    <cdr:to>
      <cdr:x>0.30585</cdr:x>
      <cdr:y>0.86571</cdr:y>
    </cdr:to>
    <cdr:sp macro="" textlink="">
      <cdr:nvSpPr>
        <cdr:cNvPr id="49" name="ItemBeschriftung_3"/>
        <cdr:cNvSpPr txBox="1"/>
      </cdr:nvSpPr>
      <cdr:spPr>
        <a:xfrm xmlns:a="http://schemas.openxmlformats.org/drawingml/2006/main">
          <a:off x="12700" y="2720829"/>
          <a:ext cx="1848321" cy="115570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1E2337">
                  <a:lumMod val="100000"/>
                </a:srgbClr>
              </a:solidFill>
              <a:latin typeface="+mn-lt"/>
            </a:rPr>
            <a:t>involvement of RU in relevant processes</a:t>
          </a:r>
          <a:endParaRPr lang="de-AT" sz="900" b="0" i="0" kern="900" baseline="0">
            <a:solidFill>
              <a:srgbClr val="1E2337">
                <a:lumMod val="100000"/>
              </a:srgbClr>
            </a:solidFill>
            <a:latin typeface="+mn-lt"/>
          </a:endParaRPr>
        </a:p>
      </cdr:txBody>
    </cdr:sp>
  </cdr:relSizeAnchor>
  <cdr:relSizeAnchor xmlns:cdr="http://schemas.openxmlformats.org/drawingml/2006/chartDrawing">
    <cdr:from>
      <cdr:x>0.3189</cdr:x>
      <cdr:y>0.92308</cdr:y>
    </cdr:from>
    <cdr:to>
      <cdr:x>0.3189</cdr:x>
      <cdr:y>1</cdr:y>
    </cdr:to>
    <cdr:cxnSp macro="">
      <cdr:nvCxnSpPr>
        <cdr:cNvPr id="5" name="LegendenBegrenzung_links">
          <a:extLst xmlns:a="http://schemas.openxmlformats.org/drawingml/2006/main">
            <a:ext uri="{FF2B5EF4-FFF2-40B4-BE49-F238E27FC236}">
              <a16:creationId xmlns:a16="http://schemas.microsoft.com/office/drawing/2014/main" id="{6661CCE0-5849-410A-8F86-BE4856CF8C61}"/>
            </a:ext>
          </a:extLst>
        </cdr:cNvPr>
        <cdr:cNvCxnSpPr/>
      </cdr:nvCxnSpPr>
      <cdr:spPr>
        <a:xfrm xmlns:a="http://schemas.openxmlformats.org/drawingml/2006/main">
          <a:off x="1940396"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0.96346</cdr:x>
      <cdr:y>0.92308</cdr:y>
    </cdr:from>
    <cdr:to>
      <cdr:x>0.96346</cdr:x>
      <cdr:y>1</cdr:y>
    </cdr:to>
    <cdr:cxnSp macro="">
      <cdr:nvCxnSpPr>
        <cdr:cNvPr id="6" name="LegendenBegrenzung_rechts">
          <a:extLst xmlns:a="http://schemas.openxmlformats.org/drawingml/2006/main">
            <a:ext uri="{FF2B5EF4-FFF2-40B4-BE49-F238E27FC236}">
              <a16:creationId xmlns:a16="http://schemas.microsoft.com/office/drawing/2014/main" id="{B6998CBF-CCD3-48BA-B1A2-1FB10ED802A7}"/>
            </a:ext>
          </a:extLst>
        </cdr:cNvPr>
        <cdr:cNvCxnSpPr/>
      </cdr:nvCxnSpPr>
      <cdr:spPr>
        <a:xfrm xmlns:a="http://schemas.openxmlformats.org/drawingml/2006/main">
          <a:off x="5862331"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0.31838</cdr:x>
      <cdr:y>0.00284</cdr:y>
    </cdr:from>
    <cdr:to>
      <cdr:x>0.96294</cdr:x>
      <cdr:y>0.08293</cdr:y>
    </cdr:to>
    <cdr:sp macro="" textlink="">
      <cdr:nvSpPr>
        <cdr:cNvPr id="13" name="Beschriftung"/>
        <cdr:cNvSpPr txBox="1"/>
      </cdr:nvSpPr>
      <cdr:spPr>
        <a:xfrm xmlns:a="http://schemas.openxmlformats.org/drawingml/2006/main">
          <a:off x="1937221" y="12700"/>
          <a:ext cx="3921935"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percentage</a:t>
          </a:r>
          <a:r>
            <a:rPr lang="de-AT" sz="900" dirty="0">
              <a:solidFill>
                <a:srgbClr val="9BAAC8"/>
              </a:solidFill>
            </a:rPr>
            <a:t> </a:t>
          </a:r>
          <a:r>
            <a:rPr lang="de-AT" sz="900" dirty="0" err="1">
              <a:solidFill>
                <a:srgbClr val="9BAAC8"/>
              </a:solidFill>
            </a:rPr>
            <a:t>of</a:t>
          </a:r>
          <a:r>
            <a:rPr lang="de-AT" sz="900" dirty="0">
              <a:solidFill>
                <a:srgbClr val="9BAAC8"/>
              </a:solidFill>
            </a:rPr>
            <a:t> </a:t>
          </a:r>
          <a:r>
            <a:rPr lang="de-AT" sz="900" dirty="0" err="1">
              <a:solidFill>
                <a:srgbClr val="9BAAC8"/>
              </a:solidFill>
            </a:rPr>
            <a:t>respondents</a:t>
          </a:r>
          <a:r>
            <a:rPr lang="de-AT" sz="900" dirty="0">
              <a:solidFill>
                <a:srgbClr val="9BAAC8"/>
              </a:solidFill>
            </a:rPr>
            <a:t>; RU </a:t>
          </a:r>
          <a:r>
            <a:rPr lang="de-AT" sz="900" dirty="0" err="1">
              <a:solidFill>
                <a:srgbClr val="9BAAC8"/>
              </a:solidFill>
            </a:rPr>
            <a:t>and</a:t>
          </a:r>
          <a:r>
            <a:rPr lang="de-AT" sz="900" dirty="0">
              <a:solidFill>
                <a:srgbClr val="9BAAC8"/>
              </a:solidFill>
            </a:rPr>
            <a:t> Non-RU </a:t>
          </a:r>
          <a:r>
            <a:rPr lang="de-AT" sz="900" dirty="0" err="1">
              <a:solidFill>
                <a:srgbClr val="9BAAC8"/>
              </a:solidFill>
            </a:rPr>
            <a:t>Applicants</a:t>
          </a:r>
          <a:r>
            <a:rPr lang="de-AT" sz="900" dirty="0">
              <a:solidFill>
                <a:srgbClr val="9BAAC8"/>
              </a:solidFill>
            </a:rPr>
            <a:t> </a:t>
          </a:r>
          <a:r>
            <a:rPr lang="de-AT" sz="900" dirty="0" err="1">
              <a:solidFill>
                <a:srgbClr val="9BAAC8"/>
              </a:solidFill>
            </a:rPr>
            <a:t>only</a:t>
          </a:r>
          <a:endParaRPr lang="de-AT" sz="900" dirty="0">
            <a:solidFill>
              <a:srgbClr val="9BAAC8"/>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0.06803</cdr:x>
      <cdr:y>0.00284</cdr:y>
    </cdr:from>
    <cdr:to>
      <cdr:x>0.7873</cdr:x>
      <cdr:y>0.08293</cdr:y>
    </cdr:to>
    <cdr:sp macro="" textlink="">
      <cdr:nvSpPr>
        <cdr:cNvPr id="4" name="Beschriftung"/>
        <cdr:cNvSpPr txBox="1"/>
      </cdr:nvSpPr>
      <cdr:spPr>
        <a:xfrm xmlns:a="http://schemas.openxmlformats.org/drawingml/2006/main">
          <a:off x="122485" y="12700"/>
          <a:ext cx="1295003"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mean</a:t>
          </a:r>
          <a:endParaRPr lang="de-AT" sz="900" dirty="0">
            <a:solidFill>
              <a:srgbClr val="9BAAC8"/>
            </a:solidFill>
          </a:endParaRPr>
        </a:p>
      </cdr:txBody>
    </cdr:sp>
  </cdr:relSizeAnchor>
  <cdr:relSizeAnchor xmlns:cdr="http://schemas.openxmlformats.org/drawingml/2006/chartDrawing">
    <cdr:from>
      <cdr:x>0.06979</cdr:x>
      <cdr:y>0.92308</cdr:y>
    </cdr:from>
    <cdr:to>
      <cdr:x>0.06979</cdr:x>
      <cdr:y>0.96846</cdr:y>
    </cdr:to>
    <cdr:cxnSp macro="">
      <cdr:nvCxnSpPr>
        <cdr:cNvPr id="2" name="LegendenBegrenzung_links">
          <a:extLst xmlns:a="http://schemas.openxmlformats.org/drawingml/2006/main">
            <a:ext uri="{FF2B5EF4-FFF2-40B4-BE49-F238E27FC236}">
              <a16:creationId xmlns:a16="http://schemas.microsoft.com/office/drawing/2014/main" id="{6DE8011B-77CC-4D58-9247-F6DD39AECDAD}"/>
            </a:ext>
          </a:extLst>
        </cdr:cNvPr>
        <cdr:cNvCxnSpPr/>
      </cdr:nvCxnSpPr>
      <cdr:spPr>
        <a:xfrm xmlns:a="http://schemas.openxmlformats.org/drawingml/2006/main">
          <a:off x="125660" y="4133450"/>
          <a:ext cx="0" cy="203200"/>
        </a:xfrm>
        <a:prstGeom xmlns:a="http://schemas.openxmlformats.org/drawingml/2006/main" prst="line">
          <a:avLst/>
        </a:prstGeom>
        <a:ln xmlns:a="http://schemas.openxmlformats.org/drawingml/2006/main" w="6350">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0.78907</cdr:x>
      <cdr:y>0.92308</cdr:y>
    </cdr:from>
    <cdr:to>
      <cdr:x>0.78907</cdr:x>
      <cdr:y>0.96846</cdr:y>
    </cdr:to>
    <cdr:cxnSp macro="">
      <cdr:nvCxnSpPr>
        <cdr:cNvPr id="3" name="LegendenBegrenzung_rechts">
          <a:extLst xmlns:a="http://schemas.openxmlformats.org/drawingml/2006/main">
            <a:ext uri="{FF2B5EF4-FFF2-40B4-BE49-F238E27FC236}">
              <a16:creationId xmlns:a16="http://schemas.microsoft.com/office/drawing/2014/main" id="{0F2AB0F0-ACBA-4402-9C22-9C220AD21E90}"/>
            </a:ext>
          </a:extLst>
        </cdr:cNvPr>
        <cdr:cNvCxnSpPr/>
      </cdr:nvCxnSpPr>
      <cdr:spPr>
        <a:xfrm xmlns:a="http://schemas.openxmlformats.org/drawingml/2006/main">
          <a:off x="1420663" y="4133450"/>
          <a:ext cx="0" cy="203200"/>
        </a:xfrm>
        <a:prstGeom xmlns:a="http://schemas.openxmlformats.org/drawingml/2006/main" prst="line">
          <a:avLst/>
        </a:prstGeom>
        <a:ln xmlns:a="http://schemas.openxmlformats.org/drawingml/2006/main" w="6350">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0.00209</cdr:x>
      <cdr:y>0.09143</cdr:y>
    </cdr:from>
    <cdr:to>
      <cdr:x>0.30585</cdr:x>
      <cdr:y>0.47857</cdr:y>
    </cdr:to>
    <cdr:sp macro="" textlink="">
      <cdr:nvSpPr>
        <cdr:cNvPr id="2" name="ItemBeschriftung_1"/>
        <cdr:cNvSpPr txBox="1"/>
      </cdr:nvSpPr>
      <cdr:spPr>
        <a:xfrm xmlns:a="http://schemas.openxmlformats.org/drawingml/2006/main">
          <a:off x="12700" y="409429"/>
          <a:ext cx="1848321" cy="1733550"/>
        </a:xfrm>
        <a:prstGeom xmlns:a="http://schemas.openxmlformats.org/drawingml/2006/main" prst="rect">
          <a:avLst/>
        </a:prstGeom>
        <a:ln xmlns:a="http://schemas.openxmlformats.org/drawingml/2006/main">
          <a:noFill/>
        </a:ln>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1E2337">
                  <a:lumMod val="100000"/>
                </a:srgbClr>
              </a:solidFill>
              <a:latin typeface="+mn-lt"/>
            </a:rPr>
            <a:t>CID overall (structure/contents)</a:t>
          </a:r>
          <a:endParaRPr lang="de-AT" sz="900" b="0" i="0" kern="900" baseline="0" dirty="0">
            <a:solidFill>
              <a:srgbClr val="1E2337">
                <a:lumMod val="100000"/>
              </a:srgbClr>
            </a:solidFill>
            <a:latin typeface="+mn-lt"/>
          </a:endParaRPr>
        </a:p>
      </cdr:txBody>
    </cdr:sp>
  </cdr:relSizeAnchor>
  <cdr:relSizeAnchor xmlns:cdr="http://schemas.openxmlformats.org/drawingml/2006/chartDrawing">
    <cdr:from>
      <cdr:x>0.00209</cdr:x>
      <cdr:y>0.47857</cdr:y>
    </cdr:from>
    <cdr:to>
      <cdr:x>0.30585</cdr:x>
      <cdr:y>0.86571</cdr:y>
    </cdr:to>
    <cdr:sp macro="" textlink="">
      <cdr:nvSpPr>
        <cdr:cNvPr id="3" name="ItemBeschriftung_2"/>
        <cdr:cNvSpPr txBox="1"/>
      </cdr:nvSpPr>
      <cdr:spPr>
        <a:xfrm xmlns:a="http://schemas.openxmlformats.org/drawingml/2006/main">
          <a:off x="12700" y="2142979"/>
          <a:ext cx="1848321" cy="1733550"/>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1E2337">
                  <a:lumMod val="100000"/>
                </a:srgbClr>
              </a:solidFill>
              <a:latin typeface="+mn-lt"/>
            </a:rPr>
            <a:t>information on terminals in CID</a:t>
          </a:r>
          <a:endParaRPr lang="de-AT" sz="900" b="0" i="0" kern="900" baseline="0" dirty="0">
            <a:solidFill>
              <a:srgbClr val="1E2337">
                <a:lumMod val="100000"/>
              </a:srgbClr>
            </a:solidFill>
            <a:latin typeface="+mn-lt"/>
          </a:endParaRPr>
        </a:p>
      </cdr:txBody>
    </cdr:sp>
  </cdr:relSizeAnchor>
  <cdr:relSizeAnchor xmlns:cdr="http://schemas.openxmlformats.org/drawingml/2006/chartDrawing">
    <cdr:from>
      <cdr:x>0.3189</cdr:x>
      <cdr:y>0.92308</cdr:y>
    </cdr:from>
    <cdr:to>
      <cdr:x>0.3189</cdr:x>
      <cdr:y>1</cdr:y>
    </cdr:to>
    <cdr:cxnSp macro="">
      <cdr:nvCxnSpPr>
        <cdr:cNvPr id="5" name="LegendenBegrenzung_links">
          <a:extLst xmlns:a="http://schemas.openxmlformats.org/drawingml/2006/main">
            <a:ext uri="{FF2B5EF4-FFF2-40B4-BE49-F238E27FC236}">
              <a16:creationId xmlns:a16="http://schemas.microsoft.com/office/drawing/2014/main" id="{3F547D1A-655D-49E4-BCA5-85F473A3A622}"/>
            </a:ext>
          </a:extLst>
        </cdr:cNvPr>
        <cdr:cNvCxnSpPr/>
      </cdr:nvCxnSpPr>
      <cdr:spPr>
        <a:xfrm xmlns:a="http://schemas.openxmlformats.org/drawingml/2006/main">
          <a:off x="1940396"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0.96346</cdr:x>
      <cdr:y>0.92308</cdr:y>
    </cdr:from>
    <cdr:to>
      <cdr:x>0.96346</cdr:x>
      <cdr:y>1</cdr:y>
    </cdr:to>
    <cdr:cxnSp macro="">
      <cdr:nvCxnSpPr>
        <cdr:cNvPr id="6" name="LegendenBegrenzung_rechts">
          <a:extLst xmlns:a="http://schemas.openxmlformats.org/drawingml/2006/main">
            <a:ext uri="{FF2B5EF4-FFF2-40B4-BE49-F238E27FC236}">
              <a16:creationId xmlns:a16="http://schemas.microsoft.com/office/drawing/2014/main" id="{8B8EBFAE-820D-4C6B-BF53-ED4380F37805}"/>
            </a:ext>
          </a:extLst>
        </cdr:cNvPr>
        <cdr:cNvCxnSpPr/>
      </cdr:nvCxnSpPr>
      <cdr:spPr>
        <a:xfrm xmlns:a="http://schemas.openxmlformats.org/drawingml/2006/main">
          <a:off x="5862331"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0.31838</cdr:x>
      <cdr:y>0.00284</cdr:y>
    </cdr:from>
    <cdr:to>
      <cdr:x>0.96294</cdr:x>
      <cdr:y>0.08293</cdr:y>
    </cdr:to>
    <cdr:sp macro="" textlink="">
      <cdr:nvSpPr>
        <cdr:cNvPr id="13" name="Beschriftung"/>
        <cdr:cNvSpPr txBox="1"/>
      </cdr:nvSpPr>
      <cdr:spPr>
        <a:xfrm xmlns:a="http://schemas.openxmlformats.org/drawingml/2006/main">
          <a:off x="1937221" y="12700"/>
          <a:ext cx="3921935"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percentage</a:t>
          </a:r>
          <a:r>
            <a:rPr lang="de-AT" sz="900" dirty="0">
              <a:solidFill>
                <a:srgbClr val="9BAAC8"/>
              </a:solidFill>
            </a:rPr>
            <a:t> </a:t>
          </a:r>
          <a:r>
            <a:rPr lang="de-AT" sz="900" dirty="0" err="1">
              <a:solidFill>
                <a:srgbClr val="9BAAC8"/>
              </a:solidFill>
            </a:rPr>
            <a:t>of</a:t>
          </a:r>
          <a:r>
            <a:rPr lang="de-AT" sz="900" dirty="0">
              <a:solidFill>
                <a:srgbClr val="9BAAC8"/>
              </a:solidFill>
            </a:rPr>
            <a:t> </a:t>
          </a:r>
          <a:r>
            <a:rPr lang="de-AT" sz="900" dirty="0" err="1">
              <a:solidFill>
                <a:srgbClr val="9BAAC8"/>
              </a:solidFill>
            </a:rPr>
            <a:t>respondents</a:t>
          </a:r>
          <a:endParaRPr lang="de-AT" sz="900" dirty="0">
            <a:solidFill>
              <a:srgbClr val="9BAAC8"/>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0.06803</cdr:x>
      <cdr:y>0.00284</cdr:y>
    </cdr:from>
    <cdr:to>
      <cdr:x>0.7873</cdr:x>
      <cdr:y>0.08293</cdr:y>
    </cdr:to>
    <cdr:sp macro="" textlink="">
      <cdr:nvSpPr>
        <cdr:cNvPr id="4" name="Beschriftung"/>
        <cdr:cNvSpPr txBox="1"/>
      </cdr:nvSpPr>
      <cdr:spPr>
        <a:xfrm xmlns:a="http://schemas.openxmlformats.org/drawingml/2006/main">
          <a:off x="122485" y="12700"/>
          <a:ext cx="1295003"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mean</a:t>
          </a:r>
          <a:endParaRPr lang="de-AT" sz="900" dirty="0">
            <a:solidFill>
              <a:srgbClr val="9BAAC8"/>
            </a:solidFill>
          </a:endParaRPr>
        </a:p>
      </cdr:txBody>
    </cdr:sp>
  </cdr:relSizeAnchor>
  <cdr:relSizeAnchor xmlns:cdr="http://schemas.openxmlformats.org/drawingml/2006/chartDrawing">
    <cdr:from>
      <cdr:x>0.06979</cdr:x>
      <cdr:y>0.92308</cdr:y>
    </cdr:from>
    <cdr:to>
      <cdr:x>0.06979</cdr:x>
      <cdr:y>0.96846</cdr:y>
    </cdr:to>
    <cdr:cxnSp macro="">
      <cdr:nvCxnSpPr>
        <cdr:cNvPr id="2" name="LegendenBegrenzung_links">
          <a:extLst xmlns:a="http://schemas.openxmlformats.org/drawingml/2006/main">
            <a:ext uri="{FF2B5EF4-FFF2-40B4-BE49-F238E27FC236}">
              <a16:creationId xmlns:a16="http://schemas.microsoft.com/office/drawing/2014/main" id="{91BBB30B-D636-4F0D-9B2A-B89CB9CFCDC7}"/>
            </a:ext>
          </a:extLst>
        </cdr:cNvPr>
        <cdr:cNvCxnSpPr/>
      </cdr:nvCxnSpPr>
      <cdr:spPr>
        <a:xfrm xmlns:a="http://schemas.openxmlformats.org/drawingml/2006/main">
          <a:off x="125660" y="4133450"/>
          <a:ext cx="0" cy="203200"/>
        </a:xfrm>
        <a:prstGeom xmlns:a="http://schemas.openxmlformats.org/drawingml/2006/main" prst="line">
          <a:avLst/>
        </a:prstGeom>
        <a:ln xmlns:a="http://schemas.openxmlformats.org/drawingml/2006/main" w="6350">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0.78907</cdr:x>
      <cdr:y>0.92308</cdr:y>
    </cdr:from>
    <cdr:to>
      <cdr:x>0.78907</cdr:x>
      <cdr:y>0.96846</cdr:y>
    </cdr:to>
    <cdr:cxnSp macro="">
      <cdr:nvCxnSpPr>
        <cdr:cNvPr id="3" name="LegendenBegrenzung_rechts">
          <a:extLst xmlns:a="http://schemas.openxmlformats.org/drawingml/2006/main">
            <a:ext uri="{FF2B5EF4-FFF2-40B4-BE49-F238E27FC236}">
              <a16:creationId xmlns:a16="http://schemas.microsoft.com/office/drawing/2014/main" id="{ED1495D4-F435-4B40-86B2-5DBF7CE08A1F}"/>
            </a:ext>
          </a:extLst>
        </cdr:cNvPr>
        <cdr:cNvCxnSpPr/>
      </cdr:nvCxnSpPr>
      <cdr:spPr>
        <a:xfrm xmlns:a="http://schemas.openxmlformats.org/drawingml/2006/main">
          <a:off x="1420663" y="4133450"/>
          <a:ext cx="0" cy="203200"/>
        </a:xfrm>
        <a:prstGeom xmlns:a="http://schemas.openxmlformats.org/drawingml/2006/main" prst="line">
          <a:avLst/>
        </a:prstGeom>
        <a:ln xmlns:a="http://schemas.openxmlformats.org/drawingml/2006/main" w="6350">
          <a:solidFill>
            <a:srgbClr val="9BAAC8"/>
          </a:solidFill>
          <a:prstDash val="solid"/>
          <a:roun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0.00209</cdr:x>
      <cdr:y>0.09143</cdr:y>
    </cdr:from>
    <cdr:to>
      <cdr:x>0.30585</cdr:x>
      <cdr:y>0.17746</cdr:y>
    </cdr:to>
    <cdr:sp macro="" textlink="">
      <cdr:nvSpPr>
        <cdr:cNvPr id="2" name="ItemBeschriftung_1"/>
        <cdr:cNvSpPr txBox="1"/>
      </cdr:nvSpPr>
      <cdr:spPr>
        <a:xfrm xmlns:a="http://schemas.openxmlformats.org/drawingml/2006/main">
          <a:off x="12700" y="409429"/>
          <a:ext cx="1848321" cy="385233"/>
        </a:xfrm>
        <a:prstGeom xmlns:a="http://schemas.openxmlformats.org/drawingml/2006/main" prst="rect">
          <a:avLst/>
        </a:prstGeom>
        <a:ln xmlns:a="http://schemas.openxmlformats.org/drawingml/2006/main">
          <a:noFill/>
        </a:ln>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000000">
                  <a:lumMod val="100000"/>
                </a:srgbClr>
              </a:solidFill>
              <a:latin typeface="+mn-lt"/>
            </a:rPr>
            <a:t>PaP parameters</a:t>
          </a:r>
          <a:endParaRPr lang="de-AT" sz="900" b="0" i="0" kern="900" baseline="0" dirty="0">
            <a:solidFill>
              <a:srgbClr val="000000">
                <a:lumMod val="100000"/>
              </a:srgbClr>
            </a:solidFill>
            <a:latin typeface="+mn-lt"/>
          </a:endParaRPr>
        </a:p>
      </cdr:txBody>
    </cdr:sp>
  </cdr:relSizeAnchor>
  <cdr:relSizeAnchor xmlns:cdr="http://schemas.openxmlformats.org/drawingml/2006/chartDrawing">
    <cdr:from>
      <cdr:x>0.00209</cdr:x>
      <cdr:y>0.17746</cdr:y>
    </cdr:from>
    <cdr:to>
      <cdr:x>0.30585</cdr:x>
      <cdr:y>0.26349</cdr:y>
    </cdr:to>
    <cdr:sp macro="" textlink="">
      <cdr:nvSpPr>
        <cdr:cNvPr id="3" name="ItemBeschriftung_2"/>
        <cdr:cNvSpPr txBox="1"/>
      </cdr:nvSpPr>
      <cdr:spPr>
        <a:xfrm xmlns:a="http://schemas.openxmlformats.org/drawingml/2006/main">
          <a:off x="12700" y="794662"/>
          <a:ext cx="1848321" cy="3852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kern="900" baseline="0">
              <a:solidFill>
                <a:srgbClr val="000000">
                  <a:lumMod val="100000"/>
                </a:srgbClr>
              </a:solidFill>
              <a:latin typeface="+mn-lt"/>
            </a:rPr>
            <a:t>origin/destinations and intermediate stops in PaP</a:t>
          </a:r>
          <a:endParaRPr lang="de-AT" sz="900" b="0" i="0" kern="900" baseline="0" dirty="0">
            <a:solidFill>
              <a:srgbClr val="000000">
                <a:lumMod val="100000"/>
              </a:srgbClr>
            </a:solidFill>
            <a:latin typeface="+mn-lt"/>
          </a:endParaRPr>
        </a:p>
      </cdr:txBody>
    </cdr:sp>
  </cdr:relSizeAnchor>
  <cdr:relSizeAnchor xmlns:cdr="http://schemas.openxmlformats.org/drawingml/2006/chartDrawing">
    <cdr:from>
      <cdr:x>0.3189</cdr:x>
      <cdr:y>0.92308</cdr:y>
    </cdr:from>
    <cdr:to>
      <cdr:x>0.3189</cdr:x>
      <cdr:y>1</cdr:y>
    </cdr:to>
    <cdr:cxnSp macro="">
      <cdr:nvCxnSpPr>
        <cdr:cNvPr id="5" name="LegendenBegrenzung_links">
          <a:extLst xmlns:a="http://schemas.openxmlformats.org/drawingml/2006/main">
            <a:ext uri="{FF2B5EF4-FFF2-40B4-BE49-F238E27FC236}">
              <a16:creationId xmlns:a16="http://schemas.microsoft.com/office/drawing/2014/main" id="{BBFDAE1E-AB32-4D89-9159-4B3A72682573}"/>
            </a:ext>
          </a:extLst>
        </cdr:cNvPr>
        <cdr:cNvCxnSpPr/>
      </cdr:nvCxnSpPr>
      <cdr:spPr>
        <a:xfrm xmlns:a="http://schemas.openxmlformats.org/drawingml/2006/main">
          <a:off x="1940396"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0.96346</cdr:x>
      <cdr:y>0.92308</cdr:y>
    </cdr:from>
    <cdr:to>
      <cdr:x>0.96346</cdr:x>
      <cdr:y>1</cdr:y>
    </cdr:to>
    <cdr:cxnSp macro="">
      <cdr:nvCxnSpPr>
        <cdr:cNvPr id="6" name="LegendenBegrenzung_rechts">
          <a:extLst xmlns:a="http://schemas.openxmlformats.org/drawingml/2006/main">
            <a:ext uri="{FF2B5EF4-FFF2-40B4-BE49-F238E27FC236}">
              <a16:creationId xmlns:a16="http://schemas.microsoft.com/office/drawing/2014/main" id="{0516BFF0-0F9C-4F1A-B0D8-E7A2C60B028A}"/>
            </a:ext>
          </a:extLst>
        </cdr:cNvPr>
        <cdr:cNvCxnSpPr/>
      </cdr:nvCxnSpPr>
      <cdr:spPr>
        <a:xfrm xmlns:a="http://schemas.openxmlformats.org/drawingml/2006/main">
          <a:off x="5862331" y="4133450"/>
          <a:ext cx="0" cy="344421"/>
        </a:xfrm>
        <a:prstGeom xmlns:a="http://schemas.openxmlformats.org/drawingml/2006/main" prst="line">
          <a:avLst/>
        </a:prstGeom>
        <a:ln xmlns:a="http://schemas.openxmlformats.org/drawingml/2006/main" w="6350">
          <a:solidFill>
            <a:srgbClr val="9BAAC8"/>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0.31838</cdr:x>
      <cdr:y>0.00284</cdr:y>
    </cdr:from>
    <cdr:to>
      <cdr:x>0.96294</cdr:x>
      <cdr:y>0.08293</cdr:y>
    </cdr:to>
    <cdr:sp macro="" textlink="">
      <cdr:nvSpPr>
        <cdr:cNvPr id="13" name="Beschriftung"/>
        <cdr:cNvSpPr txBox="1"/>
      </cdr:nvSpPr>
      <cdr:spPr>
        <a:xfrm xmlns:a="http://schemas.openxmlformats.org/drawingml/2006/main">
          <a:off x="1937221" y="12700"/>
          <a:ext cx="3921935" cy="358629"/>
        </a:xfrm>
        <a:prstGeom xmlns:a="http://schemas.openxmlformats.org/drawingml/2006/main" prst="rect">
          <a:avLst/>
        </a:prstGeom>
      </cdr:spPr>
      <cdr:txBody>
        <a:bodyPr xmlns:a="http://schemas.openxmlformats.org/drawingml/2006/main" vertOverflow="clip" vert="horz" lIns="0" tIns="0" rIns="0" bIns="0" rtlCol="0" anchor="b">
          <a:noAutofit/>
        </a:bodyPr>
        <a:lstStyle xmlns:a="http://schemas.openxmlformats.org/drawingml/2006/main"/>
        <a:p xmlns:a="http://schemas.openxmlformats.org/drawingml/2006/main">
          <a:pPr algn="l"/>
          <a:r>
            <a:rPr lang="de-AT" sz="900" dirty="0" err="1">
              <a:solidFill>
                <a:srgbClr val="9BAAC8"/>
              </a:solidFill>
            </a:rPr>
            <a:t>percentage</a:t>
          </a:r>
          <a:r>
            <a:rPr lang="de-AT" sz="900" dirty="0">
              <a:solidFill>
                <a:srgbClr val="9BAAC8"/>
              </a:solidFill>
            </a:rPr>
            <a:t> </a:t>
          </a:r>
          <a:r>
            <a:rPr lang="de-AT" sz="900" dirty="0" err="1">
              <a:solidFill>
                <a:srgbClr val="9BAAC8"/>
              </a:solidFill>
            </a:rPr>
            <a:t>of</a:t>
          </a:r>
          <a:r>
            <a:rPr lang="de-AT" sz="900" dirty="0">
              <a:solidFill>
                <a:srgbClr val="9BAAC8"/>
              </a:solidFill>
            </a:rPr>
            <a:t> </a:t>
          </a:r>
          <a:r>
            <a:rPr lang="de-AT" sz="900" dirty="0" err="1">
              <a:solidFill>
                <a:srgbClr val="9BAAC8"/>
              </a:solidFill>
            </a:rPr>
            <a:t>respondents</a:t>
          </a:r>
          <a:r>
            <a:rPr lang="de-AT" sz="900" dirty="0">
              <a:solidFill>
                <a:srgbClr val="9BAAC8"/>
              </a:solidFill>
            </a:rPr>
            <a:t>; RU </a:t>
          </a:r>
          <a:r>
            <a:rPr lang="de-AT" sz="900" dirty="0" err="1">
              <a:solidFill>
                <a:srgbClr val="9BAAC8"/>
              </a:solidFill>
            </a:rPr>
            <a:t>and</a:t>
          </a:r>
          <a:r>
            <a:rPr lang="de-AT" sz="900" dirty="0">
              <a:solidFill>
                <a:srgbClr val="9BAAC8"/>
              </a:solidFill>
            </a:rPr>
            <a:t> Non-RU </a:t>
          </a:r>
          <a:r>
            <a:rPr lang="de-AT" sz="900" dirty="0" err="1">
              <a:solidFill>
                <a:srgbClr val="9BAAC8"/>
              </a:solidFill>
            </a:rPr>
            <a:t>Applicants</a:t>
          </a:r>
          <a:r>
            <a:rPr lang="de-AT" sz="900" dirty="0">
              <a:solidFill>
                <a:srgbClr val="9BAAC8"/>
              </a:solidFill>
            </a:rPr>
            <a:t> </a:t>
          </a:r>
          <a:r>
            <a:rPr lang="de-AT" sz="900" dirty="0" err="1">
              <a:solidFill>
                <a:srgbClr val="9BAAC8"/>
              </a:solidFill>
            </a:rPr>
            <a:t>only</a:t>
          </a:r>
          <a:endParaRPr lang="de-AT" sz="900" dirty="0">
            <a:solidFill>
              <a:srgbClr val="9BAAC8"/>
            </a:solidFill>
          </a:endParaRPr>
        </a:p>
      </cdr:txBody>
    </cdr:sp>
  </cdr:relSizeAnchor>
  <cdr:relSizeAnchor xmlns:cdr="http://schemas.openxmlformats.org/drawingml/2006/chartDrawing">
    <cdr:from>
      <cdr:x>0.00209</cdr:x>
      <cdr:y>0.26349</cdr:y>
    </cdr:from>
    <cdr:to>
      <cdr:x>0.30585</cdr:x>
      <cdr:y>0.34953</cdr:y>
    </cdr:to>
    <cdr:sp macro="" textlink="">
      <cdr:nvSpPr>
        <cdr:cNvPr id="4" name="ItemBeschriftung_3"/>
        <cdr:cNvSpPr txBox="1"/>
      </cdr:nvSpPr>
      <cdr:spPr>
        <a:xfrm xmlns:a="http://schemas.openxmlformats.org/drawingml/2006/main">
          <a:off x="12700" y="1179896"/>
          <a:ext cx="1848321" cy="3852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baseline="0">
              <a:solidFill>
                <a:srgbClr val="000000">
                  <a:lumMod val="100000"/>
                </a:srgbClr>
              </a:solidFill>
              <a:latin typeface="Arial" panose="020B0604020202020204" pitchFamily="34" charset="0"/>
            </a:rPr>
            <a:t>PaP schedule (adequate travel/departure/arrival times)</a:t>
          </a:r>
          <a:endParaRPr lang="de-AT" sz="900" b="0" i="0" baseline="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0.00209</cdr:x>
      <cdr:y>0.34953</cdr:y>
    </cdr:from>
    <cdr:to>
      <cdr:x>0.30585</cdr:x>
      <cdr:y>0.43556</cdr:y>
    </cdr:to>
    <cdr:sp macro="" textlink="">
      <cdr:nvSpPr>
        <cdr:cNvPr id="7" name="ItemBeschriftung_4"/>
        <cdr:cNvSpPr txBox="1"/>
      </cdr:nvSpPr>
      <cdr:spPr>
        <a:xfrm xmlns:a="http://schemas.openxmlformats.org/drawingml/2006/main">
          <a:off x="12700" y="1565129"/>
          <a:ext cx="1848321" cy="3852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de-AT" sz="900" b="0" i="0" baseline="0">
              <a:solidFill>
                <a:srgbClr val="000000">
                  <a:lumMod val="100000"/>
                </a:srgbClr>
              </a:solidFill>
              <a:latin typeface="Arial" panose="020B0604020202020204" pitchFamily="34" charset="0"/>
            </a:rPr>
            <a:t>speed of PaPs</a:t>
          </a:r>
        </a:p>
      </cdr:txBody>
    </cdr:sp>
  </cdr:relSizeAnchor>
  <cdr:relSizeAnchor xmlns:cdr="http://schemas.openxmlformats.org/drawingml/2006/chartDrawing">
    <cdr:from>
      <cdr:x>0.00209</cdr:x>
      <cdr:y>0.43556</cdr:y>
    </cdr:from>
    <cdr:to>
      <cdr:x>0.30585</cdr:x>
      <cdr:y>0.52159</cdr:y>
    </cdr:to>
    <cdr:sp macro="" textlink="">
      <cdr:nvSpPr>
        <cdr:cNvPr id="8" name="ItemBeschriftung_5"/>
        <cdr:cNvSpPr txBox="1"/>
      </cdr:nvSpPr>
      <cdr:spPr>
        <a:xfrm xmlns:a="http://schemas.openxmlformats.org/drawingml/2006/main">
          <a:off x="12700" y="1950362"/>
          <a:ext cx="1848321" cy="3852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baseline="0">
              <a:solidFill>
                <a:srgbClr val="000000">
                  <a:lumMod val="100000"/>
                </a:srgbClr>
              </a:solidFill>
              <a:latin typeface="Arial" panose="020B0604020202020204" pitchFamily="34" charset="0"/>
            </a:rPr>
            <a:t>amount of PaPs (number of paths)</a:t>
          </a:r>
          <a:endParaRPr lang="de-AT" sz="900" b="0" i="0" baseline="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0.00209</cdr:x>
      <cdr:y>0.52159</cdr:y>
    </cdr:from>
    <cdr:to>
      <cdr:x>0.30585</cdr:x>
      <cdr:y>0.60762</cdr:y>
    </cdr:to>
    <cdr:sp macro="" textlink="">
      <cdr:nvSpPr>
        <cdr:cNvPr id="9" name="ItemBeschriftung_6"/>
        <cdr:cNvSpPr txBox="1"/>
      </cdr:nvSpPr>
      <cdr:spPr>
        <a:xfrm xmlns:a="http://schemas.openxmlformats.org/drawingml/2006/main">
          <a:off x="12700" y="2335596"/>
          <a:ext cx="1848321" cy="3852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baseline="0">
              <a:solidFill>
                <a:srgbClr val="000000">
                  <a:lumMod val="100000"/>
                </a:srgbClr>
              </a:solidFill>
              <a:latin typeface="Arial" panose="020B0604020202020204" pitchFamily="34" charset="0"/>
            </a:rPr>
            <a:t>quality of PaP reserve capacity</a:t>
          </a:r>
          <a:endParaRPr lang="de-AT" sz="900" b="0" i="0" baseline="0" dirty="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0.00209</cdr:x>
      <cdr:y>0.60762</cdr:y>
    </cdr:from>
    <cdr:to>
      <cdr:x>0.30585</cdr:x>
      <cdr:y>0.69365</cdr:y>
    </cdr:to>
    <cdr:sp macro="" textlink="">
      <cdr:nvSpPr>
        <cdr:cNvPr id="10" name="ItemBeschriftung_7"/>
        <cdr:cNvSpPr txBox="1"/>
      </cdr:nvSpPr>
      <cdr:spPr>
        <a:xfrm xmlns:a="http://schemas.openxmlformats.org/drawingml/2006/main">
          <a:off x="12700" y="2720829"/>
          <a:ext cx="1848321" cy="3852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baseline="0">
              <a:solidFill>
                <a:srgbClr val="000000">
                  <a:lumMod val="100000"/>
                </a:srgbClr>
              </a:solidFill>
              <a:latin typeface="Arial" panose="020B0604020202020204" pitchFamily="34" charset="0"/>
            </a:rPr>
            <a:t>PaP offer/capacity management on overlapping sections</a:t>
          </a:r>
          <a:endParaRPr lang="de-AT" sz="900" b="0" i="0" baseline="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0.00209</cdr:x>
      <cdr:y>0.69365</cdr:y>
    </cdr:from>
    <cdr:to>
      <cdr:x>0.30585</cdr:x>
      <cdr:y>0.77968</cdr:y>
    </cdr:to>
    <cdr:sp macro="" textlink="">
      <cdr:nvSpPr>
        <cdr:cNvPr id="11" name="ItemBeschriftung_8"/>
        <cdr:cNvSpPr txBox="1"/>
      </cdr:nvSpPr>
      <cdr:spPr>
        <a:xfrm xmlns:a="http://schemas.openxmlformats.org/drawingml/2006/main">
          <a:off x="12700" y="3106062"/>
          <a:ext cx="1848321" cy="3852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baseline="0">
              <a:solidFill>
                <a:srgbClr val="000000">
                  <a:lumMod val="100000"/>
                </a:srgbClr>
              </a:solidFill>
              <a:latin typeface="Arial" panose="020B0604020202020204" pitchFamily="34" charset="0"/>
            </a:rPr>
            <a:t>structure of capacity wish list</a:t>
          </a:r>
          <a:endParaRPr lang="de-AT" sz="900" b="0" i="0" baseline="0">
            <a:solidFill>
              <a:srgbClr val="000000">
                <a:lumMod val="100000"/>
              </a:srgbClr>
            </a:solidFill>
            <a:latin typeface="Arial" panose="020B0604020202020204" pitchFamily="34" charset="0"/>
          </a:endParaRPr>
        </a:p>
      </cdr:txBody>
    </cdr:sp>
  </cdr:relSizeAnchor>
  <cdr:relSizeAnchor xmlns:cdr="http://schemas.openxmlformats.org/drawingml/2006/chartDrawing">
    <cdr:from>
      <cdr:x>0.00209</cdr:x>
      <cdr:y>0.77968</cdr:y>
    </cdr:from>
    <cdr:to>
      <cdr:x>0.30585</cdr:x>
      <cdr:y>0.86571</cdr:y>
    </cdr:to>
    <cdr:sp macro="" textlink="">
      <cdr:nvSpPr>
        <cdr:cNvPr id="22" name="ItemBeschriftung_9"/>
        <cdr:cNvSpPr txBox="1"/>
      </cdr:nvSpPr>
      <cdr:spPr>
        <a:xfrm xmlns:a="http://schemas.openxmlformats.org/drawingml/2006/main">
          <a:off x="12700" y="3491296"/>
          <a:ext cx="1848321" cy="385233"/>
        </a:xfrm>
        <a:prstGeom xmlns:a="http://schemas.openxmlformats.org/drawingml/2006/main" prst="rect">
          <a:avLst/>
        </a:prstGeom>
      </cdr:spPr>
      <cdr:txBody>
        <a:bodyPr xmlns:a="http://schemas.openxmlformats.org/drawingml/2006/main" vertOverflow="clip" vert="horz" lIns="0" tIns="0" rIns="0" bIns="0" rtlCol="0" anchor="ctr">
          <a:noAutofit/>
        </a:bodyPr>
        <a:lstStyle xmlns:a="http://schemas.openxmlformats.org/drawingml/2006/main"/>
        <a:p xmlns:a="http://schemas.openxmlformats.org/drawingml/2006/main">
          <a:pPr algn="r"/>
          <a:r>
            <a:rPr lang="en-US" sz="900" b="0" i="0">
              <a:solidFill>
                <a:srgbClr val="000000">
                  <a:lumMod val="100000"/>
                </a:srgbClr>
              </a:solidFill>
              <a:latin typeface="Arial" panose="020B0604020202020204" pitchFamily="34" charset="0"/>
            </a:rPr>
            <a:t>quality of international path offer</a:t>
          </a:r>
          <a:endParaRPr lang="de-AT" sz="900" b="0" i="0">
            <a:solidFill>
              <a:srgbClr val="000000">
                <a:lumMod val="100000"/>
              </a:srgbClr>
            </a:solidFill>
            <a:latin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AT" dirty="0">
              <a:latin typeface="Arial" panose="020B0604020202020204" pitchFamily="34" charset="0"/>
            </a:endParaRPr>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1A6A980-6D95-4C00-B924-281B75B9C41F}" type="datetimeFigureOut">
              <a:rPr lang="de-AT" smtClean="0">
                <a:latin typeface="Arial" panose="020B0604020202020204" pitchFamily="34" charset="0"/>
              </a:rPr>
              <a:t>08.11.2019</a:t>
            </a:fld>
            <a:endParaRPr lang="de-AT" dirty="0">
              <a:latin typeface="Arial" panose="020B0604020202020204" pitchFamily="34" charset="0"/>
            </a:endParaRPr>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AT" dirty="0">
              <a:latin typeface="Arial" panose="020B0604020202020204" pitchFamily="34" charset="0"/>
            </a:endParaRPr>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A1E8E2E-E78A-4374-A45F-0270D9538B24}" type="slidenum">
              <a:rPr lang="de-AT" smtClean="0">
                <a:latin typeface="Arial" panose="020B0604020202020204" pitchFamily="34" charset="0"/>
              </a:rPr>
              <a:t>‹Nr.›</a:t>
            </a:fld>
            <a:endParaRPr lang="de-AT" dirty="0">
              <a:latin typeface="Arial" panose="020B0604020202020204" pitchFamily="34" charset="0"/>
            </a:endParaRPr>
          </a:p>
        </p:txBody>
      </p:sp>
    </p:spTree>
    <p:extLst>
      <p:ext uri="{BB962C8B-B14F-4D97-AF65-F5344CB8AC3E}">
        <p14:creationId xmlns:p14="http://schemas.microsoft.com/office/powerpoint/2010/main" val="1206230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AT" dirty="0"/>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Arial" panose="020B0604020202020204" pitchFamily="34" charset="0"/>
              </a:defRPr>
            </a:lvl1pPr>
          </a:lstStyle>
          <a:p>
            <a:fld id="{2230E37E-5F55-4381-8DF2-BA3F264342CB}" type="datetimeFigureOut">
              <a:rPr lang="de-AT" smtClean="0"/>
              <a:pPr/>
              <a:t>08.11.2019</a:t>
            </a:fld>
            <a:endParaRPr lang="de-AT" dirty="0"/>
          </a:p>
        </p:txBody>
      </p:sp>
      <p:sp>
        <p:nvSpPr>
          <p:cNvPr id="4" name="Folienbildplatzhalt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AT"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Arial" panose="020B0604020202020204" pitchFamily="34" charset="0"/>
              </a:defRPr>
            </a:lvl1pPr>
          </a:lstStyle>
          <a:p>
            <a:fld id="{BCD5A67E-303D-4835-86A4-00F716702D76}" type="slidenum">
              <a:rPr lang="de-AT" smtClean="0"/>
              <a:pPr/>
              <a:t>‹Nr.›</a:t>
            </a:fld>
            <a:endParaRPr lang="de-AT" dirty="0"/>
          </a:p>
        </p:txBody>
      </p:sp>
    </p:spTree>
    <p:extLst>
      <p:ext uri="{BB962C8B-B14F-4D97-AF65-F5344CB8AC3E}">
        <p14:creationId xmlns:p14="http://schemas.microsoft.com/office/powerpoint/2010/main" val="2971487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CD5A67E-303D-4835-86A4-00F716702D76}" type="slidenum">
              <a:rPr lang="de-AT" smtClean="0"/>
              <a:pPr/>
              <a:t>1</a:t>
            </a:fld>
            <a:endParaRPr lang="de-AT" dirty="0"/>
          </a:p>
        </p:txBody>
      </p:sp>
    </p:spTree>
    <p:extLst>
      <p:ext uri="{BB962C8B-B14F-4D97-AF65-F5344CB8AC3E}">
        <p14:creationId xmlns:p14="http://schemas.microsoft.com/office/powerpoint/2010/main" val="866205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10</a:t>
            </a:fld>
            <a:endParaRPr lang="de-AT" dirty="0"/>
          </a:p>
        </p:txBody>
      </p:sp>
    </p:spTree>
    <p:extLst>
      <p:ext uri="{BB962C8B-B14F-4D97-AF65-F5344CB8AC3E}">
        <p14:creationId xmlns:p14="http://schemas.microsoft.com/office/powerpoint/2010/main" val="2693053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11</a:t>
            </a:fld>
            <a:endParaRPr lang="de-AT" dirty="0"/>
          </a:p>
        </p:txBody>
      </p:sp>
    </p:spTree>
    <p:extLst>
      <p:ext uri="{BB962C8B-B14F-4D97-AF65-F5344CB8AC3E}">
        <p14:creationId xmlns:p14="http://schemas.microsoft.com/office/powerpoint/2010/main" val="2156584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12</a:t>
            </a:fld>
            <a:endParaRPr lang="de-AT" dirty="0"/>
          </a:p>
        </p:txBody>
      </p:sp>
    </p:spTree>
    <p:extLst>
      <p:ext uri="{BB962C8B-B14F-4D97-AF65-F5344CB8AC3E}">
        <p14:creationId xmlns:p14="http://schemas.microsoft.com/office/powerpoint/2010/main" val="307816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13</a:t>
            </a:fld>
            <a:endParaRPr lang="de-AT" dirty="0"/>
          </a:p>
        </p:txBody>
      </p:sp>
    </p:spTree>
    <p:extLst>
      <p:ext uri="{BB962C8B-B14F-4D97-AF65-F5344CB8AC3E}">
        <p14:creationId xmlns:p14="http://schemas.microsoft.com/office/powerpoint/2010/main" val="1283672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14</a:t>
            </a:fld>
            <a:endParaRPr lang="de-AT" dirty="0"/>
          </a:p>
        </p:txBody>
      </p:sp>
    </p:spTree>
    <p:extLst>
      <p:ext uri="{BB962C8B-B14F-4D97-AF65-F5344CB8AC3E}">
        <p14:creationId xmlns:p14="http://schemas.microsoft.com/office/powerpoint/2010/main" val="1709354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15</a:t>
            </a:fld>
            <a:endParaRPr lang="de-AT" dirty="0"/>
          </a:p>
        </p:txBody>
      </p:sp>
    </p:spTree>
    <p:extLst>
      <p:ext uri="{BB962C8B-B14F-4D97-AF65-F5344CB8AC3E}">
        <p14:creationId xmlns:p14="http://schemas.microsoft.com/office/powerpoint/2010/main" val="2920665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16</a:t>
            </a:fld>
            <a:endParaRPr lang="de-AT" dirty="0"/>
          </a:p>
        </p:txBody>
      </p:sp>
    </p:spTree>
    <p:extLst>
      <p:ext uri="{BB962C8B-B14F-4D97-AF65-F5344CB8AC3E}">
        <p14:creationId xmlns:p14="http://schemas.microsoft.com/office/powerpoint/2010/main" val="1052561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17</a:t>
            </a:fld>
            <a:endParaRPr lang="de-AT" dirty="0"/>
          </a:p>
        </p:txBody>
      </p:sp>
    </p:spTree>
    <p:extLst>
      <p:ext uri="{BB962C8B-B14F-4D97-AF65-F5344CB8AC3E}">
        <p14:creationId xmlns:p14="http://schemas.microsoft.com/office/powerpoint/2010/main" val="1792120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18</a:t>
            </a:fld>
            <a:endParaRPr lang="de-AT" dirty="0"/>
          </a:p>
        </p:txBody>
      </p:sp>
    </p:spTree>
    <p:extLst>
      <p:ext uri="{BB962C8B-B14F-4D97-AF65-F5344CB8AC3E}">
        <p14:creationId xmlns:p14="http://schemas.microsoft.com/office/powerpoint/2010/main" val="1426579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19</a:t>
            </a:fld>
            <a:endParaRPr lang="de-AT" dirty="0"/>
          </a:p>
        </p:txBody>
      </p:sp>
    </p:spTree>
    <p:extLst>
      <p:ext uri="{BB962C8B-B14F-4D97-AF65-F5344CB8AC3E}">
        <p14:creationId xmlns:p14="http://schemas.microsoft.com/office/powerpoint/2010/main" val="206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2</a:t>
            </a:fld>
            <a:endParaRPr lang="de-AT" dirty="0"/>
          </a:p>
        </p:txBody>
      </p:sp>
    </p:spTree>
    <p:extLst>
      <p:ext uri="{BB962C8B-B14F-4D97-AF65-F5344CB8AC3E}">
        <p14:creationId xmlns:p14="http://schemas.microsoft.com/office/powerpoint/2010/main" val="4238425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20</a:t>
            </a:fld>
            <a:endParaRPr lang="de-AT" dirty="0"/>
          </a:p>
        </p:txBody>
      </p:sp>
    </p:spTree>
    <p:extLst>
      <p:ext uri="{BB962C8B-B14F-4D97-AF65-F5344CB8AC3E}">
        <p14:creationId xmlns:p14="http://schemas.microsoft.com/office/powerpoint/2010/main" val="1418468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21</a:t>
            </a:fld>
            <a:endParaRPr lang="de-AT" dirty="0"/>
          </a:p>
        </p:txBody>
      </p:sp>
    </p:spTree>
    <p:extLst>
      <p:ext uri="{BB962C8B-B14F-4D97-AF65-F5344CB8AC3E}">
        <p14:creationId xmlns:p14="http://schemas.microsoft.com/office/powerpoint/2010/main" val="904460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22</a:t>
            </a:fld>
            <a:endParaRPr lang="de-AT" dirty="0"/>
          </a:p>
        </p:txBody>
      </p:sp>
    </p:spTree>
    <p:extLst>
      <p:ext uri="{BB962C8B-B14F-4D97-AF65-F5344CB8AC3E}">
        <p14:creationId xmlns:p14="http://schemas.microsoft.com/office/powerpoint/2010/main" val="1664852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23</a:t>
            </a:fld>
            <a:endParaRPr lang="de-AT" dirty="0"/>
          </a:p>
        </p:txBody>
      </p:sp>
    </p:spTree>
    <p:extLst>
      <p:ext uri="{BB962C8B-B14F-4D97-AF65-F5344CB8AC3E}">
        <p14:creationId xmlns:p14="http://schemas.microsoft.com/office/powerpoint/2010/main" val="409981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24</a:t>
            </a:fld>
            <a:endParaRPr lang="de-AT" dirty="0"/>
          </a:p>
        </p:txBody>
      </p:sp>
    </p:spTree>
    <p:extLst>
      <p:ext uri="{BB962C8B-B14F-4D97-AF65-F5344CB8AC3E}">
        <p14:creationId xmlns:p14="http://schemas.microsoft.com/office/powerpoint/2010/main" val="3266211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25</a:t>
            </a:fld>
            <a:endParaRPr lang="de-AT" dirty="0"/>
          </a:p>
        </p:txBody>
      </p:sp>
    </p:spTree>
    <p:extLst>
      <p:ext uri="{BB962C8B-B14F-4D97-AF65-F5344CB8AC3E}">
        <p14:creationId xmlns:p14="http://schemas.microsoft.com/office/powerpoint/2010/main" val="997862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26</a:t>
            </a:fld>
            <a:endParaRPr lang="de-AT" dirty="0"/>
          </a:p>
        </p:txBody>
      </p:sp>
    </p:spTree>
    <p:extLst>
      <p:ext uri="{BB962C8B-B14F-4D97-AF65-F5344CB8AC3E}">
        <p14:creationId xmlns:p14="http://schemas.microsoft.com/office/powerpoint/2010/main" val="2028780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27</a:t>
            </a:fld>
            <a:endParaRPr lang="de-AT" dirty="0"/>
          </a:p>
        </p:txBody>
      </p:sp>
    </p:spTree>
    <p:extLst>
      <p:ext uri="{BB962C8B-B14F-4D97-AF65-F5344CB8AC3E}">
        <p14:creationId xmlns:p14="http://schemas.microsoft.com/office/powerpoint/2010/main" val="376304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28</a:t>
            </a:fld>
            <a:endParaRPr lang="de-AT" dirty="0"/>
          </a:p>
        </p:txBody>
      </p:sp>
    </p:spTree>
    <p:extLst>
      <p:ext uri="{BB962C8B-B14F-4D97-AF65-F5344CB8AC3E}">
        <p14:creationId xmlns:p14="http://schemas.microsoft.com/office/powerpoint/2010/main" val="1526608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29</a:t>
            </a:fld>
            <a:endParaRPr lang="de-AT" dirty="0"/>
          </a:p>
        </p:txBody>
      </p:sp>
    </p:spTree>
    <p:extLst>
      <p:ext uri="{BB962C8B-B14F-4D97-AF65-F5344CB8AC3E}">
        <p14:creationId xmlns:p14="http://schemas.microsoft.com/office/powerpoint/2010/main" val="291022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3</a:t>
            </a:fld>
            <a:endParaRPr lang="de-AT" dirty="0"/>
          </a:p>
        </p:txBody>
      </p:sp>
    </p:spTree>
    <p:extLst>
      <p:ext uri="{BB962C8B-B14F-4D97-AF65-F5344CB8AC3E}">
        <p14:creationId xmlns:p14="http://schemas.microsoft.com/office/powerpoint/2010/main" val="2258189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30</a:t>
            </a:fld>
            <a:endParaRPr lang="de-AT" dirty="0"/>
          </a:p>
        </p:txBody>
      </p:sp>
    </p:spTree>
    <p:extLst>
      <p:ext uri="{BB962C8B-B14F-4D97-AF65-F5344CB8AC3E}">
        <p14:creationId xmlns:p14="http://schemas.microsoft.com/office/powerpoint/2010/main" val="448050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31</a:t>
            </a:fld>
            <a:endParaRPr lang="de-AT" dirty="0"/>
          </a:p>
        </p:txBody>
      </p:sp>
    </p:spTree>
    <p:extLst>
      <p:ext uri="{BB962C8B-B14F-4D97-AF65-F5344CB8AC3E}">
        <p14:creationId xmlns:p14="http://schemas.microsoft.com/office/powerpoint/2010/main" val="1718480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32</a:t>
            </a:fld>
            <a:endParaRPr lang="de-AT" dirty="0"/>
          </a:p>
        </p:txBody>
      </p:sp>
    </p:spTree>
    <p:extLst>
      <p:ext uri="{BB962C8B-B14F-4D97-AF65-F5344CB8AC3E}">
        <p14:creationId xmlns:p14="http://schemas.microsoft.com/office/powerpoint/2010/main" val="2653432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33</a:t>
            </a:fld>
            <a:endParaRPr lang="de-AT" dirty="0"/>
          </a:p>
        </p:txBody>
      </p:sp>
    </p:spTree>
    <p:extLst>
      <p:ext uri="{BB962C8B-B14F-4D97-AF65-F5344CB8AC3E}">
        <p14:creationId xmlns:p14="http://schemas.microsoft.com/office/powerpoint/2010/main" val="107996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34</a:t>
            </a:fld>
            <a:endParaRPr lang="de-AT" dirty="0"/>
          </a:p>
        </p:txBody>
      </p:sp>
    </p:spTree>
    <p:extLst>
      <p:ext uri="{BB962C8B-B14F-4D97-AF65-F5344CB8AC3E}">
        <p14:creationId xmlns:p14="http://schemas.microsoft.com/office/powerpoint/2010/main" val="668373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35</a:t>
            </a:fld>
            <a:endParaRPr lang="de-AT" dirty="0"/>
          </a:p>
        </p:txBody>
      </p:sp>
    </p:spTree>
    <p:extLst>
      <p:ext uri="{BB962C8B-B14F-4D97-AF65-F5344CB8AC3E}">
        <p14:creationId xmlns:p14="http://schemas.microsoft.com/office/powerpoint/2010/main" val="2574144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36</a:t>
            </a:fld>
            <a:endParaRPr lang="de-AT" dirty="0"/>
          </a:p>
        </p:txBody>
      </p:sp>
    </p:spTree>
    <p:extLst>
      <p:ext uri="{BB962C8B-B14F-4D97-AF65-F5344CB8AC3E}">
        <p14:creationId xmlns:p14="http://schemas.microsoft.com/office/powerpoint/2010/main" val="4155309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37</a:t>
            </a:fld>
            <a:endParaRPr lang="de-AT" dirty="0"/>
          </a:p>
        </p:txBody>
      </p:sp>
    </p:spTree>
    <p:extLst>
      <p:ext uri="{BB962C8B-B14F-4D97-AF65-F5344CB8AC3E}">
        <p14:creationId xmlns:p14="http://schemas.microsoft.com/office/powerpoint/2010/main" val="23213390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38</a:t>
            </a:fld>
            <a:endParaRPr lang="de-AT" dirty="0"/>
          </a:p>
        </p:txBody>
      </p:sp>
    </p:spTree>
    <p:extLst>
      <p:ext uri="{BB962C8B-B14F-4D97-AF65-F5344CB8AC3E}">
        <p14:creationId xmlns:p14="http://schemas.microsoft.com/office/powerpoint/2010/main" val="2444906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39</a:t>
            </a:fld>
            <a:endParaRPr lang="de-AT" dirty="0"/>
          </a:p>
        </p:txBody>
      </p:sp>
    </p:spTree>
    <p:extLst>
      <p:ext uri="{BB962C8B-B14F-4D97-AF65-F5344CB8AC3E}">
        <p14:creationId xmlns:p14="http://schemas.microsoft.com/office/powerpoint/2010/main" val="263979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4</a:t>
            </a:fld>
            <a:endParaRPr lang="de-AT" dirty="0"/>
          </a:p>
        </p:txBody>
      </p:sp>
    </p:spTree>
    <p:extLst>
      <p:ext uri="{BB962C8B-B14F-4D97-AF65-F5344CB8AC3E}">
        <p14:creationId xmlns:p14="http://schemas.microsoft.com/office/powerpoint/2010/main" val="2250267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40</a:t>
            </a:fld>
            <a:endParaRPr lang="de-AT" dirty="0"/>
          </a:p>
        </p:txBody>
      </p:sp>
    </p:spTree>
    <p:extLst>
      <p:ext uri="{BB962C8B-B14F-4D97-AF65-F5344CB8AC3E}">
        <p14:creationId xmlns:p14="http://schemas.microsoft.com/office/powerpoint/2010/main" val="13630440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41</a:t>
            </a:fld>
            <a:endParaRPr lang="de-AT" dirty="0"/>
          </a:p>
        </p:txBody>
      </p:sp>
    </p:spTree>
    <p:extLst>
      <p:ext uri="{BB962C8B-B14F-4D97-AF65-F5344CB8AC3E}">
        <p14:creationId xmlns:p14="http://schemas.microsoft.com/office/powerpoint/2010/main" val="2649554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42</a:t>
            </a:fld>
            <a:endParaRPr lang="de-AT" dirty="0"/>
          </a:p>
        </p:txBody>
      </p:sp>
    </p:spTree>
    <p:extLst>
      <p:ext uri="{BB962C8B-B14F-4D97-AF65-F5344CB8AC3E}">
        <p14:creationId xmlns:p14="http://schemas.microsoft.com/office/powerpoint/2010/main" val="41407492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43</a:t>
            </a:fld>
            <a:endParaRPr lang="de-AT" dirty="0"/>
          </a:p>
        </p:txBody>
      </p:sp>
    </p:spTree>
    <p:extLst>
      <p:ext uri="{BB962C8B-B14F-4D97-AF65-F5344CB8AC3E}">
        <p14:creationId xmlns:p14="http://schemas.microsoft.com/office/powerpoint/2010/main" val="28750233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44</a:t>
            </a:fld>
            <a:endParaRPr lang="de-AT" dirty="0"/>
          </a:p>
        </p:txBody>
      </p:sp>
    </p:spTree>
    <p:extLst>
      <p:ext uri="{BB962C8B-B14F-4D97-AF65-F5344CB8AC3E}">
        <p14:creationId xmlns:p14="http://schemas.microsoft.com/office/powerpoint/2010/main" val="1511891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5</a:t>
            </a:fld>
            <a:endParaRPr lang="de-AT" dirty="0"/>
          </a:p>
        </p:txBody>
      </p:sp>
    </p:spTree>
    <p:extLst>
      <p:ext uri="{BB962C8B-B14F-4D97-AF65-F5344CB8AC3E}">
        <p14:creationId xmlns:p14="http://schemas.microsoft.com/office/powerpoint/2010/main" val="4140029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6</a:t>
            </a:fld>
            <a:endParaRPr lang="de-AT" dirty="0"/>
          </a:p>
        </p:txBody>
      </p:sp>
    </p:spTree>
    <p:extLst>
      <p:ext uri="{BB962C8B-B14F-4D97-AF65-F5344CB8AC3E}">
        <p14:creationId xmlns:p14="http://schemas.microsoft.com/office/powerpoint/2010/main" val="368562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7</a:t>
            </a:fld>
            <a:endParaRPr lang="de-AT" dirty="0"/>
          </a:p>
        </p:txBody>
      </p:sp>
    </p:spTree>
    <p:extLst>
      <p:ext uri="{BB962C8B-B14F-4D97-AF65-F5344CB8AC3E}">
        <p14:creationId xmlns:p14="http://schemas.microsoft.com/office/powerpoint/2010/main" val="1818248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8</a:t>
            </a:fld>
            <a:endParaRPr lang="de-AT" dirty="0"/>
          </a:p>
        </p:txBody>
      </p:sp>
    </p:spTree>
    <p:extLst>
      <p:ext uri="{BB962C8B-B14F-4D97-AF65-F5344CB8AC3E}">
        <p14:creationId xmlns:p14="http://schemas.microsoft.com/office/powerpoint/2010/main" val="3008499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BCD5A67E-303D-4835-86A4-00F716702D76}" type="slidenum">
              <a:rPr lang="de-AT" smtClean="0"/>
              <a:pPr/>
              <a:t>9</a:t>
            </a:fld>
            <a:endParaRPr lang="de-AT" dirty="0"/>
          </a:p>
        </p:txBody>
      </p:sp>
    </p:spTree>
    <p:extLst>
      <p:ext uri="{BB962C8B-B14F-4D97-AF65-F5344CB8AC3E}">
        <p14:creationId xmlns:p14="http://schemas.microsoft.com/office/powerpoint/2010/main" val="2973923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utoGrap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_BoxShadow"/>
          <p:cNvSpPr>
            <a:spLocks noSelect="1"/>
          </p:cNvSpPr>
          <p:nvPr userDrawn="1"/>
        </p:nvSpPr>
        <p:spPr>
          <a:xfrm>
            <a:off x="25200" y="840568"/>
            <a:ext cx="9854606" cy="5990976"/>
          </a:xfrm>
          <a:prstGeom prst="rect">
            <a:avLst/>
          </a:prstGeom>
          <a:solidFill>
            <a:srgbClr val="FFFFFF"/>
          </a:solidFill>
          <a:ln w="6350">
            <a:noFill/>
          </a:ln>
          <a:effectLst>
            <a:innerShdw blurRad="508000">
              <a:srgbClr val="788CAF">
                <a:alpha val="65000"/>
              </a:srgbClr>
            </a:innerShdw>
          </a:effectLst>
          <a:scene3d>
            <a:camera prst="orthographicFront"/>
            <a:lightRig rig="fla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200"/>
              </a:spcAft>
            </a:pPr>
            <a:endParaRPr lang="de-AT" sz="1200" dirty="0">
              <a:solidFill>
                <a:schemeClr val="tx2"/>
              </a:solidFill>
            </a:endParaRPr>
          </a:p>
        </p:txBody>
      </p:sp>
      <p:sp>
        <p:nvSpPr>
          <p:cNvPr id="5" name="Foliennummer"/>
          <p:cNvSpPr>
            <a:spLocks noGrp="1" noRot="1" noMove="1" noResize="1"/>
          </p:cNvSpPr>
          <p:nvPr>
            <p:ph type="sldNum" sz="quarter" idx="12"/>
          </p:nvPr>
        </p:nvSpPr>
        <p:spPr/>
        <p:txBody>
          <a:bodyPr/>
          <a:lstStyle/>
          <a:p>
            <a:fld id="{E149E701-4815-4364-916B-D0D1C5DF7762}" type="slidenum">
              <a:rPr lang="de-AT" smtClean="0"/>
              <a:t>‹Nr.›</a:t>
            </a:fld>
            <a:endParaRPr lang="de-AT" dirty="0"/>
          </a:p>
        </p:txBody>
      </p:sp>
      <p:sp>
        <p:nvSpPr>
          <p:cNvPr id="11" name="Stichprobengroesse"/>
          <p:cNvSpPr>
            <a:spLocks noGrp="1" noRot="1" noMove="1" noResize="1"/>
          </p:cNvSpPr>
          <p:nvPr>
            <p:ph type="body" sz="quarter" idx="14" hasCustomPrompt="1"/>
          </p:nvPr>
        </p:nvSpPr>
        <p:spPr>
          <a:xfrm>
            <a:off x="344487" y="6573600"/>
            <a:ext cx="4512763" cy="180000"/>
          </a:xfrm>
        </p:spPr>
        <p:txBody>
          <a:bodyPr anchor="b">
            <a:noAutofit/>
          </a:bodyPr>
          <a:lstStyle>
            <a:lvl1pPr marL="0" indent="0">
              <a:lnSpc>
                <a:spcPct val="100000"/>
              </a:lnSpc>
              <a:buNone/>
              <a:defRPr sz="800">
                <a:solidFill>
                  <a:schemeClr val="accent3"/>
                </a:solidFill>
              </a:defRPr>
            </a:lvl1pPr>
          </a:lstStyle>
          <a:p>
            <a:pPr lvl="0"/>
            <a:r>
              <a:rPr lang="de-DE" dirty="0"/>
              <a:t>&lt;Stichprobengröße&gt;</a:t>
            </a:r>
            <a:endParaRPr lang="de-AT" dirty="0"/>
          </a:p>
        </p:txBody>
      </p:sp>
      <p:sp>
        <p:nvSpPr>
          <p:cNvPr id="12" name="Fragewortlaut"/>
          <p:cNvSpPr>
            <a:spLocks noGrp="1" noRot="1" noMove="1" noResize="1"/>
          </p:cNvSpPr>
          <p:nvPr>
            <p:ph type="body" sz="quarter" idx="15" hasCustomPrompt="1"/>
          </p:nvPr>
        </p:nvSpPr>
        <p:spPr>
          <a:xfrm>
            <a:off x="344487" y="6366588"/>
            <a:ext cx="9217025" cy="123111"/>
          </a:xfrm>
        </p:spPr>
        <p:txBody>
          <a:bodyPr anchor="b">
            <a:spAutoFit/>
          </a:bodyPr>
          <a:lstStyle>
            <a:lvl1pPr marL="0" indent="0">
              <a:lnSpc>
                <a:spcPct val="100000"/>
              </a:lnSpc>
              <a:buNone/>
              <a:defRPr sz="800">
                <a:solidFill>
                  <a:schemeClr val="accent3"/>
                </a:solidFill>
              </a:defRPr>
            </a:lvl1pPr>
          </a:lstStyle>
          <a:p>
            <a:pPr lvl="0"/>
            <a:r>
              <a:rPr lang="de-DE" dirty="0"/>
              <a:t>&lt;Fragewortlaut&gt;</a:t>
            </a:r>
            <a:endParaRPr lang="de-AT" dirty="0"/>
          </a:p>
        </p:txBody>
      </p:sp>
      <p:sp>
        <p:nvSpPr>
          <p:cNvPr id="4" name="Fusszeile"/>
          <p:cNvSpPr>
            <a:spLocks noGrp="1" noRot="1" noMove="1" noResize="1"/>
          </p:cNvSpPr>
          <p:nvPr>
            <p:ph type="ftr" sz="quarter" idx="11"/>
          </p:nvPr>
        </p:nvSpPr>
        <p:spPr>
          <a:xfrm>
            <a:off x="4953001" y="6574857"/>
            <a:ext cx="4187660" cy="180000"/>
          </a:xfrm>
        </p:spPr>
        <p:txBody>
          <a:bodyPr/>
          <a:lstStyle/>
          <a:p>
            <a:r>
              <a:rPr lang="fr-FR"/>
              <a:t>RFC User Satisfaction Survey 2019 | RFC 1</a:t>
            </a:r>
            <a:endParaRPr lang="de-AT" dirty="0"/>
          </a:p>
        </p:txBody>
      </p:sp>
      <p:sp>
        <p:nvSpPr>
          <p:cNvPr id="9" name="Unterueberschrift"/>
          <p:cNvSpPr>
            <a:spLocks noGrp="1" noRot="1" noMove="1" noResize="1"/>
          </p:cNvSpPr>
          <p:nvPr>
            <p:ph type="body" sz="quarter" idx="16" hasCustomPrompt="1"/>
          </p:nvPr>
        </p:nvSpPr>
        <p:spPr>
          <a:xfrm>
            <a:off x="23400" y="831600"/>
            <a:ext cx="9856800" cy="792000"/>
          </a:xfrm>
          <a:blipFill>
            <a:blip r:embed="rId3"/>
            <a:stretch>
              <a:fillRect/>
            </a:stretch>
          </a:blipFill>
        </p:spPr>
        <p:txBody>
          <a:bodyPr lIns="900000" rIns="900000" bIns="72000" anchor="ctr">
            <a:noAutofit/>
          </a:bodyPr>
          <a:lstStyle>
            <a:lvl1pPr marL="0" indent="0">
              <a:lnSpc>
                <a:spcPct val="100000"/>
              </a:lnSpc>
              <a:buNone/>
              <a:defRPr>
                <a:solidFill>
                  <a:schemeClr val="tx1"/>
                </a:solidFill>
              </a:defRPr>
            </a:lvl1pPr>
          </a:lstStyle>
          <a:p>
            <a:pPr lvl="0"/>
            <a:r>
              <a:rPr lang="de-DE" dirty="0"/>
              <a:t>&lt;Unterüberschrift&gt;</a:t>
            </a:r>
            <a:endParaRPr lang="de-AT" dirty="0"/>
          </a:p>
        </p:txBody>
      </p:sp>
      <p:sp>
        <p:nvSpPr>
          <p:cNvPr id="2" name="Titel"/>
          <p:cNvSpPr>
            <a:spLocks noGrp="1" noRot="1" noMove="1" noResize="1"/>
          </p:cNvSpPr>
          <p:nvPr>
            <p:ph type="title"/>
          </p:nvPr>
        </p:nvSpPr>
        <p:spPr/>
        <p:txBody>
          <a:bodyPr/>
          <a:lstStyle>
            <a:lvl1pPr>
              <a:defRPr lang="de-AT">
                <a:solidFill>
                  <a:schemeClr val="tx1"/>
                </a:solidFill>
              </a:defRPr>
            </a:lvl1pPr>
          </a:lstStyle>
          <a:p>
            <a:r>
              <a:rPr lang="de-DE" dirty="0"/>
              <a:t>Titelmasterformat durch Klicken bearbeiten</a:t>
            </a:r>
            <a:endParaRPr lang="de-AT" dirty="0"/>
          </a:p>
        </p:txBody>
      </p:sp>
    </p:spTree>
    <p:extLst>
      <p:ext uri="{BB962C8B-B14F-4D97-AF65-F5344CB8AC3E}">
        <p14:creationId xmlns:p14="http://schemas.microsoft.com/office/powerpoint/2010/main" val="1340388077"/>
      </p:ext>
    </p:extLst>
  </p:cSld>
  <p:clrMapOvr>
    <a:masterClrMapping/>
  </p:clrMapOvr>
  <p:transition>
    <p:fade/>
  </p:transition>
  <p:extLst mod="1">
    <p:ext uri="{DCECCB84-F9BA-43D5-87BE-67443E8EF086}">
      <p15:sldGuideLst xmlns:p15="http://schemas.microsoft.com/office/powerpoint/2012/main">
        <p15:guide id="2" orient="horz" pos="3906" userDrawn="1">
          <p15:clr>
            <a:srgbClr val="9FCC3B"/>
          </p15:clr>
        </p15:guide>
        <p15:guide id="3" pos="5184" userDrawn="1">
          <p15:clr>
            <a:srgbClr val="F26B43"/>
          </p15:clr>
        </p15:guide>
        <p15:guide id="4" orient="horz" pos="527" userDrawn="1">
          <p15:clr>
            <a:srgbClr val="5ACBF0"/>
          </p15:clr>
        </p15:guide>
        <p15:guide id="5" orient="horz" pos="981" userDrawn="1">
          <p15:clr>
            <a:srgbClr val="5ACBF0"/>
          </p15:clr>
        </p15:guide>
        <p15:guide id="6" orient="horz" pos="1162" userDrawn="1">
          <p15:clr>
            <a:srgbClr val="9FCC3B"/>
          </p15:clr>
        </p15:guide>
        <p15:guide id="7" pos="1056" userDrawn="1">
          <p15:clr>
            <a:srgbClr val="F26B43"/>
          </p15:clr>
        </p15:guide>
        <p15:guide id="8" orient="horz" pos="1253" userDrawn="1">
          <p15:clr>
            <a:srgbClr val="F26B43"/>
          </p15:clr>
        </p15:guide>
        <p15:guide id="9" orient="horz" pos="3521" userDrawn="1">
          <p15:clr>
            <a:srgbClr val="F26B43"/>
          </p15:clr>
        </p15:guide>
        <p15:guide id="10" pos="1895"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gradFill flip="none" rotWithShape="1">
          <a:gsLst>
            <a:gs pos="100000">
              <a:srgbClr val="1E2337"/>
            </a:gs>
            <a:gs pos="0">
              <a:srgbClr val="4B5A73"/>
            </a:gs>
          </a:gsLst>
          <a:lin ang="5400000" scaled="1"/>
          <a:tileRect/>
        </a:gradFill>
        <a:effectLst/>
      </p:bgPr>
    </p:bg>
    <p:spTree>
      <p:nvGrpSpPr>
        <p:cNvPr id="1" name=""/>
        <p:cNvGrpSpPr/>
        <p:nvPr/>
      </p:nvGrpSpPr>
      <p:grpSpPr>
        <a:xfrm>
          <a:off x="0" y="0"/>
          <a:ext cx="0" cy="0"/>
          <a:chOff x="0" y="0"/>
          <a:chExt cx="0" cy="0"/>
        </a:xfrm>
      </p:grpSpPr>
      <p:sp>
        <p:nvSpPr>
          <p:cNvPr id="18" name="_Shade"/>
          <p:cNvSpPr>
            <a:spLocks noGrp="1" noRot="1" noMove="1" noResize="1"/>
          </p:cNvSpPr>
          <p:nvPr>
            <p:ph type="body" sz="quarter" idx="16" hasCustomPrompt="1"/>
          </p:nvPr>
        </p:nvSpPr>
        <p:spPr>
          <a:xfrm>
            <a:off x="23813" y="80963"/>
            <a:ext cx="9852818" cy="6750842"/>
          </a:xfrm>
          <a:solidFill>
            <a:srgbClr val="788CAF">
              <a:alpha val="50000"/>
            </a:srgbClr>
          </a:solidFill>
        </p:spPr>
        <p:txBody>
          <a:bodyPr/>
          <a:lstStyle>
            <a:lvl1pPr marL="0" indent="0">
              <a:buNone/>
              <a:defRPr/>
            </a:lvl1pPr>
          </a:lstStyle>
          <a:p>
            <a:pPr lvl="0"/>
            <a:r>
              <a:rPr lang="de-DE" dirty="0"/>
              <a:t> </a:t>
            </a:r>
            <a:endParaRPr lang="de-AT" dirty="0"/>
          </a:p>
        </p:txBody>
      </p:sp>
      <p:sp>
        <p:nvSpPr>
          <p:cNvPr id="16" name="_Fullscreen_Bildplatzhalter"/>
          <p:cNvSpPr>
            <a:spLocks noGrp="1" noRot="1" noMove="1" noResize="1"/>
          </p:cNvSpPr>
          <p:nvPr>
            <p:ph type="pic" sz="quarter" idx="15" hasCustomPrompt="1"/>
          </p:nvPr>
        </p:nvSpPr>
        <p:spPr>
          <a:xfrm>
            <a:off x="25213" y="78246"/>
            <a:ext cx="9858561" cy="6760632"/>
          </a:xfrm>
          <a:effectLst>
            <a:innerShdw blurRad="635000">
              <a:schemeClr val="tx2">
                <a:lumMod val="75000"/>
                <a:alpha val="60000"/>
              </a:schemeClr>
            </a:innerShdw>
          </a:effectLst>
        </p:spPr>
        <p:txBody>
          <a:bodyPr vert="horz" lIns="0" tIns="4680000" rIns="0" bIns="0" rtlCol="0" anchor="t">
            <a:normAutofit/>
          </a:bodyPr>
          <a:lstStyle>
            <a:lvl1pPr marL="0" indent="0" algn="ctr">
              <a:buFont typeface="Arial" panose="020B0604020202020204" pitchFamily="34" charset="0"/>
              <a:buNone/>
              <a:defRPr lang="de-AT" sz="3600" dirty="0">
                <a:solidFill>
                  <a:schemeClr val="accent3"/>
                </a:solidFill>
              </a:defRPr>
            </a:lvl1pPr>
          </a:lstStyle>
          <a:p>
            <a:r>
              <a:rPr lang="de-DE" dirty="0"/>
              <a:t> </a:t>
            </a:r>
          </a:p>
          <a:p>
            <a:endParaRPr lang="de-DE" dirty="0"/>
          </a:p>
        </p:txBody>
      </p:sp>
      <p:sp>
        <p:nvSpPr>
          <p:cNvPr id="7" name="_Kapitel_Findings"/>
          <p:cNvSpPr>
            <a:spLocks noGrp="1" noRot="1" noMove="1" noResize="1"/>
          </p:cNvSpPr>
          <p:nvPr>
            <p:ph type="body" sz="quarter" idx="17" hasCustomPrompt="1"/>
          </p:nvPr>
        </p:nvSpPr>
        <p:spPr>
          <a:xfrm>
            <a:off x="2756407" y="3609019"/>
            <a:ext cx="6480000" cy="489534"/>
          </a:xfrm>
        </p:spPr>
        <p:txBody>
          <a:bodyPr lIns="360000" tIns="90000" rIns="180000" bIns="90000" anchor="t">
            <a:spAutoFit/>
          </a:bodyPr>
          <a:lstStyle>
            <a:lvl1pPr marL="0" indent="0">
              <a:buNone/>
              <a:defRPr sz="2000" baseline="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e-DE" dirty="0"/>
              <a:t>&lt;Kapitel-</a:t>
            </a:r>
            <a:r>
              <a:rPr lang="de-DE" dirty="0" err="1"/>
              <a:t>Findings</a:t>
            </a:r>
            <a:r>
              <a:rPr lang="de-DE" dirty="0"/>
              <a:t>&gt;</a:t>
            </a:r>
          </a:p>
        </p:txBody>
      </p:sp>
      <p:sp>
        <p:nvSpPr>
          <p:cNvPr id="15" name="_Kapitel_Nummer"/>
          <p:cNvSpPr>
            <a:spLocks noGrp="1" noRot="1" noMove="1" noResize="1"/>
          </p:cNvSpPr>
          <p:nvPr>
            <p:ph type="body" sz="quarter" idx="14" hasCustomPrompt="1"/>
          </p:nvPr>
        </p:nvSpPr>
        <p:spPr>
          <a:xfrm>
            <a:off x="658813" y="1131860"/>
            <a:ext cx="1601787" cy="2160000"/>
          </a:xfrm>
        </p:spPr>
        <p:txBody>
          <a:bodyPr wrap="none"/>
          <a:lstStyle>
            <a:lvl1pPr marL="0" indent="0" algn="ctr">
              <a:buNone/>
              <a:defRPr sz="10000" b="1">
                <a:gradFill flip="none" rotWithShape="1">
                  <a:gsLst>
                    <a:gs pos="65000">
                      <a:srgbClr val="FFFFFF"/>
                    </a:gs>
                    <a:gs pos="100000">
                      <a:srgbClr val="DCE1F0"/>
                    </a:gs>
                  </a:gsLst>
                  <a:lin ang="5400000" scaled="1"/>
                  <a:tileRect/>
                </a:gradFill>
                <a:effectLst>
                  <a:outerShdw blurRad="25400" dist="38100" dir="5400000" algn="t" rotWithShape="0">
                    <a:srgbClr val="4B5A73">
                      <a:alpha val="25000"/>
                    </a:srgbClr>
                  </a:outerShdw>
                </a:effectLst>
              </a:defRPr>
            </a:lvl1pPr>
          </a:lstStyle>
          <a:p>
            <a:pPr lvl="0"/>
            <a:r>
              <a:rPr lang="de-DE" dirty="0"/>
              <a:t>##</a:t>
            </a:r>
            <a:endParaRPr lang="de-AT" dirty="0"/>
          </a:p>
        </p:txBody>
      </p:sp>
      <p:sp>
        <p:nvSpPr>
          <p:cNvPr id="4" name="Foliennummer"/>
          <p:cNvSpPr>
            <a:spLocks noGrp="1" noRot="1" noMove="1" noResize="1"/>
          </p:cNvSpPr>
          <p:nvPr>
            <p:ph type="sldNum" sz="quarter" idx="20"/>
          </p:nvPr>
        </p:nvSpPr>
        <p:spPr/>
        <p:txBody>
          <a:bodyPr/>
          <a:lstStyle>
            <a:lvl1pPr>
              <a:defRPr>
                <a:solidFill>
                  <a:srgbClr val="FFFFFF"/>
                </a:solidFill>
              </a:defRPr>
            </a:lvl1pPr>
          </a:lstStyle>
          <a:p>
            <a:fld id="{E149E701-4815-4364-916B-D0D1C5DF7762}" type="slidenum">
              <a:rPr lang="de-AT" smtClean="0"/>
              <a:pPr/>
              <a:t>‹Nr.›</a:t>
            </a:fld>
            <a:endParaRPr lang="de-AT" dirty="0"/>
          </a:p>
        </p:txBody>
      </p:sp>
      <p:sp>
        <p:nvSpPr>
          <p:cNvPr id="3" name="Fusszeile"/>
          <p:cNvSpPr>
            <a:spLocks noGrp="1" noRot="1" noMove="1" noResize="1"/>
          </p:cNvSpPr>
          <p:nvPr>
            <p:ph type="ftr" sz="quarter" idx="19"/>
          </p:nvPr>
        </p:nvSpPr>
        <p:spPr/>
        <p:txBody>
          <a:bodyPr/>
          <a:lstStyle>
            <a:lvl1pPr>
              <a:defRPr>
                <a:solidFill>
                  <a:srgbClr val="FFFFFF"/>
                </a:solidFill>
              </a:defRPr>
            </a:lvl1pPr>
          </a:lstStyle>
          <a:p>
            <a:r>
              <a:rPr lang="fr-FR"/>
              <a:t>RFC User Satisfaction Survey 2019 | RFC 1</a:t>
            </a:r>
            <a:endParaRPr lang="de-AT" dirty="0"/>
          </a:p>
        </p:txBody>
      </p:sp>
      <p:sp>
        <p:nvSpPr>
          <p:cNvPr id="2" name="Datum"/>
          <p:cNvSpPr>
            <a:spLocks noGrp="1" noRot="1" noMove="1" noResize="1"/>
          </p:cNvSpPr>
          <p:nvPr>
            <p:ph type="dt" sz="half" idx="18"/>
          </p:nvPr>
        </p:nvSpPr>
        <p:spPr/>
        <p:txBody>
          <a:bodyPr/>
          <a:lstStyle>
            <a:lvl1pPr>
              <a:defRPr>
                <a:solidFill>
                  <a:srgbClr val="FFFFFF"/>
                </a:solidFill>
              </a:defRPr>
            </a:lvl1pPr>
          </a:lstStyle>
          <a:p>
            <a:endParaRPr lang="de-AT" dirty="0"/>
          </a:p>
        </p:txBody>
      </p:sp>
      <p:sp>
        <p:nvSpPr>
          <p:cNvPr id="6" name="Titel"/>
          <p:cNvSpPr>
            <a:spLocks noGrp="1" noRot="1" noMove="1" noResize="1"/>
          </p:cNvSpPr>
          <p:nvPr>
            <p:ph type="title"/>
          </p:nvPr>
        </p:nvSpPr>
        <p:spPr>
          <a:xfrm>
            <a:off x="2756407" y="1131859"/>
            <a:ext cx="6480000" cy="2160000"/>
          </a:xfrm>
          <a:solidFill>
            <a:srgbClr val="1E2337">
              <a:alpha val="15000"/>
            </a:srgbClr>
          </a:solidFill>
          <a:ln w="25400">
            <a:solidFill>
              <a:srgbClr val="FFFFFF"/>
            </a:solidFill>
          </a:ln>
        </p:spPr>
        <p:txBody>
          <a:bodyPr lIns="360000" rIns="180000" anchor="ctr"/>
          <a:lstStyle>
            <a:lvl1pPr>
              <a:defRPr sz="5000">
                <a:gradFill>
                  <a:gsLst>
                    <a:gs pos="65000">
                      <a:srgbClr val="FFFFFF"/>
                    </a:gs>
                    <a:gs pos="100000">
                      <a:srgbClr val="DCE1F0"/>
                    </a:gs>
                  </a:gsLst>
                  <a:lin ang="5400000" scaled="1"/>
                </a:gradFill>
                <a:effectLst>
                  <a:outerShdw blurRad="25400" dist="38100" dir="5400000" algn="t" rotWithShape="0">
                    <a:srgbClr val="4B5A73">
                      <a:alpha val="25000"/>
                    </a:srgbClr>
                  </a:outerShdw>
                </a:effectLst>
              </a:defRPr>
            </a:lvl1pPr>
          </a:lstStyle>
          <a:p>
            <a:r>
              <a:rPr lang="de-DE" dirty="0"/>
              <a:t>Titelmasterformat durch Klicken bearbeiten</a:t>
            </a:r>
            <a:endParaRPr lang="de-AT" dirty="0"/>
          </a:p>
        </p:txBody>
      </p:sp>
      <p:sp>
        <p:nvSpPr>
          <p:cNvPr id="10" name="_marketmind_Wortmarke"/>
          <p:cNvSpPr>
            <a:spLocks noGrp="1" noRot="1" noMove="1" noResize="1"/>
          </p:cNvSpPr>
          <p:nvPr>
            <p:ph type="body" sz="quarter" idx="13" hasCustomPrompt="1"/>
          </p:nvPr>
        </p:nvSpPr>
        <p:spPr>
          <a:xfrm>
            <a:off x="8282400" y="0"/>
            <a:ext cx="1623600" cy="579600"/>
          </a:xfrm>
          <a:blipFill>
            <a:blip r:embed="rId2"/>
            <a:stretch>
              <a:fillRect/>
            </a:stretch>
          </a:blipFill>
        </p:spPr>
        <p:txBody>
          <a:bodyPr/>
          <a:lstStyle>
            <a:lvl1pPr marL="0" indent="0" algn="ctr">
              <a:buNone/>
              <a:defRPr/>
            </a:lvl1pPr>
          </a:lstStyle>
          <a:p>
            <a:pPr lvl="0"/>
            <a:r>
              <a:rPr lang="de-DE" dirty="0"/>
              <a:t> </a:t>
            </a:r>
            <a:endParaRPr lang="de-AT" dirty="0"/>
          </a:p>
        </p:txBody>
      </p:sp>
      <p:sp>
        <p:nvSpPr>
          <p:cNvPr id="8" name="_marketmind_Rahmen"/>
          <p:cNvSpPr>
            <a:spLocks noGrp="1" noRot="1" noMove="1" noResize="1"/>
          </p:cNvSpPr>
          <p:nvPr userDrawn="1"/>
        </p:nvSpPr>
        <p:spPr>
          <a:xfrm>
            <a:off x="-824" y="0"/>
            <a:ext cx="9907649" cy="6858000"/>
          </a:xfrm>
          <a:custGeom>
            <a:avLst/>
            <a:gdLst>
              <a:gd name="connsiteX0" fmla="*/ 26024 w 9907649"/>
              <a:gd name="connsiteY0" fmla="*/ 80628 h 6858000"/>
              <a:gd name="connsiteX1" fmla="*/ 26024 w 9907649"/>
              <a:gd name="connsiteY1" fmla="*/ 6832800 h 6858000"/>
              <a:gd name="connsiteX2" fmla="*/ 9881624 w 9907649"/>
              <a:gd name="connsiteY2" fmla="*/ 6832800 h 6858000"/>
              <a:gd name="connsiteX3" fmla="*/ 9881624 w 9907649"/>
              <a:gd name="connsiteY3" fmla="*/ 80628 h 6858000"/>
              <a:gd name="connsiteX4" fmla="*/ 9881624 w 9907649"/>
              <a:gd name="connsiteY4" fmla="*/ 0 h 6858000"/>
              <a:gd name="connsiteX5" fmla="*/ 9906824 w 9907649"/>
              <a:gd name="connsiteY5" fmla="*/ 0 h 6858000"/>
              <a:gd name="connsiteX6" fmla="*/ 9906824 w 9907649"/>
              <a:gd name="connsiteY6" fmla="*/ 0 h 6858000"/>
              <a:gd name="connsiteX7" fmla="*/ 9907649 w 9907649"/>
              <a:gd name="connsiteY7" fmla="*/ 0 h 6858000"/>
              <a:gd name="connsiteX8" fmla="*/ 9907649 w 9907649"/>
              <a:gd name="connsiteY8" fmla="*/ 80628 h 6858000"/>
              <a:gd name="connsiteX9" fmla="*/ 9906824 w 9907649"/>
              <a:gd name="connsiteY9" fmla="*/ 80628 h 6858000"/>
              <a:gd name="connsiteX10" fmla="*/ 9906824 w 9907649"/>
              <a:gd name="connsiteY10" fmla="*/ 6832800 h 6858000"/>
              <a:gd name="connsiteX11" fmla="*/ 9907425 w 9907649"/>
              <a:gd name="connsiteY11" fmla="*/ 6832800 h 6858000"/>
              <a:gd name="connsiteX12" fmla="*/ 9907425 w 9907649"/>
              <a:gd name="connsiteY12" fmla="*/ 6858000 h 6858000"/>
              <a:gd name="connsiteX13" fmla="*/ 9906824 w 9907649"/>
              <a:gd name="connsiteY13" fmla="*/ 6858000 h 6858000"/>
              <a:gd name="connsiteX14" fmla="*/ 9881624 w 9907649"/>
              <a:gd name="connsiteY14" fmla="*/ 6858000 h 6858000"/>
              <a:gd name="connsiteX15" fmla="*/ 26024 w 9907649"/>
              <a:gd name="connsiteY15" fmla="*/ 6858000 h 6858000"/>
              <a:gd name="connsiteX16" fmla="*/ 824 w 9907649"/>
              <a:gd name="connsiteY16" fmla="*/ 6858000 h 6858000"/>
              <a:gd name="connsiteX17" fmla="*/ 225 w 9907649"/>
              <a:gd name="connsiteY17" fmla="*/ 6858000 h 6858000"/>
              <a:gd name="connsiteX18" fmla="*/ 225 w 9907649"/>
              <a:gd name="connsiteY18" fmla="*/ 6832800 h 6858000"/>
              <a:gd name="connsiteX19" fmla="*/ 824 w 9907649"/>
              <a:gd name="connsiteY19" fmla="*/ 6832800 h 6858000"/>
              <a:gd name="connsiteX20" fmla="*/ 824 w 9907649"/>
              <a:gd name="connsiteY20" fmla="*/ 80628 h 6858000"/>
              <a:gd name="connsiteX21" fmla="*/ 0 w 9907649"/>
              <a:gd name="connsiteY21" fmla="*/ 80628 h 6858000"/>
              <a:gd name="connsiteX22" fmla="*/ 0 w 9907649"/>
              <a:gd name="connsiteY22" fmla="*/ 0 h 6858000"/>
              <a:gd name="connsiteX23" fmla="*/ 824 w 9907649"/>
              <a:gd name="connsiteY23" fmla="*/ 0 h 6858000"/>
              <a:gd name="connsiteX24" fmla="*/ 26024 w 9907649"/>
              <a:gd name="connsiteY24" fmla="*/ 0 h 6858000"/>
              <a:gd name="connsiteX25" fmla="*/ 9881624 w 9907649"/>
              <a:gd name="connsiteY2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07649" h="6858000">
                <a:moveTo>
                  <a:pt x="26024" y="80628"/>
                </a:moveTo>
                <a:lnTo>
                  <a:pt x="26024" y="6832800"/>
                </a:lnTo>
                <a:lnTo>
                  <a:pt x="9881624" y="6832800"/>
                </a:lnTo>
                <a:lnTo>
                  <a:pt x="9881624" y="80628"/>
                </a:lnTo>
                <a:close/>
                <a:moveTo>
                  <a:pt x="9881624" y="0"/>
                </a:moveTo>
                <a:lnTo>
                  <a:pt x="9906824" y="0"/>
                </a:lnTo>
                <a:lnTo>
                  <a:pt x="9906824" y="0"/>
                </a:lnTo>
                <a:lnTo>
                  <a:pt x="9907649" y="0"/>
                </a:lnTo>
                <a:lnTo>
                  <a:pt x="9907649" y="80628"/>
                </a:lnTo>
                <a:lnTo>
                  <a:pt x="9906824" y="80628"/>
                </a:lnTo>
                <a:lnTo>
                  <a:pt x="9906824" y="6832800"/>
                </a:lnTo>
                <a:lnTo>
                  <a:pt x="9907425" y="6832800"/>
                </a:lnTo>
                <a:lnTo>
                  <a:pt x="9907425" y="6858000"/>
                </a:lnTo>
                <a:lnTo>
                  <a:pt x="9906824" y="6858000"/>
                </a:lnTo>
                <a:lnTo>
                  <a:pt x="9881624" y="6858000"/>
                </a:lnTo>
                <a:lnTo>
                  <a:pt x="26024" y="6858000"/>
                </a:lnTo>
                <a:lnTo>
                  <a:pt x="824" y="6858000"/>
                </a:lnTo>
                <a:lnTo>
                  <a:pt x="225" y="6858000"/>
                </a:lnTo>
                <a:lnTo>
                  <a:pt x="225" y="6832800"/>
                </a:lnTo>
                <a:lnTo>
                  <a:pt x="824" y="6832800"/>
                </a:lnTo>
                <a:lnTo>
                  <a:pt x="824" y="80628"/>
                </a:lnTo>
                <a:lnTo>
                  <a:pt x="0" y="80628"/>
                </a:lnTo>
                <a:lnTo>
                  <a:pt x="0" y="0"/>
                </a:lnTo>
                <a:lnTo>
                  <a:pt x="824" y="0"/>
                </a:lnTo>
                <a:lnTo>
                  <a:pt x="26024" y="0"/>
                </a:lnTo>
                <a:lnTo>
                  <a:pt x="988162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Tree>
    <p:extLst>
      <p:ext uri="{BB962C8B-B14F-4D97-AF65-F5344CB8AC3E}">
        <p14:creationId xmlns:p14="http://schemas.microsoft.com/office/powerpoint/2010/main" val="339831706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sverzeichn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liennummer"/>
          <p:cNvSpPr>
            <a:spLocks noGrp="1" noRot="1" noMove="1" noResize="1"/>
          </p:cNvSpPr>
          <p:nvPr>
            <p:ph type="sldNum" sz="quarter" idx="12"/>
          </p:nvPr>
        </p:nvSpPr>
        <p:spPr/>
        <p:txBody>
          <a:bodyPr/>
          <a:lstStyle/>
          <a:p>
            <a:fld id="{E149E701-4815-4364-916B-D0D1C5DF7762}" type="slidenum">
              <a:rPr lang="de-AT" smtClean="0"/>
              <a:t>‹Nr.›</a:t>
            </a:fld>
            <a:endParaRPr lang="de-AT" dirty="0"/>
          </a:p>
        </p:txBody>
      </p:sp>
      <p:sp>
        <p:nvSpPr>
          <p:cNvPr id="4" name="Fusszeile"/>
          <p:cNvSpPr>
            <a:spLocks noGrp="1" noRot="1" noMove="1" noResize="1"/>
          </p:cNvSpPr>
          <p:nvPr>
            <p:ph type="ftr" sz="quarter" idx="11"/>
          </p:nvPr>
        </p:nvSpPr>
        <p:spPr/>
        <p:txBody>
          <a:bodyPr/>
          <a:lstStyle/>
          <a:p>
            <a:r>
              <a:rPr lang="fr-FR"/>
              <a:t>RFC User Satisfaction Survey 2019 | RFC 1</a:t>
            </a:r>
            <a:endParaRPr lang="de-AT" dirty="0"/>
          </a:p>
        </p:txBody>
      </p:sp>
      <p:sp>
        <p:nvSpPr>
          <p:cNvPr id="3" name="Datum"/>
          <p:cNvSpPr>
            <a:spLocks noGrp="1" noRot="1" noMove="1" noResize="1"/>
          </p:cNvSpPr>
          <p:nvPr>
            <p:ph type="dt" sz="half" idx="10"/>
          </p:nvPr>
        </p:nvSpPr>
        <p:spPr/>
        <p:txBody>
          <a:bodyPr/>
          <a:lstStyle/>
          <a:p>
            <a:endParaRPr lang="de-AT" dirty="0"/>
          </a:p>
        </p:txBody>
      </p:sp>
      <p:sp>
        <p:nvSpPr>
          <p:cNvPr id="2" name="Titel"/>
          <p:cNvSpPr>
            <a:spLocks noGrp="1" noRot="1" noMove="1" noResize="1"/>
          </p:cNvSpPr>
          <p:nvPr>
            <p:ph type="title"/>
          </p:nvPr>
        </p:nvSpPr>
        <p:spPr/>
        <p:txBody>
          <a:bodyPr/>
          <a:lstStyle>
            <a:lvl1pPr>
              <a:defRPr lang="de-AT"/>
            </a:lvl1pPr>
          </a:lstStyle>
          <a:p>
            <a:r>
              <a:rPr lang="de-DE" dirty="0"/>
              <a:t>Titelmasterformat durch Klicken bearbeiten</a:t>
            </a:r>
            <a:endParaRPr lang="de-AT" dirty="0"/>
          </a:p>
        </p:txBody>
      </p:sp>
      <p:sp>
        <p:nvSpPr>
          <p:cNvPr id="13" name="_Kapitel_Titel"/>
          <p:cNvSpPr>
            <a:spLocks noGrp="1" noRot="1" noMove="1" noResize="1"/>
          </p:cNvSpPr>
          <p:nvPr>
            <p:ph type="body" sz="quarter" idx="14" hasCustomPrompt="1"/>
          </p:nvPr>
        </p:nvSpPr>
        <p:spPr>
          <a:xfrm>
            <a:off x="1065213" y="1140658"/>
            <a:ext cx="7739194" cy="431800"/>
          </a:xfrm>
          <a:solidFill>
            <a:srgbClr val="F0F0F5">
              <a:alpha val="80000"/>
            </a:srgbClr>
          </a:solidFill>
        </p:spPr>
        <p:txBody>
          <a:bodyPr lIns="180000" rIns="180000"/>
          <a:lstStyle>
            <a:lvl1pPr marL="0" indent="0">
              <a:buNone/>
              <a:defRPr/>
            </a:lvl1pPr>
          </a:lstStyle>
          <a:p>
            <a:pPr lvl="0"/>
            <a:r>
              <a:rPr lang="de-DE" dirty="0"/>
              <a:t>&lt;Kapiteltitel&gt;</a:t>
            </a:r>
            <a:endParaRPr lang="de-AT" dirty="0"/>
          </a:p>
        </p:txBody>
      </p:sp>
      <p:sp>
        <p:nvSpPr>
          <p:cNvPr id="14" name="_Kapitel_Seite"/>
          <p:cNvSpPr>
            <a:spLocks noGrp="1" noRot="1" noMove="1" noResize="1"/>
          </p:cNvSpPr>
          <p:nvPr>
            <p:ph type="body" sz="quarter" idx="15" hasCustomPrompt="1"/>
          </p:nvPr>
        </p:nvSpPr>
        <p:spPr>
          <a:xfrm>
            <a:off x="8804407" y="1140658"/>
            <a:ext cx="432000" cy="432000"/>
          </a:xfrm>
          <a:noFill/>
          <a:ln>
            <a:noFill/>
          </a:ln>
        </p:spPr>
        <p:txBody>
          <a:bodyPr/>
          <a:lstStyle>
            <a:lvl1pPr marL="0" indent="0" algn="ctr">
              <a:buNone/>
              <a:defRPr/>
            </a:lvl1pPr>
          </a:lstStyle>
          <a:p>
            <a:pPr lvl="0"/>
            <a:r>
              <a:rPr lang="de-DE" dirty="0"/>
              <a:t>&lt;</a:t>
            </a:r>
            <a:r>
              <a:rPr lang="de-DE" dirty="0" err="1"/>
              <a:t>Nr</a:t>
            </a:r>
            <a:r>
              <a:rPr lang="de-DE" dirty="0"/>
              <a:t>&gt;</a:t>
            </a:r>
            <a:endParaRPr lang="de-AT" dirty="0"/>
          </a:p>
        </p:txBody>
      </p:sp>
      <p:sp>
        <p:nvSpPr>
          <p:cNvPr id="16" name="_Kapitel_Titel"/>
          <p:cNvSpPr>
            <a:spLocks noGrp="1" noRot="1" noMove="1" noResize="1"/>
          </p:cNvSpPr>
          <p:nvPr>
            <p:ph type="body" sz="quarter" idx="17" hasCustomPrompt="1"/>
          </p:nvPr>
        </p:nvSpPr>
        <p:spPr>
          <a:xfrm>
            <a:off x="1065213" y="1654908"/>
            <a:ext cx="7739194" cy="431800"/>
          </a:xfrm>
          <a:solidFill>
            <a:srgbClr val="F0F0F5">
              <a:alpha val="80000"/>
            </a:srgbClr>
          </a:solidFill>
        </p:spPr>
        <p:txBody>
          <a:bodyPr lIns="180000" rIns="180000"/>
          <a:lstStyle>
            <a:lvl1pPr marL="0" indent="0">
              <a:buNone/>
              <a:defRPr/>
            </a:lvl1pPr>
          </a:lstStyle>
          <a:p>
            <a:pPr lvl="0"/>
            <a:r>
              <a:rPr lang="de-DE" dirty="0"/>
              <a:t>&lt;Kapiteltitel&gt;</a:t>
            </a:r>
            <a:endParaRPr lang="de-AT" dirty="0"/>
          </a:p>
        </p:txBody>
      </p:sp>
      <p:sp>
        <p:nvSpPr>
          <p:cNvPr id="17" name="_Kapitel_Seite"/>
          <p:cNvSpPr>
            <a:spLocks noGrp="1" noRot="1" noMove="1" noResize="1"/>
          </p:cNvSpPr>
          <p:nvPr>
            <p:ph type="body" sz="quarter" idx="18" hasCustomPrompt="1"/>
          </p:nvPr>
        </p:nvSpPr>
        <p:spPr>
          <a:xfrm>
            <a:off x="8804407" y="1654908"/>
            <a:ext cx="432000" cy="432000"/>
          </a:xfrm>
          <a:noFill/>
          <a:ln>
            <a:noFill/>
          </a:ln>
        </p:spPr>
        <p:txBody>
          <a:bodyPr/>
          <a:lstStyle>
            <a:lvl1pPr marL="0" indent="0" algn="ctr">
              <a:buNone/>
              <a:defRPr/>
            </a:lvl1pPr>
          </a:lstStyle>
          <a:p>
            <a:pPr lvl="0"/>
            <a:r>
              <a:rPr lang="de-DE" dirty="0"/>
              <a:t>&lt;</a:t>
            </a:r>
            <a:r>
              <a:rPr lang="de-DE" dirty="0" err="1"/>
              <a:t>Nr</a:t>
            </a:r>
            <a:r>
              <a:rPr lang="de-DE" dirty="0"/>
              <a:t>&gt;</a:t>
            </a:r>
            <a:endParaRPr lang="de-AT" dirty="0"/>
          </a:p>
        </p:txBody>
      </p:sp>
      <p:sp>
        <p:nvSpPr>
          <p:cNvPr id="19" name="_Kapitel_Titel"/>
          <p:cNvSpPr>
            <a:spLocks noGrp="1" noRot="1" noMove="1" noResize="1"/>
          </p:cNvSpPr>
          <p:nvPr>
            <p:ph type="body" sz="quarter" idx="20" hasCustomPrompt="1"/>
          </p:nvPr>
        </p:nvSpPr>
        <p:spPr>
          <a:xfrm>
            <a:off x="1065213" y="2169258"/>
            <a:ext cx="7739194" cy="431800"/>
          </a:xfrm>
          <a:solidFill>
            <a:srgbClr val="F0F0F5">
              <a:alpha val="80000"/>
            </a:srgbClr>
          </a:solidFill>
        </p:spPr>
        <p:txBody>
          <a:bodyPr lIns="180000" rIns="180000"/>
          <a:lstStyle>
            <a:lvl1pPr marL="0" indent="0">
              <a:buNone/>
              <a:defRPr/>
            </a:lvl1pPr>
          </a:lstStyle>
          <a:p>
            <a:pPr lvl="0"/>
            <a:r>
              <a:rPr lang="de-DE" dirty="0"/>
              <a:t>&lt;Kapiteltitel&gt;</a:t>
            </a:r>
            <a:endParaRPr lang="de-AT" dirty="0"/>
          </a:p>
        </p:txBody>
      </p:sp>
      <p:sp>
        <p:nvSpPr>
          <p:cNvPr id="20" name="_Kapitel_Seite"/>
          <p:cNvSpPr>
            <a:spLocks noGrp="1" noRot="1" noMove="1" noResize="1"/>
          </p:cNvSpPr>
          <p:nvPr>
            <p:ph type="body" sz="quarter" idx="21" hasCustomPrompt="1"/>
          </p:nvPr>
        </p:nvSpPr>
        <p:spPr>
          <a:xfrm>
            <a:off x="8804407" y="2169258"/>
            <a:ext cx="432000" cy="432000"/>
          </a:xfrm>
          <a:noFill/>
          <a:ln>
            <a:noFill/>
          </a:ln>
        </p:spPr>
        <p:txBody>
          <a:bodyPr/>
          <a:lstStyle>
            <a:lvl1pPr marL="0" indent="0" algn="ctr">
              <a:buNone/>
              <a:defRPr/>
            </a:lvl1pPr>
          </a:lstStyle>
          <a:p>
            <a:pPr lvl="0"/>
            <a:r>
              <a:rPr lang="de-DE" dirty="0"/>
              <a:t>&lt;</a:t>
            </a:r>
            <a:r>
              <a:rPr lang="de-DE" dirty="0" err="1"/>
              <a:t>Nr</a:t>
            </a:r>
            <a:r>
              <a:rPr lang="de-DE" dirty="0"/>
              <a:t>&gt;</a:t>
            </a:r>
            <a:endParaRPr lang="de-AT" dirty="0"/>
          </a:p>
        </p:txBody>
      </p:sp>
      <p:sp>
        <p:nvSpPr>
          <p:cNvPr id="22" name="_Kapitel_Titel"/>
          <p:cNvSpPr>
            <a:spLocks noGrp="1" noRot="1" noMove="1" noResize="1"/>
          </p:cNvSpPr>
          <p:nvPr>
            <p:ph type="body" sz="quarter" idx="23" hasCustomPrompt="1"/>
          </p:nvPr>
        </p:nvSpPr>
        <p:spPr>
          <a:xfrm>
            <a:off x="1065213" y="2683508"/>
            <a:ext cx="7739194" cy="431800"/>
          </a:xfrm>
          <a:solidFill>
            <a:srgbClr val="F0F0F5">
              <a:alpha val="80000"/>
            </a:srgbClr>
          </a:solidFill>
        </p:spPr>
        <p:txBody>
          <a:bodyPr lIns="180000" rIns="180000"/>
          <a:lstStyle>
            <a:lvl1pPr marL="0" indent="0">
              <a:buNone/>
              <a:defRPr/>
            </a:lvl1pPr>
          </a:lstStyle>
          <a:p>
            <a:pPr lvl="0"/>
            <a:r>
              <a:rPr lang="de-DE" dirty="0"/>
              <a:t>&lt;Kapiteltitel&gt;</a:t>
            </a:r>
            <a:endParaRPr lang="de-AT" dirty="0"/>
          </a:p>
        </p:txBody>
      </p:sp>
      <p:sp>
        <p:nvSpPr>
          <p:cNvPr id="23" name="_Kapitel_Seite"/>
          <p:cNvSpPr>
            <a:spLocks noGrp="1" noRot="1" noMove="1" noResize="1"/>
          </p:cNvSpPr>
          <p:nvPr>
            <p:ph type="body" sz="quarter" idx="24" hasCustomPrompt="1"/>
          </p:nvPr>
        </p:nvSpPr>
        <p:spPr>
          <a:xfrm>
            <a:off x="8804407" y="2683508"/>
            <a:ext cx="432000" cy="432000"/>
          </a:xfrm>
          <a:noFill/>
          <a:ln>
            <a:noFill/>
          </a:ln>
        </p:spPr>
        <p:txBody>
          <a:bodyPr/>
          <a:lstStyle>
            <a:lvl1pPr marL="0" indent="0" algn="ctr">
              <a:buNone/>
              <a:defRPr/>
            </a:lvl1pPr>
          </a:lstStyle>
          <a:p>
            <a:pPr lvl="0"/>
            <a:r>
              <a:rPr lang="de-DE" dirty="0"/>
              <a:t>&lt;</a:t>
            </a:r>
            <a:r>
              <a:rPr lang="de-DE" dirty="0" err="1"/>
              <a:t>Nr</a:t>
            </a:r>
            <a:r>
              <a:rPr lang="de-DE" dirty="0"/>
              <a:t>&gt;</a:t>
            </a:r>
            <a:endParaRPr lang="de-AT" dirty="0"/>
          </a:p>
        </p:txBody>
      </p:sp>
      <p:sp>
        <p:nvSpPr>
          <p:cNvPr id="25" name="_Kapitel_Titel"/>
          <p:cNvSpPr>
            <a:spLocks noGrp="1" noRot="1" noMove="1" noResize="1"/>
          </p:cNvSpPr>
          <p:nvPr>
            <p:ph type="body" sz="quarter" idx="26" hasCustomPrompt="1"/>
          </p:nvPr>
        </p:nvSpPr>
        <p:spPr>
          <a:xfrm>
            <a:off x="1065213" y="3197858"/>
            <a:ext cx="7739194" cy="431800"/>
          </a:xfrm>
          <a:solidFill>
            <a:srgbClr val="F0F0F5">
              <a:alpha val="80000"/>
            </a:srgbClr>
          </a:solidFill>
        </p:spPr>
        <p:txBody>
          <a:bodyPr lIns="180000" rIns="180000"/>
          <a:lstStyle>
            <a:lvl1pPr marL="0" indent="0">
              <a:buNone/>
              <a:defRPr/>
            </a:lvl1pPr>
          </a:lstStyle>
          <a:p>
            <a:pPr lvl="0"/>
            <a:r>
              <a:rPr lang="de-DE" dirty="0"/>
              <a:t>&lt;Kapiteltitel&gt;</a:t>
            </a:r>
            <a:endParaRPr lang="de-AT" dirty="0"/>
          </a:p>
        </p:txBody>
      </p:sp>
      <p:sp>
        <p:nvSpPr>
          <p:cNvPr id="26" name="_Kapitel_Seite"/>
          <p:cNvSpPr>
            <a:spLocks noGrp="1" noRot="1" noMove="1" noResize="1"/>
          </p:cNvSpPr>
          <p:nvPr>
            <p:ph type="body" sz="quarter" idx="27" hasCustomPrompt="1"/>
          </p:nvPr>
        </p:nvSpPr>
        <p:spPr>
          <a:xfrm>
            <a:off x="8804407" y="3197858"/>
            <a:ext cx="432000" cy="432000"/>
          </a:xfrm>
          <a:noFill/>
          <a:ln>
            <a:noFill/>
          </a:ln>
        </p:spPr>
        <p:txBody>
          <a:bodyPr/>
          <a:lstStyle>
            <a:lvl1pPr marL="0" indent="0" algn="ctr">
              <a:buNone/>
              <a:defRPr/>
            </a:lvl1pPr>
          </a:lstStyle>
          <a:p>
            <a:pPr lvl="0"/>
            <a:r>
              <a:rPr lang="de-DE" dirty="0"/>
              <a:t>&lt;</a:t>
            </a:r>
            <a:r>
              <a:rPr lang="de-DE" dirty="0" err="1"/>
              <a:t>Nr</a:t>
            </a:r>
            <a:r>
              <a:rPr lang="de-DE" dirty="0"/>
              <a:t>&gt;</a:t>
            </a:r>
            <a:endParaRPr lang="de-AT" dirty="0"/>
          </a:p>
        </p:txBody>
      </p:sp>
      <p:sp>
        <p:nvSpPr>
          <p:cNvPr id="28" name="_Kapitel_Titel"/>
          <p:cNvSpPr>
            <a:spLocks noGrp="1" noRot="1" noMove="1" noResize="1"/>
          </p:cNvSpPr>
          <p:nvPr>
            <p:ph type="body" sz="quarter" idx="29" hasCustomPrompt="1"/>
          </p:nvPr>
        </p:nvSpPr>
        <p:spPr>
          <a:xfrm>
            <a:off x="1065213" y="3712108"/>
            <a:ext cx="7739194" cy="431800"/>
          </a:xfrm>
          <a:solidFill>
            <a:srgbClr val="F0F0F5">
              <a:alpha val="80000"/>
            </a:srgbClr>
          </a:solidFill>
        </p:spPr>
        <p:txBody>
          <a:bodyPr lIns="180000" rIns="180000"/>
          <a:lstStyle>
            <a:lvl1pPr marL="0" indent="0">
              <a:buNone/>
              <a:defRPr/>
            </a:lvl1pPr>
          </a:lstStyle>
          <a:p>
            <a:pPr lvl="0"/>
            <a:r>
              <a:rPr lang="de-DE" dirty="0"/>
              <a:t>&lt;Kapiteltitel&gt;</a:t>
            </a:r>
            <a:endParaRPr lang="de-AT" dirty="0"/>
          </a:p>
        </p:txBody>
      </p:sp>
      <p:sp>
        <p:nvSpPr>
          <p:cNvPr id="29" name="_Kapitel_Seite"/>
          <p:cNvSpPr>
            <a:spLocks noGrp="1" noRot="1" noMove="1" noResize="1"/>
          </p:cNvSpPr>
          <p:nvPr>
            <p:ph type="body" sz="quarter" idx="30" hasCustomPrompt="1"/>
          </p:nvPr>
        </p:nvSpPr>
        <p:spPr>
          <a:xfrm>
            <a:off x="8804407" y="3712108"/>
            <a:ext cx="432000" cy="432000"/>
          </a:xfrm>
          <a:noFill/>
          <a:ln>
            <a:noFill/>
          </a:ln>
        </p:spPr>
        <p:txBody>
          <a:bodyPr/>
          <a:lstStyle>
            <a:lvl1pPr marL="0" indent="0" algn="ctr">
              <a:buNone/>
              <a:defRPr/>
            </a:lvl1pPr>
          </a:lstStyle>
          <a:p>
            <a:pPr lvl="0"/>
            <a:r>
              <a:rPr lang="de-DE" dirty="0"/>
              <a:t>&lt;</a:t>
            </a:r>
            <a:r>
              <a:rPr lang="de-DE" dirty="0" err="1"/>
              <a:t>Nr</a:t>
            </a:r>
            <a:r>
              <a:rPr lang="de-DE" dirty="0"/>
              <a:t>&gt;</a:t>
            </a:r>
            <a:endParaRPr lang="de-AT" dirty="0"/>
          </a:p>
        </p:txBody>
      </p:sp>
      <p:sp>
        <p:nvSpPr>
          <p:cNvPr id="31" name="_Kapitel_Titel"/>
          <p:cNvSpPr>
            <a:spLocks noGrp="1" noRot="1" noMove="1" noResize="1"/>
          </p:cNvSpPr>
          <p:nvPr>
            <p:ph type="body" sz="quarter" idx="32" hasCustomPrompt="1"/>
          </p:nvPr>
        </p:nvSpPr>
        <p:spPr>
          <a:xfrm>
            <a:off x="1065213" y="4226458"/>
            <a:ext cx="7739194" cy="431800"/>
          </a:xfrm>
          <a:solidFill>
            <a:srgbClr val="F0F0F5">
              <a:alpha val="80000"/>
            </a:srgbClr>
          </a:solidFill>
        </p:spPr>
        <p:txBody>
          <a:bodyPr lIns="180000" rIns="180000"/>
          <a:lstStyle>
            <a:lvl1pPr marL="0" indent="0">
              <a:buNone/>
              <a:defRPr/>
            </a:lvl1pPr>
          </a:lstStyle>
          <a:p>
            <a:pPr lvl="0"/>
            <a:r>
              <a:rPr lang="de-DE" dirty="0"/>
              <a:t>&lt;Kapiteltitel&gt;</a:t>
            </a:r>
            <a:endParaRPr lang="de-AT" dirty="0"/>
          </a:p>
        </p:txBody>
      </p:sp>
      <p:sp>
        <p:nvSpPr>
          <p:cNvPr id="32" name="_Kapitel_Seite"/>
          <p:cNvSpPr>
            <a:spLocks noGrp="1" noRot="1" noMove="1" noResize="1"/>
          </p:cNvSpPr>
          <p:nvPr>
            <p:ph type="body" sz="quarter" idx="33" hasCustomPrompt="1"/>
          </p:nvPr>
        </p:nvSpPr>
        <p:spPr>
          <a:xfrm>
            <a:off x="8804407" y="4226458"/>
            <a:ext cx="432000" cy="432000"/>
          </a:xfrm>
          <a:noFill/>
          <a:ln>
            <a:noFill/>
          </a:ln>
        </p:spPr>
        <p:txBody>
          <a:bodyPr/>
          <a:lstStyle>
            <a:lvl1pPr marL="0" indent="0" algn="ctr">
              <a:buNone/>
              <a:defRPr/>
            </a:lvl1pPr>
          </a:lstStyle>
          <a:p>
            <a:pPr lvl="0"/>
            <a:r>
              <a:rPr lang="de-DE" dirty="0"/>
              <a:t>&lt;</a:t>
            </a:r>
            <a:r>
              <a:rPr lang="de-DE" dirty="0" err="1"/>
              <a:t>Nr</a:t>
            </a:r>
            <a:r>
              <a:rPr lang="de-DE" dirty="0"/>
              <a:t>&gt;</a:t>
            </a:r>
            <a:endParaRPr lang="de-AT" dirty="0"/>
          </a:p>
        </p:txBody>
      </p:sp>
      <p:sp>
        <p:nvSpPr>
          <p:cNvPr id="34" name="_Kapitel_Titel"/>
          <p:cNvSpPr>
            <a:spLocks noGrp="1" noRot="1" noMove="1" noResize="1"/>
          </p:cNvSpPr>
          <p:nvPr>
            <p:ph type="body" sz="quarter" idx="35" hasCustomPrompt="1"/>
          </p:nvPr>
        </p:nvSpPr>
        <p:spPr>
          <a:xfrm>
            <a:off x="1065213" y="4740708"/>
            <a:ext cx="7739194" cy="431800"/>
          </a:xfrm>
          <a:solidFill>
            <a:srgbClr val="F0F0F5">
              <a:alpha val="80000"/>
            </a:srgbClr>
          </a:solidFill>
        </p:spPr>
        <p:txBody>
          <a:bodyPr lIns="180000" rIns="180000"/>
          <a:lstStyle>
            <a:lvl1pPr marL="0" indent="0">
              <a:buNone/>
              <a:defRPr/>
            </a:lvl1pPr>
          </a:lstStyle>
          <a:p>
            <a:pPr lvl="0"/>
            <a:r>
              <a:rPr lang="de-DE" dirty="0"/>
              <a:t>&lt;Kapiteltitel&gt;</a:t>
            </a:r>
            <a:endParaRPr lang="de-AT" dirty="0"/>
          </a:p>
        </p:txBody>
      </p:sp>
      <p:sp>
        <p:nvSpPr>
          <p:cNvPr id="35" name="_Kapitel_Seite"/>
          <p:cNvSpPr>
            <a:spLocks noGrp="1" noRot="1" noMove="1" noResize="1"/>
          </p:cNvSpPr>
          <p:nvPr>
            <p:ph type="body" sz="quarter" idx="36" hasCustomPrompt="1"/>
          </p:nvPr>
        </p:nvSpPr>
        <p:spPr>
          <a:xfrm>
            <a:off x="8804407" y="4740708"/>
            <a:ext cx="432000" cy="432000"/>
          </a:xfrm>
          <a:noFill/>
          <a:ln>
            <a:noFill/>
          </a:ln>
        </p:spPr>
        <p:txBody>
          <a:bodyPr/>
          <a:lstStyle>
            <a:lvl1pPr marL="0" indent="0" algn="ctr">
              <a:buNone/>
              <a:defRPr/>
            </a:lvl1pPr>
          </a:lstStyle>
          <a:p>
            <a:pPr lvl="0"/>
            <a:r>
              <a:rPr lang="de-DE" dirty="0"/>
              <a:t>&lt;</a:t>
            </a:r>
            <a:r>
              <a:rPr lang="de-DE" dirty="0" err="1"/>
              <a:t>Nr</a:t>
            </a:r>
            <a:r>
              <a:rPr lang="de-DE" dirty="0"/>
              <a:t>&gt;</a:t>
            </a:r>
            <a:endParaRPr lang="de-AT" dirty="0"/>
          </a:p>
        </p:txBody>
      </p:sp>
      <p:sp>
        <p:nvSpPr>
          <p:cNvPr id="37" name="_Kapitel_Titel"/>
          <p:cNvSpPr>
            <a:spLocks noGrp="1" noRot="1" noMove="1" noResize="1"/>
          </p:cNvSpPr>
          <p:nvPr>
            <p:ph type="body" sz="quarter" idx="38" hasCustomPrompt="1"/>
          </p:nvPr>
        </p:nvSpPr>
        <p:spPr>
          <a:xfrm>
            <a:off x="1065213" y="5255058"/>
            <a:ext cx="7739194" cy="431800"/>
          </a:xfrm>
          <a:solidFill>
            <a:srgbClr val="F0F0F5">
              <a:alpha val="80000"/>
            </a:srgbClr>
          </a:solidFill>
        </p:spPr>
        <p:txBody>
          <a:bodyPr lIns="180000" rIns="180000"/>
          <a:lstStyle>
            <a:lvl1pPr marL="0" indent="0">
              <a:buNone/>
              <a:defRPr/>
            </a:lvl1pPr>
          </a:lstStyle>
          <a:p>
            <a:pPr lvl="0"/>
            <a:r>
              <a:rPr lang="de-DE" dirty="0"/>
              <a:t>&lt;Kapiteltitel&gt;</a:t>
            </a:r>
            <a:endParaRPr lang="de-AT" dirty="0"/>
          </a:p>
        </p:txBody>
      </p:sp>
      <p:sp>
        <p:nvSpPr>
          <p:cNvPr id="38" name="_Kapitel_Seite"/>
          <p:cNvSpPr>
            <a:spLocks noGrp="1" noRot="1" noMove="1" noResize="1"/>
          </p:cNvSpPr>
          <p:nvPr>
            <p:ph type="body" sz="quarter" idx="39" hasCustomPrompt="1"/>
          </p:nvPr>
        </p:nvSpPr>
        <p:spPr>
          <a:xfrm>
            <a:off x="8804407" y="5255058"/>
            <a:ext cx="432000" cy="432000"/>
          </a:xfrm>
          <a:noFill/>
          <a:ln>
            <a:noFill/>
          </a:ln>
        </p:spPr>
        <p:txBody>
          <a:bodyPr/>
          <a:lstStyle>
            <a:lvl1pPr marL="0" indent="0" algn="ctr">
              <a:buNone/>
              <a:defRPr/>
            </a:lvl1pPr>
          </a:lstStyle>
          <a:p>
            <a:pPr lvl="0"/>
            <a:r>
              <a:rPr lang="de-DE" dirty="0"/>
              <a:t>&lt;</a:t>
            </a:r>
            <a:r>
              <a:rPr lang="de-DE" dirty="0" err="1"/>
              <a:t>Nr</a:t>
            </a:r>
            <a:r>
              <a:rPr lang="de-DE" dirty="0"/>
              <a:t>&gt;</a:t>
            </a:r>
            <a:endParaRPr lang="de-AT" dirty="0"/>
          </a:p>
        </p:txBody>
      </p:sp>
      <p:sp>
        <p:nvSpPr>
          <p:cNvPr id="40" name="_Kapitel_Titel"/>
          <p:cNvSpPr>
            <a:spLocks noGrp="1" noRot="1" noMove="1" noResize="1"/>
          </p:cNvSpPr>
          <p:nvPr>
            <p:ph type="body" sz="quarter" idx="41" hasCustomPrompt="1"/>
          </p:nvPr>
        </p:nvSpPr>
        <p:spPr>
          <a:xfrm>
            <a:off x="1065213" y="5769308"/>
            <a:ext cx="7739194" cy="431800"/>
          </a:xfrm>
          <a:solidFill>
            <a:srgbClr val="F0F0F5">
              <a:alpha val="80000"/>
            </a:srgbClr>
          </a:solidFill>
        </p:spPr>
        <p:txBody>
          <a:bodyPr lIns="180000" rIns="180000"/>
          <a:lstStyle>
            <a:lvl1pPr marL="0" indent="0">
              <a:buNone/>
              <a:defRPr/>
            </a:lvl1pPr>
          </a:lstStyle>
          <a:p>
            <a:pPr lvl="0"/>
            <a:r>
              <a:rPr lang="de-DE" dirty="0"/>
              <a:t>&lt;Kapiteltitel&gt;</a:t>
            </a:r>
            <a:endParaRPr lang="de-AT" dirty="0"/>
          </a:p>
        </p:txBody>
      </p:sp>
      <p:sp>
        <p:nvSpPr>
          <p:cNvPr id="41" name="_Kapitel_Seite"/>
          <p:cNvSpPr>
            <a:spLocks noGrp="1" noRot="1" noMove="1" noResize="1"/>
          </p:cNvSpPr>
          <p:nvPr>
            <p:ph type="body" sz="quarter" idx="42" hasCustomPrompt="1"/>
          </p:nvPr>
        </p:nvSpPr>
        <p:spPr>
          <a:xfrm>
            <a:off x="8804407" y="5769308"/>
            <a:ext cx="432000" cy="432000"/>
          </a:xfrm>
          <a:noFill/>
          <a:ln>
            <a:noFill/>
          </a:ln>
        </p:spPr>
        <p:txBody>
          <a:bodyPr/>
          <a:lstStyle>
            <a:lvl1pPr marL="0" indent="0" algn="ctr">
              <a:buNone/>
              <a:defRPr/>
            </a:lvl1pPr>
          </a:lstStyle>
          <a:p>
            <a:pPr lvl="0"/>
            <a:r>
              <a:rPr lang="de-DE" dirty="0"/>
              <a:t>&lt;</a:t>
            </a:r>
            <a:r>
              <a:rPr lang="de-DE" dirty="0" err="1"/>
              <a:t>Nr</a:t>
            </a:r>
            <a:r>
              <a:rPr lang="de-DE" dirty="0"/>
              <a:t>&gt;</a:t>
            </a:r>
            <a:endParaRPr lang="de-AT" dirty="0"/>
          </a:p>
        </p:txBody>
      </p:sp>
      <p:sp>
        <p:nvSpPr>
          <p:cNvPr id="11" name="_Kapitel_Rang"/>
          <p:cNvSpPr>
            <a:spLocks noGrp="1" noRot="1" noMove="1" noResize="1"/>
          </p:cNvSpPr>
          <p:nvPr>
            <p:ph type="body" sz="quarter" idx="13" hasCustomPrompt="1"/>
          </p:nvPr>
        </p:nvSpPr>
        <p:spPr>
          <a:xfrm>
            <a:off x="632488" y="1140658"/>
            <a:ext cx="432000" cy="432000"/>
          </a:xfrm>
          <a:gradFill flip="none" rotWithShape="0">
            <a:gsLst>
              <a:gs pos="0">
                <a:srgbClr val="FFFFFF"/>
              </a:gs>
              <a:gs pos="100000">
                <a:srgbClr val="DCE1F0"/>
              </a:gs>
            </a:gsLst>
            <a:lin ang="5400000" scaled="1"/>
            <a:tileRect/>
          </a:gradFill>
          <a:ln>
            <a:solidFill>
              <a:srgbClr val="788CAF"/>
            </a:solidFill>
          </a:ln>
        </p:spPr>
        <p:txBody>
          <a:bodyPr/>
          <a:lstStyle>
            <a:lvl1pPr marL="0" indent="0" algn="ctr">
              <a:buNone/>
              <a:defRPr/>
            </a:lvl1pPr>
          </a:lstStyle>
          <a:p>
            <a:pPr lvl="0"/>
            <a:r>
              <a:rPr lang="de-DE" dirty="0"/>
              <a:t>##</a:t>
            </a:r>
            <a:endParaRPr lang="de-AT" dirty="0"/>
          </a:p>
        </p:txBody>
      </p:sp>
      <p:sp>
        <p:nvSpPr>
          <p:cNvPr id="15" name="_Kapitel_Rang"/>
          <p:cNvSpPr>
            <a:spLocks noGrp="1" noRot="1" noMove="1" noResize="1"/>
          </p:cNvSpPr>
          <p:nvPr>
            <p:ph type="body" sz="quarter" idx="16" hasCustomPrompt="1"/>
          </p:nvPr>
        </p:nvSpPr>
        <p:spPr>
          <a:xfrm>
            <a:off x="632488" y="1654908"/>
            <a:ext cx="432000" cy="432000"/>
          </a:xfrm>
          <a:gradFill flip="none" rotWithShape="0">
            <a:gsLst>
              <a:gs pos="0">
                <a:srgbClr val="FFFFFF"/>
              </a:gs>
              <a:gs pos="100000">
                <a:srgbClr val="DCE1F0"/>
              </a:gs>
            </a:gsLst>
            <a:lin ang="5400000" scaled="1"/>
            <a:tileRect/>
          </a:gradFill>
          <a:ln>
            <a:solidFill>
              <a:srgbClr val="788CAF"/>
            </a:solidFill>
          </a:ln>
        </p:spPr>
        <p:txBody>
          <a:bodyPr/>
          <a:lstStyle>
            <a:lvl1pPr marL="0" indent="0" algn="ctr">
              <a:buNone/>
              <a:defRPr/>
            </a:lvl1pPr>
          </a:lstStyle>
          <a:p>
            <a:pPr lvl="0"/>
            <a:r>
              <a:rPr lang="de-DE" dirty="0"/>
              <a:t>##</a:t>
            </a:r>
            <a:endParaRPr lang="de-AT" dirty="0"/>
          </a:p>
        </p:txBody>
      </p:sp>
      <p:sp>
        <p:nvSpPr>
          <p:cNvPr id="18" name="_Kapitel_Rang"/>
          <p:cNvSpPr>
            <a:spLocks noGrp="1" noRot="1" noMove="1" noResize="1"/>
          </p:cNvSpPr>
          <p:nvPr>
            <p:ph type="body" sz="quarter" idx="19" hasCustomPrompt="1"/>
          </p:nvPr>
        </p:nvSpPr>
        <p:spPr>
          <a:xfrm>
            <a:off x="632488" y="2169258"/>
            <a:ext cx="432000" cy="432000"/>
          </a:xfrm>
          <a:gradFill flip="none" rotWithShape="0">
            <a:gsLst>
              <a:gs pos="0">
                <a:srgbClr val="FFFFFF"/>
              </a:gs>
              <a:gs pos="100000">
                <a:srgbClr val="DCE1F0"/>
              </a:gs>
            </a:gsLst>
            <a:lin ang="5400000" scaled="1"/>
            <a:tileRect/>
          </a:gradFill>
          <a:ln>
            <a:solidFill>
              <a:srgbClr val="788CAF"/>
            </a:solidFill>
          </a:ln>
        </p:spPr>
        <p:txBody>
          <a:bodyPr/>
          <a:lstStyle>
            <a:lvl1pPr marL="0" indent="0" algn="ctr">
              <a:buNone/>
              <a:defRPr/>
            </a:lvl1pPr>
          </a:lstStyle>
          <a:p>
            <a:pPr lvl="0"/>
            <a:r>
              <a:rPr lang="de-DE" dirty="0"/>
              <a:t>##</a:t>
            </a:r>
            <a:endParaRPr lang="de-AT" dirty="0"/>
          </a:p>
        </p:txBody>
      </p:sp>
      <p:sp>
        <p:nvSpPr>
          <p:cNvPr id="21" name="_Kapitel_Rang"/>
          <p:cNvSpPr>
            <a:spLocks noGrp="1" noRot="1" noMove="1" noResize="1"/>
          </p:cNvSpPr>
          <p:nvPr>
            <p:ph type="body" sz="quarter" idx="22" hasCustomPrompt="1"/>
          </p:nvPr>
        </p:nvSpPr>
        <p:spPr>
          <a:xfrm>
            <a:off x="632488" y="2683508"/>
            <a:ext cx="432000" cy="432000"/>
          </a:xfrm>
          <a:gradFill flip="none" rotWithShape="0">
            <a:gsLst>
              <a:gs pos="0">
                <a:srgbClr val="FFFFFF"/>
              </a:gs>
              <a:gs pos="100000">
                <a:srgbClr val="DCE1F0"/>
              </a:gs>
            </a:gsLst>
            <a:lin ang="5400000" scaled="1"/>
            <a:tileRect/>
          </a:gradFill>
          <a:ln>
            <a:solidFill>
              <a:srgbClr val="788CAF"/>
            </a:solidFill>
          </a:ln>
        </p:spPr>
        <p:txBody>
          <a:bodyPr/>
          <a:lstStyle>
            <a:lvl1pPr marL="0" indent="0" algn="ctr">
              <a:buNone/>
              <a:defRPr/>
            </a:lvl1pPr>
          </a:lstStyle>
          <a:p>
            <a:pPr lvl="0"/>
            <a:r>
              <a:rPr lang="de-DE" dirty="0"/>
              <a:t>##</a:t>
            </a:r>
            <a:endParaRPr lang="de-AT" dirty="0"/>
          </a:p>
        </p:txBody>
      </p:sp>
      <p:sp>
        <p:nvSpPr>
          <p:cNvPr id="24" name="_Kapitel_Rang"/>
          <p:cNvSpPr>
            <a:spLocks noGrp="1" noRot="1" noMove="1" noResize="1"/>
          </p:cNvSpPr>
          <p:nvPr>
            <p:ph type="body" sz="quarter" idx="25" hasCustomPrompt="1"/>
          </p:nvPr>
        </p:nvSpPr>
        <p:spPr>
          <a:xfrm>
            <a:off x="632488" y="3197858"/>
            <a:ext cx="432000" cy="432000"/>
          </a:xfrm>
          <a:gradFill flip="none" rotWithShape="0">
            <a:gsLst>
              <a:gs pos="0">
                <a:srgbClr val="FFFFFF"/>
              </a:gs>
              <a:gs pos="100000">
                <a:srgbClr val="DCE1F0"/>
              </a:gs>
            </a:gsLst>
            <a:lin ang="5400000" scaled="1"/>
            <a:tileRect/>
          </a:gradFill>
          <a:ln>
            <a:solidFill>
              <a:srgbClr val="788CAF"/>
            </a:solidFill>
          </a:ln>
        </p:spPr>
        <p:txBody>
          <a:bodyPr/>
          <a:lstStyle>
            <a:lvl1pPr marL="0" indent="0" algn="ctr">
              <a:buNone/>
              <a:defRPr/>
            </a:lvl1pPr>
          </a:lstStyle>
          <a:p>
            <a:pPr lvl="0"/>
            <a:r>
              <a:rPr lang="de-DE" dirty="0"/>
              <a:t>##</a:t>
            </a:r>
            <a:endParaRPr lang="de-AT" dirty="0"/>
          </a:p>
        </p:txBody>
      </p:sp>
      <p:sp>
        <p:nvSpPr>
          <p:cNvPr id="27" name="_Kapitel_Rang"/>
          <p:cNvSpPr>
            <a:spLocks noGrp="1" noRot="1" noMove="1" noResize="1"/>
          </p:cNvSpPr>
          <p:nvPr>
            <p:ph type="body" sz="quarter" idx="28" hasCustomPrompt="1"/>
          </p:nvPr>
        </p:nvSpPr>
        <p:spPr>
          <a:xfrm>
            <a:off x="632488" y="3712108"/>
            <a:ext cx="432000" cy="432000"/>
          </a:xfrm>
          <a:gradFill flip="none" rotWithShape="0">
            <a:gsLst>
              <a:gs pos="0">
                <a:srgbClr val="FFFFFF"/>
              </a:gs>
              <a:gs pos="100000">
                <a:srgbClr val="DCE1F0"/>
              </a:gs>
            </a:gsLst>
            <a:lin ang="5400000" scaled="1"/>
            <a:tileRect/>
          </a:gradFill>
          <a:ln>
            <a:solidFill>
              <a:srgbClr val="788CAF"/>
            </a:solidFill>
          </a:ln>
        </p:spPr>
        <p:txBody>
          <a:bodyPr/>
          <a:lstStyle>
            <a:lvl1pPr marL="0" indent="0" algn="ctr">
              <a:buNone/>
              <a:defRPr/>
            </a:lvl1pPr>
          </a:lstStyle>
          <a:p>
            <a:pPr lvl="0"/>
            <a:r>
              <a:rPr lang="de-DE" dirty="0"/>
              <a:t>##</a:t>
            </a:r>
            <a:endParaRPr lang="de-AT" dirty="0"/>
          </a:p>
        </p:txBody>
      </p:sp>
      <p:sp>
        <p:nvSpPr>
          <p:cNvPr id="30" name="_Kapitel_Rang"/>
          <p:cNvSpPr>
            <a:spLocks noGrp="1" noRot="1" noMove="1" noResize="1"/>
          </p:cNvSpPr>
          <p:nvPr>
            <p:ph type="body" sz="quarter" idx="31" hasCustomPrompt="1"/>
          </p:nvPr>
        </p:nvSpPr>
        <p:spPr>
          <a:xfrm>
            <a:off x="632488" y="4226458"/>
            <a:ext cx="432000" cy="432000"/>
          </a:xfrm>
          <a:gradFill flip="none" rotWithShape="0">
            <a:gsLst>
              <a:gs pos="0">
                <a:srgbClr val="FFFFFF"/>
              </a:gs>
              <a:gs pos="100000">
                <a:srgbClr val="DCE1F0"/>
              </a:gs>
            </a:gsLst>
            <a:lin ang="5400000" scaled="1"/>
            <a:tileRect/>
          </a:gradFill>
          <a:ln>
            <a:solidFill>
              <a:srgbClr val="788CAF"/>
            </a:solidFill>
          </a:ln>
        </p:spPr>
        <p:txBody>
          <a:bodyPr/>
          <a:lstStyle>
            <a:lvl1pPr marL="0" indent="0" algn="ctr">
              <a:buNone/>
              <a:defRPr/>
            </a:lvl1pPr>
          </a:lstStyle>
          <a:p>
            <a:pPr lvl="0"/>
            <a:r>
              <a:rPr lang="de-DE" dirty="0"/>
              <a:t>##</a:t>
            </a:r>
            <a:endParaRPr lang="de-AT" dirty="0"/>
          </a:p>
        </p:txBody>
      </p:sp>
      <p:sp>
        <p:nvSpPr>
          <p:cNvPr id="33" name="_Kapitel_Rang"/>
          <p:cNvSpPr>
            <a:spLocks noGrp="1" noRot="1" noMove="1" noResize="1"/>
          </p:cNvSpPr>
          <p:nvPr>
            <p:ph type="body" sz="quarter" idx="34" hasCustomPrompt="1"/>
          </p:nvPr>
        </p:nvSpPr>
        <p:spPr>
          <a:xfrm>
            <a:off x="632488" y="4740708"/>
            <a:ext cx="432000" cy="432000"/>
          </a:xfrm>
          <a:gradFill flip="none" rotWithShape="0">
            <a:gsLst>
              <a:gs pos="0">
                <a:srgbClr val="FFFFFF"/>
              </a:gs>
              <a:gs pos="100000">
                <a:srgbClr val="DCE1F0"/>
              </a:gs>
            </a:gsLst>
            <a:lin ang="5400000" scaled="1"/>
            <a:tileRect/>
          </a:gradFill>
          <a:ln>
            <a:solidFill>
              <a:srgbClr val="788CAF"/>
            </a:solidFill>
          </a:ln>
        </p:spPr>
        <p:txBody>
          <a:bodyPr/>
          <a:lstStyle>
            <a:lvl1pPr marL="0" indent="0" algn="ctr">
              <a:buNone/>
              <a:defRPr/>
            </a:lvl1pPr>
          </a:lstStyle>
          <a:p>
            <a:pPr lvl="0"/>
            <a:r>
              <a:rPr lang="de-DE" dirty="0"/>
              <a:t>##</a:t>
            </a:r>
            <a:endParaRPr lang="de-AT" dirty="0"/>
          </a:p>
        </p:txBody>
      </p:sp>
      <p:sp>
        <p:nvSpPr>
          <p:cNvPr id="36" name="_Kapitel_Rang"/>
          <p:cNvSpPr>
            <a:spLocks noGrp="1" noRot="1" noMove="1" noResize="1"/>
          </p:cNvSpPr>
          <p:nvPr>
            <p:ph type="body" sz="quarter" idx="37" hasCustomPrompt="1"/>
          </p:nvPr>
        </p:nvSpPr>
        <p:spPr>
          <a:xfrm>
            <a:off x="632488" y="5255058"/>
            <a:ext cx="432000" cy="432000"/>
          </a:xfrm>
          <a:gradFill flip="none" rotWithShape="0">
            <a:gsLst>
              <a:gs pos="0">
                <a:srgbClr val="FFFFFF"/>
              </a:gs>
              <a:gs pos="100000">
                <a:srgbClr val="DCE1F0"/>
              </a:gs>
            </a:gsLst>
            <a:lin ang="5400000" scaled="1"/>
            <a:tileRect/>
          </a:gradFill>
          <a:ln>
            <a:solidFill>
              <a:srgbClr val="788CAF"/>
            </a:solidFill>
          </a:ln>
        </p:spPr>
        <p:txBody>
          <a:bodyPr/>
          <a:lstStyle>
            <a:lvl1pPr marL="0" indent="0" algn="ctr">
              <a:buNone/>
              <a:defRPr/>
            </a:lvl1pPr>
          </a:lstStyle>
          <a:p>
            <a:pPr lvl="0"/>
            <a:r>
              <a:rPr lang="de-DE" dirty="0"/>
              <a:t>##</a:t>
            </a:r>
            <a:endParaRPr lang="de-AT" dirty="0"/>
          </a:p>
        </p:txBody>
      </p:sp>
      <p:sp>
        <p:nvSpPr>
          <p:cNvPr id="39" name="_Kapitel_Rang"/>
          <p:cNvSpPr>
            <a:spLocks noGrp="1" noRot="1" noMove="1" noResize="1"/>
          </p:cNvSpPr>
          <p:nvPr>
            <p:ph type="body" sz="quarter" idx="40" hasCustomPrompt="1"/>
          </p:nvPr>
        </p:nvSpPr>
        <p:spPr>
          <a:xfrm>
            <a:off x="632488" y="5769308"/>
            <a:ext cx="432000" cy="432000"/>
          </a:xfrm>
          <a:gradFill flip="none" rotWithShape="0">
            <a:gsLst>
              <a:gs pos="0">
                <a:srgbClr val="FFFFFF"/>
              </a:gs>
              <a:gs pos="100000">
                <a:srgbClr val="DCE1F0"/>
              </a:gs>
            </a:gsLst>
            <a:lin ang="5400000" scaled="1"/>
            <a:tileRect/>
          </a:gradFill>
          <a:ln>
            <a:solidFill>
              <a:srgbClr val="788CAF"/>
            </a:solidFill>
          </a:ln>
        </p:spPr>
        <p:txBody>
          <a:bodyPr/>
          <a:lstStyle>
            <a:lvl1pPr marL="0" indent="0" algn="ctr">
              <a:buNone/>
              <a:defRPr/>
            </a:lvl1pPr>
          </a:lstStyle>
          <a:p>
            <a:pPr lvl="0"/>
            <a:r>
              <a:rPr lang="de-DE" dirty="0"/>
              <a:t>##</a:t>
            </a:r>
            <a:endParaRPr lang="de-AT" dirty="0"/>
          </a:p>
        </p:txBody>
      </p:sp>
    </p:spTree>
    <p:extLst>
      <p:ext uri="{BB962C8B-B14F-4D97-AF65-F5344CB8AC3E}">
        <p14:creationId xmlns:p14="http://schemas.microsoft.com/office/powerpoint/2010/main" val="215816074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tertitel"/>
          <p:cNvSpPr>
            <a:spLocks noGrp="1" noRot="1" noMove="1" noResize="1"/>
          </p:cNvSpPr>
          <p:nvPr>
            <p:ph type="subTitle" idx="1"/>
          </p:nvPr>
        </p:nvSpPr>
        <p:spPr>
          <a:xfrm>
            <a:off x="1136650" y="4184651"/>
            <a:ext cx="5545137" cy="492443"/>
          </a:xfrm>
        </p:spPr>
        <p:txBody>
          <a:bodyPr wrap="square" lIns="0" tIns="0" rIns="0" bIns="0" anchor="t">
            <a:spAutoFit/>
          </a:bodyPr>
          <a:lstStyle>
            <a:lvl1pPr marL="0" indent="0" algn="l">
              <a:lnSpc>
                <a:spcPct val="100000"/>
              </a:lnSpc>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
        <p:nvSpPr>
          <p:cNvPr id="2" name="Titel"/>
          <p:cNvSpPr>
            <a:spLocks noGrp="1" noRot="1" noMove="1" noResize="1"/>
          </p:cNvSpPr>
          <p:nvPr>
            <p:ph type="ctrTitle"/>
          </p:nvPr>
        </p:nvSpPr>
        <p:spPr>
          <a:xfrm>
            <a:off x="1136650" y="2623503"/>
            <a:ext cx="5545137" cy="984885"/>
          </a:xfrm>
        </p:spPr>
        <p:txBody>
          <a:bodyPr anchor="b"/>
          <a:lstStyle>
            <a:lvl1pPr algn="l">
              <a:lnSpc>
                <a:spcPct val="100000"/>
              </a:lnSpc>
              <a:defRPr sz="3200"/>
            </a:lvl1pPr>
          </a:lstStyle>
          <a:p>
            <a:r>
              <a:rPr lang="de-DE" dirty="0"/>
              <a:t>Titelmasterformat durch Klicken bearbeiten</a:t>
            </a:r>
            <a:endParaRPr lang="en-US" dirty="0"/>
          </a:p>
        </p:txBody>
      </p:sp>
      <p:pic>
        <p:nvPicPr>
          <p:cNvPr id="13" name="_marketmind_Glühbirne"/>
          <p:cNvPicPr>
            <a:picLocks noSelect="1"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75137" y="162000"/>
            <a:ext cx="3731688" cy="4610679"/>
          </a:xfrm>
          <a:prstGeom prst="rect">
            <a:avLst/>
          </a:prstGeom>
        </p:spPr>
      </p:pic>
      <p:sp>
        <p:nvSpPr>
          <p:cNvPr id="20" name="Datum"/>
          <p:cNvSpPr>
            <a:spLocks noGrp="1" noRot="1" noMove="1" noResize="1"/>
          </p:cNvSpPr>
          <p:nvPr userDrawn="1">
            <p:ph type="body" sz="quarter" idx="12" hasCustomPrompt="1"/>
          </p:nvPr>
        </p:nvSpPr>
        <p:spPr>
          <a:xfrm>
            <a:off x="1136649" y="6238518"/>
            <a:ext cx="1332000" cy="252000"/>
          </a:xfrm>
        </p:spPr>
        <p:txBody>
          <a:bodyPr anchor="ctr"/>
          <a:lstStyle>
            <a:lvl1pPr marL="0" indent="0">
              <a:buNone/>
              <a:defRPr baseline="0">
                <a:solidFill>
                  <a:schemeClr val="tx2"/>
                </a:solidFill>
              </a:defRPr>
            </a:lvl1pPr>
          </a:lstStyle>
          <a:p>
            <a:pPr lvl="0"/>
            <a:r>
              <a:rPr lang="de-DE" dirty="0"/>
              <a:t>&lt;Datum&gt;</a:t>
            </a:r>
            <a:endParaRPr lang="de-AT" dirty="0"/>
          </a:p>
        </p:txBody>
      </p:sp>
      <p:grpSp>
        <p:nvGrpSpPr>
          <p:cNvPr id="14" name="_marketmind_Logo"/>
          <p:cNvGrpSpPr>
            <a:grpSpLocks noSelect="1"/>
          </p:cNvGrpSpPr>
          <p:nvPr userDrawn="1"/>
        </p:nvGrpSpPr>
        <p:grpSpPr>
          <a:xfrm>
            <a:off x="915714" y="915547"/>
            <a:ext cx="1983199" cy="814596"/>
            <a:chOff x="915714" y="915547"/>
            <a:chExt cx="1983199" cy="814596"/>
          </a:xfrm>
        </p:grpSpPr>
        <p:sp>
          <p:nvSpPr>
            <p:cNvPr id="18" name="_marketmind_Wortmarke"/>
            <p:cNvSpPr>
              <a:spLocks noSelect="1" noChangeAspect="1" noEditPoints="1"/>
            </p:cNvSpPr>
            <p:nvPr userDrawn="1"/>
          </p:nvSpPr>
          <p:spPr bwMode="auto">
            <a:xfrm>
              <a:off x="1131330" y="915547"/>
              <a:ext cx="1767583" cy="240537"/>
            </a:xfrm>
            <a:custGeom>
              <a:avLst/>
              <a:gdLst>
                <a:gd name="T0" fmla="*/ 22 w 1014"/>
                <a:gd name="T1" fmla="*/ 56 h 139"/>
                <a:gd name="T2" fmla="*/ 78 w 1014"/>
                <a:gd name="T3" fmla="*/ 57 h 139"/>
                <a:gd name="T4" fmla="*/ 137 w 1014"/>
                <a:gd name="T5" fmla="*/ 137 h 139"/>
                <a:gd name="T6" fmla="*/ 99 w 1014"/>
                <a:gd name="T7" fmla="*/ 60 h 139"/>
                <a:gd name="T8" fmla="*/ 56 w 1014"/>
                <a:gd name="T9" fmla="*/ 137 h 139"/>
                <a:gd name="T10" fmla="*/ 24 w 1014"/>
                <a:gd name="T11" fmla="*/ 91 h 139"/>
                <a:gd name="T12" fmla="*/ 0 w 1014"/>
                <a:gd name="T13" fmla="*/ 43 h 139"/>
                <a:gd name="T14" fmla="*/ 238 w 1014"/>
                <a:gd name="T15" fmla="*/ 80 h 139"/>
                <a:gd name="T16" fmla="*/ 240 w 1014"/>
                <a:gd name="T17" fmla="*/ 137 h 139"/>
                <a:gd name="T18" fmla="*/ 217 w 1014"/>
                <a:gd name="T19" fmla="*/ 123 h 139"/>
                <a:gd name="T20" fmla="*/ 171 w 1014"/>
                <a:gd name="T21" fmla="*/ 84 h 139"/>
                <a:gd name="T22" fmla="*/ 195 w 1014"/>
                <a:gd name="T23" fmla="*/ 59 h 139"/>
                <a:gd name="T24" fmla="*/ 194 w 1014"/>
                <a:gd name="T25" fmla="*/ 121 h 139"/>
                <a:gd name="T26" fmla="*/ 206 w 1014"/>
                <a:gd name="T27" fmla="*/ 93 h 139"/>
                <a:gd name="T28" fmla="*/ 263 w 1014"/>
                <a:gd name="T29" fmla="*/ 43 h 139"/>
                <a:gd name="T30" fmla="*/ 285 w 1014"/>
                <a:gd name="T31" fmla="*/ 64 h 139"/>
                <a:gd name="T32" fmla="*/ 318 w 1014"/>
                <a:gd name="T33" fmla="*/ 66 h 139"/>
                <a:gd name="T34" fmla="*/ 287 w 1014"/>
                <a:gd name="T35" fmla="*/ 137 h 139"/>
                <a:gd name="T36" fmla="*/ 334 w 1014"/>
                <a:gd name="T37" fmla="*/ 0 h 139"/>
                <a:gd name="T38" fmla="*/ 358 w 1014"/>
                <a:gd name="T39" fmla="*/ 80 h 139"/>
                <a:gd name="T40" fmla="*/ 381 w 1014"/>
                <a:gd name="T41" fmla="*/ 85 h 139"/>
                <a:gd name="T42" fmla="*/ 358 w 1014"/>
                <a:gd name="T43" fmla="*/ 91 h 139"/>
                <a:gd name="T44" fmla="*/ 334 w 1014"/>
                <a:gd name="T45" fmla="*/ 137 h 139"/>
                <a:gd name="T46" fmla="*/ 477 w 1014"/>
                <a:gd name="T47" fmla="*/ 139 h 139"/>
                <a:gd name="T48" fmla="*/ 516 w 1014"/>
                <a:gd name="T49" fmla="*/ 97 h 139"/>
                <a:gd name="T50" fmla="*/ 509 w 1014"/>
                <a:gd name="T51" fmla="*/ 112 h 139"/>
                <a:gd name="T52" fmla="*/ 473 w 1014"/>
                <a:gd name="T53" fmla="*/ 59 h 139"/>
                <a:gd name="T54" fmla="*/ 543 w 1014"/>
                <a:gd name="T55" fmla="*/ 61 h 139"/>
                <a:gd name="T56" fmla="*/ 543 w 1014"/>
                <a:gd name="T57" fmla="*/ 43 h 139"/>
                <a:gd name="T58" fmla="*/ 567 w 1014"/>
                <a:gd name="T59" fmla="*/ 43 h 139"/>
                <a:gd name="T60" fmla="*/ 567 w 1014"/>
                <a:gd name="T61" fmla="*/ 61 h 139"/>
                <a:gd name="T62" fmla="*/ 590 w 1014"/>
                <a:gd name="T63" fmla="*/ 117 h 139"/>
                <a:gd name="T64" fmla="*/ 543 w 1014"/>
                <a:gd name="T65" fmla="*/ 108 h 139"/>
                <a:gd name="T66" fmla="*/ 628 w 1014"/>
                <a:gd name="T67" fmla="*/ 43 h 139"/>
                <a:gd name="T68" fmla="*/ 656 w 1014"/>
                <a:gd name="T69" fmla="*/ 41 h 139"/>
                <a:gd name="T70" fmla="*/ 742 w 1014"/>
                <a:gd name="T71" fmla="*/ 78 h 139"/>
                <a:gd name="T72" fmla="*/ 718 w 1014"/>
                <a:gd name="T73" fmla="*/ 81 h 139"/>
                <a:gd name="T74" fmla="*/ 686 w 1014"/>
                <a:gd name="T75" fmla="*/ 137 h 139"/>
                <a:gd name="T76" fmla="*/ 647 w 1014"/>
                <a:gd name="T77" fmla="*/ 60 h 139"/>
                <a:gd name="T78" fmla="*/ 605 w 1014"/>
                <a:gd name="T79" fmla="*/ 137 h 139"/>
                <a:gd name="T80" fmla="*/ 792 w 1014"/>
                <a:gd name="T81" fmla="*/ 3 h 139"/>
                <a:gd name="T82" fmla="*/ 767 w 1014"/>
                <a:gd name="T83" fmla="*/ 3 h 139"/>
                <a:gd name="T84" fmla="*/ 792 w 1014"/>
                <a:gd name="T85" fmla="*/ 137 h 139"/>
                <a:gd name="T86" fmla="*/ 817 w 1014"/>
                <a:gd name="T87" fmla="*/ 43 h 139"/>
                <a:gd name="T88" fmla="*/ 841 w 1014"/>
                <a:gd name="T89" fmla="*/ 56 h 139"/>
                <a:gd name="T90" fmla="*/ 903 w 1014"/>
                <a:gd name="T91" fmla="*/ 137 h 139"/>
                <a:gd name="T92" fmla="*/ 863 w 1014"/>
                <a:gd name="T93" fmla="*/ 60 h 139"/>
                <a:gd name="T94" fmla="*/ 817 w 1014"/>
                <a:gd name="T95" fmla="*/ 137 h 139"/>
                <a:gd name="T96" fmla="*/ 990 w 1014"/>
                <a:gd name="T97" fmla="*/ 126 h 139"/>
                <a:gd name="T98" fmla="*/ 961 w 1014"/>
                <a:gd name="T99" fmla="*/ 41 h 139"/>
                <a:gd name="T100" fmla="*/ 990 w 1014"/>
                <a:gd name="T101" fmla="*/ 0 h 139"/>
                <a:gd name="T102" fmla="*/ 990 w 1014"/>
                <a:gd name="T103" fmla="*/ 137 h 139"/>
                <a:gd name="T104" fmla="*/ 989 w 1014"/>
                <a:gd name="T105" fmla="*/ 90 h 139"/>
                <a:gd name="T106" fmla="*/ 968 w 1014"/>
                <a:gd name="T107" fmla="*/ 1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4" h="139">
                  <a:moveTo>
                    <a:pt x="0" y="43"/>
                  </a:moveTo>
                  <a:cubicBezTo>
                    <a:pt x="22" y="43"/>
                    <a:pt x="22" y="43"/>
                    <a:pt x="22" y="43"/>
                  </a:cubicBezTo>
                  <a:cubicBezTo>
                    <a:pt x="22" y="56"/>
                    <a:pt x="22" y="56"/>
                    <a:pt x="22" y="56"/>
                  </a:cubicBezTo>
                  <a:cubicBezTo>
                    <a:pt x="23" y="56"/>
                    <a:pt x="23" y="56"/>
                    <a:pt x="23" y="56"/>
                  </a:cubicBezTo>
                  <a:cubicBezTo>
                    <a:pt x="30" y="45"/>
                    <a:pt x="42" y="41"/>
                    <a:pt x="51" y="41"/>
                  </a:cubicBezTo>
                  <a:cubicBezTo>
                    <a:pt x="64" y="41"/>
                    <a:pt x="73" y="46"/>
                    <a:pt x="78" y="57"/>
                  </a:cubicBezTo>
                  <a:cubicBezTo>
                    <a:pt x="84" y="46"/>
                    <a:pt x="96" y="41"/>
                    <a:pt x="107" y="41"/>
                  </a:cubicBezTo>
                  <a:cubicBezTo>
                    <a:pt x="130" y="41"/>
                    <a:pt x="137" y="57"/>
                    <a:pt x="137" y="78"/>
                  </a:cubicBezTo>
                  <a:cubicBezTo>
                    <a:pt x="137" y="137"/>
                    <a:pt x="137" y="137"/>
                    <a:pt x="137" y="137"/>
                  </a:cubicBezTo>
                  <a:cubicBezTo>
                    <a:pt x="113" y="137"/>
                    <a:pt x="113" y="137"/>
                    <a:pt x="113" y="137"/>
                  </a:cubicBezTo>
                  <a:cubicBezTo>
                    <a:pt x="113" y="81"/>
                    <a:pt x="113" y="81"/>
                    <a:pt x="113" y="81"/>
                  </a:cubicBezTo>
                  <a:cubicBezTo>
                    <a:pt x="113" y="72"/>
                    <a:pt x="113" y="60"/>
                    <a:pt x="99" y="60"/>
                  </a:cubicBezTo>
                  <a:cubicBezTo>
                    <a:pt x="83" y="60"/>
                    <a:pt x="81" y="79"/>
                    <a:pt x="81" y="91"/>
                  </a:cubicBezTo>
                  <a:cubicBezTo>
                    <a:pt x="81" y="137"/>
                    <a:pt x="81" y="137"/>
                    <a:pt x="81" y="137"/>
                  </a:cubicBezTo>
                  <a:cubicBezTo>
                    <a:pt x="56" y="137"/>
                    <a:pt x="56" y="137"/>
                    <a:pt x="56" y="137"/>
                  </a:cubicBezTo>
                  <a:cubicBezTo>
                    <a:pt x="56" y="81"/>
                    <a:pt x="56" y="81"/>
                    <a:pt x="56" y="81"/>
                  </a:cubicBezTo>
                  <a:cubicBezTo>
                    <a:pt x="56" y="72"/>
                    <a:pt x="56" y="60"/>
                    <a:pt x="42" y="60"/>
                  </a:cubicBezTo>
                  <a:cubicBezTo>
                    <a:pt x="26" y="60"/>
                    <a:pt x="24" y="79"/>
                    <a:pt x="24" y="91"/>
                  </a:cubicBezTo>
                  <a:cubicBezTo>
                    <a:pt x="24" y="137"/>
                    <a:pt x="24" y="137"/>
                    <a:pt x="24" y="137"/>
                  </a:cubicBezTo>
                  <a:cubicBezTo>
                    <a:pt x="0" y="137"/>
                    <a:pt x="0" y="137"/>
                    <a:pt x="0" y="137"/>
                  </a:cubicBezTo>
                  <a:lnTo>
                    <a:pt x="0" y="43"/>
                  </a:lnTo>
                  <a:close/>
                  <a:moveTo>
                    <a:pt x="166" y="48"/>
                  </a:moveTo>
                  <a:cubicBezTo>
                    <a:pt x="175" y="44"/>
                    <a:pt x="188" y="41"/>
                    <a:pt x="198" y="41"/>
                  </a:cubicBezTo>
                  <a:cubicBezTo>
                    <a:pt x="227" y="41"/>
                    <a:pt x="238" y="53"/>
                    <a:pt x="238" y="80"/>
                  </a:cubicBezTo>
                  <a:cubicBezTo>
                    <a:pt x="238" y="92"/>
                    <a:pt x="238" y="92"/>
                    <a:pt x="238" y="92"/>
                  </a:cubicBezTo>
                  <a:cubicBezTo>
                    <a:pt x="238" y="102"/>
                    <a:pt x="239" y="109"/>
                    <a:pt x="239" y="116"/>
                  </a:cubicBezTo>
                  <a:cubicBezTo>
                    <a:pt x="239" y="123"/>
                    <a:pt x="239" y="129"/>
                    <a:pt x="240" y="137"/>
                  </a:cubicBezTo>
                  <a:cubicBezTo>
                    <a:pt x="218" y="137"/>
                    <a:pt x="218" y="137"/>
                    <a:pt x="218" y="137"/>
                  </a:cubicBezTo>
                  <a:cubicBezTo>
                    <a:pt x="218" y="132"/>
                    <a:pt x="218" y="125"/>
                    <a:pt x="217" y="123"/>
                  </a:cubicBezTo>
                  <a:cubicBezTo>
                    <a:pt x="217" y="123"/>
                    <a:pt x="217" y="123"/>
                    <a:pt x="217" y="123"/>
                  </a:cubicBezTo>
                  <a:cubicBezTo>
                    <a:pt x="211" y="133"/>
                    <a:pt x="199" y="139"/>
                    <a:pt x="188" y="139"/>
                  </a:cubicBezTo>
                  <a:cubicBezTo>
                    <a:pt x="172" y="139"/>
                    <a:pt x="155" y="129"/>
                    <a:pt x="155" y="111"/>
                  </a:cubicBezTo>
                  <a:cubicBezTo>
                    <a:pt x="155" y="97"/>
                    <a:pt x="162" y="89"/>
                    <a:pt x="171" y="84"/>
                  </a:cubicBezTo>
                  <a:cubicBezTo>
                    <a:pt x="181" y="80"/>
                    <a:pt x="193" y="79"/>
                    <a:pt x="203" y="79"/>
                  </a:cubicBezTo>
                  <a:cubicBezTo>
                    <a:pt x="216" y="79"/>
                    <a:pt x="216" y="79"/>
                    <a:pt x="216" y="79"/>
                  </a:cubicBezTo>
                  <a:cubicBezTo>
                    <a:pt x="216" y="64"/>
                    <a:pt x="210" y="59"/>
                    <a:pt x="195" y="59"/>
                  </a:cubicBezTo>
                  <a:cubicBezTo>
                    <a:pt x="185" y="59"/>
                    <a:pt x="175" y="63"/>
                    <a:pt x="166" y="69"/>
                  </a:cubicBezTo>
                  <a:lnTo>
                    <a:pt x="166" y="48"/>
                  </a:lnTo>
                  <a:close/>
                  <a:moveTo>
                    <a:pt x="194" y="121"/>
                  </a:moveTo>
                  <a:cubicBezTo>
                    <a:pt x="202" y="121"/>
                    <a:pt x="207" y="118"/>
                    <a:pt x="211" y="113"/>
                  </a:cubicBezTo>
                  <a:cubicBezTo>
                    <a:pt x="215" y="107"/>
                    <a:pt x="216" y="101"/>
                    <a:pt x="216" y="93"/>
                  </a:cubicBezTo>
                  <a:cubicBezTo>
                    <a:pt x="206" y="93"/>
                    <a:pt x="206" y="93"/>
                    <a:pt x="206" y="93"/>
                  </a:cubicBezTo>
                  <a:cubicBezTo>
                    <a:pt x="195" y="93"/>
                    <a:pt x="179" y="95"/>
                    <a:pt x="179" y="110"/>
                  </a:cubicBezTo>
                  <a:cubicBezTo>
                    <a:pt x="179" y="118"/>
                    <a:pt x="185" y="121"/>
                    <a:pt x="194" y="121"/>
                  </a:cubicBezTo>
                  <a:close/>
                  <a:moveTo>
                    <a:pt x="263" y="43"/>
                  </a:moveTo>
                  <a:cubicBezTo>
                    <a:pt x="285" y="43"/>
                    <a:pt x="285" y="43"/>
                    <a:pt x="285" y="43"/>
                  </a:cubicBezTo>
                  <a:cubicBezTo>
                    <a:pt x="285" y="64"/>
                    <a:pt x="285" y="64"/>
                    <a:pt x="285" y="64"/>
                  </a:cubicBezTo>
                  <a:cubicBezTo>
                    <a:pt x="285" y="64"/>
                    <a:pt x="285" y="64"/>
                    <a:pt x="285" y="64"/>
                  </a:cubicBezTo>
                  <a:cubicBezTo>
                    <a:pt x="286" y="56"/>
                    <a:pt x="296" y="41"/>
                    <a:pt x="310" y="41"/>
                  </a:cubicBezTo>
                  <a:cubicBezTo>
                    <a:pt x="313" y="41"/>
                    <a:pt x="315" y="41"/>
                    <a:pt x="318" y="42"/>
                  </a:cubicBezTo>
                  <a:cubicBezTo>
                    <a:pt x="318" y="66"/>
                    <a:pt x="318" y="66"/>
                    <a:pt x="318" y="66"/>
                  </a:cubicBezTo>
                  <a:cubicBezTo>
                    <a:pt x="316" y="65"/>
                    <a:pt x="311" y="64"/>
                    <a:pt x="307" y="64"/>
                  </a:cubicBezTo>
                  <a:cubicBezTo>
                    <a:pt x="287" y="64"/>
                    <a:pt x="287" y="89"/>
                    <a:pt x="287" y="102"/>
                  </a:cubicBezTo>
                  <a:cubicBezTo>
                    <a:pt x="287" y="137"/>
                    <a:pt x="287" y="137"/>
                    <a:pt x="287" y="137"/>
                  </a:cubicBezTo>
                  <a:cubicBezTo>
                    <a:pt x="263" y="137"/>
                    <a:pt x="263" y="137"/>
                    <a:pt x="263" y="137"/>
                  </a:cubicBezTo>
                  <a:lnTo>
                    <a:pt x="263" y="43"/>
                  </a:lnTo>
                  <a:close/>
                  <a:moveTo>
                    <a:pt x="334" y="0"/>
                  </a:moveTo>
                  <a:cubicBezTo>
                    <a:pt x="358" y="0"/>
                    <a:pt x="358" y="0"/>
                    <a:pt x="358" y="0"/>
                  </a:cubicBezTo>
                  <a:cubicBezTo>
                    <a:pt x="358" y="80"/>
                    <a:pt x="358" y="80"/>
                    <a:pt x="358" y="80"/>
                  </a:cubicBezTo>
                  <a:cubicBezTo>
                    <a:pt x="358" y="80"/>
                    <a:pt x="358" y="80"/>
                    <a:pt x="358" y="80"/>
                  </a:cubicBezTo>
                  <a:cubicBezTo>
                    <a:pt x="387" y="43"/>
                    <a:pt x="387" y="43"/>
                    <a:pt x="387" y="43"/>
                  </a:cubicBezTo>
                  <a:cubicBezTo>
                    <a:pt x="416" y="43"/>
                    <a:pt x="416" y="43"/>
                    <a:pt x="416" y="43"/>
                  </a:cubicBezTo>
                  <a:cubicBezTo>
                    <a:pt x="381" y="85"/>
                    <a:pt x="381" y="85"/>
                    <a:pt x="381" y="85"/>
                  </a:cubicBezTo>
                  <a:cubicBezTo>
                    <a:pt x="420" y="137"/>
                    <a:pt x="420" y="137"/>
                    <a:pt x="420" y="137"/>
                  </a:cubicBezTo>
                  <a:cubicBezTo>
                    <a:pt x="389" y="137"/>
                    <a:pt x="389" y="137"/>
                    <a:pt x="389" y="137"/>
                  </a:cubicBezTo>
                  <a:cubicBezTo>
                    <a:pt x="358" y="91"/>
                    <a:pt x="358" y="91"/>
                    <a:pt x="358" y="91"/>
                  </a:cubicBezTo>
                  <a:cubicBezTo>
                    <a:pt x="358" y="91"/>
                    <a:pt x="358" y="91"/>
                    <a:pt x="358" y="91"/>
                  </a:cubicBezTo>
                  <a:cubicBezTo>
                    <a:pt x="358" y="137"/>
                    <a:pt x="358" y="137"/>
                    <a:pt x="358" y="137"/>
                  </a:cubicBezTo>
                  <a:cubicBezTo>
                    <a:pt x="334" y="137"/>
                    <a:pt x="334" y="137"/>
                    <a:pt x="334" y="137"/>
                  </a:cubicBezTo>
                  <a:lnTo>
                    <a:pt x="334" y="0"/>
                  </a:lnTo>
                  <a:close/>
                  <a:moveTo>
                    <a:pt x="509" y="131"/>
                  </a:moveTo>
                  <a:cubicBezTo>
                    <a:pt x="500" y="136"/>
                    <a:pt x="490" y="139"/>
                    <a:pt x="477" y="139"/>
                  </a:cubicBezTo>
                  <a:cubicBezTo>
                    <a:pt x="446" y="139"/>
                    <a:pt x="428" y="121"/>
                    <a:pt x="428" y="90"/>
                  </a:cubicBezTo>
                  <a:cubicBezTo>
                    <a:pt x="428" y="63"/>
                    <a:pt x="442" y="41"/>
                    <a:pt x="471" y="41"/>
                  </a:cubicBezTo>
                  <a:cubicBezTo>
                    <a:pt x="506" y="41"/>
                    <a:pt x="516" y="65"/>
                    <a:pt x="516" y="97"/>
                  </a:cubicBezTo>
                  <a:cubicBezTo>
                    <a:pt x="451" y="97"/>
                    <a:pt x="451" y="97"/>
                    <a:pt x="451" y="97"/>
                  </a:cubicBezTo>
                  <a:cubicBezTo>
                    <a:pt x="452" y="112"/>
                    <a:pt x="463" y="121"/>
                    <a:pt x="478" y="121"/>
                  </a:cubicBezTo>
                  <a:cubicBezTo>
                    <a:pt x="490" y="121"/>
                    <a:pt x="500" y="117"/>
                    <a:pt x="509" y="112"/>
                  </a:cubicBezTo>
                  <a:lnTo>
                    <a:pt x="509" y="131"/>
                  </a:lnTo>
                  <a:close/>
                  <a:moveTo>
                    <a:pt x="492" y="81"/>
                  </a:moveTo>
                  <a:cubicBezTo>
                    <a:pt x="492" y="69"/>
                    <a:pt x="486" y="59"/>
                    <a:pt x="473" y="59"/>
                  </a:cubicBezTo>
                  <a:cubicBezTo>
                    <a:pt x="459" y="59"/>
                    <a:pt x="452" y="68"/>
                    <a:pt x="451" y="81"/>
                  </a:cubicBezTo>
                  <a:lnTo>
                    <a:pt x="492" y="81"/>
                  </a:lnTo>
                  <a:close/>
                  <a:moveTo>
                    <a:pt x="543" y="61"/>
                  </a:moveTo>
                  <a:cubicBezTo>
                    <a:pt x="525" y="61"/>
                    <a:pt x="525" y="61"/>
                    <a:pt x="525" y="61"/>
                  </a:cubicBezTo>
                  <a:cubicBezTo>
                    <a:pt x="525" y="43"/>
                    <a:pt x="525" y="43"/>
                    <a:pt x="525" y="43"/>
                  </a:cubicBezTo>
                  <a:cubicBezTo>
                    <a:pt x="543" y="43"/>
                    <a:pt x="543" y="43"/>
                    <a:pt x="543" y="43"/>
                  </a:cubicBezTo>
                  <a:cubicBezTo>
                    <a:pt x="543" y="24"/>
                    <a:pt x="543" y="24"/>
                    <a:pt x="543" y="24"/>
                  </a:cubicBezTo>
                  <a:cubicBezTo>
                    <a:pt x="567" y="17"/>
                    <a:pt x="567" y="17"/>
                    <a:pt x="567" y="17"/>
                  </a:cubicBezTo>
                  <a:cubicBezTo>
                    <a:pt x="567" y="43"/>
                    <a:pt x="567" y="43"/>
                    <a:pt x="567" y="43"/>
                  </a:cubicBezTo>
                  <a:cubicBezTo>
                    <a:pt x="589" y="43"/>
                    <a:pt x="589" y="43"/>
                    <a:pt x="589" y="43"/>
                  </a:cubicBezTo>
                  <a:cubicBezTo>
                    <a:pt x="589" y="61"/>
                    <a:pt x="589" y="61"/>
                    <a:pt x="589" y="61"/>
                  </a:cubicBezTo>
                  <a:cubicBezTo>
                    <a:pt x="567" y="61"/>
                    <a:pt x="567" y="61"/>
                    <a:pt x="567" y="61"/>
                  </a:cubicBezTo>
                  <a:cubicBezTo>
                    <a:pt x="567" y="104"/>
                    <a:pt x="567" y="104"/>
                    <a:pt x="567" y="104"/>
                  </a:cubicBezTo>
                  <a:cubicBezTo>
                    <a:pt x="567" y="112"/>
                    <a:pt x="569" y="120"/>
                    <a:pt x="579" y="120"/>
                  </a:cubicBezTo>
                  <a:cubicBezTo>
                    <a:pt x="583" y="120"/>
                    <a:pt x="587" y="119"/>
                    <a:pt x="590" y="117"/>
                  </a:cubicBezTo>
                  <a:cubicBezTo>
                    <a:pt x="590" y="137"/>
                    <a:pt x="590" y="137"/>
                    <a:pt x="590" y="137"/>
                  </a:cubicBezTo>
                  <a:cubicBezTo>
                    <a:pt x="585" y="138"/>
                    <a:pt x="580" y="139"/>
                    <a:pt x="572" y="139"/>
                  </a:cubicBezTo>
                  <a:cubicBezTo>
                    <a:pt x="553" y="139"/>
                    <a:pt x="543" y="127"/>
                    <a:pt x="543" y="108"/>
                  </a:cubicBezTo>
                  <a:lnTo>
                    <a:pt x="543" y="61"/>
                  </a:lnTo>
                  <a:close/>
                  <a:moveTo>
                    <a:pt x="605" y="43"/>
                  </a:moveTo>
                  <a:cubicBezTo>
                    <a:pt x="628" y="43"/>
                    <a:pt x="628" y="43"/>
                    <a:pt x="628" y="43"/>
                  </a:cubicBezTo>
                  <a:cubicBezTo>
                    <a:pt x="628" y="56"/>
                    <a:pt x="628" y="56"/>
                    <a:pt x="628" y="56"/>
                  </a:cubicBezTo>
                  <a:cubicBezTo>
                    <a:pt x="628" y="56"/>
                    <a:pt x="628" y="56"/>
                    <a:pt x="628" y="56"/>
                  </a:cubicBezTo>
                  <a:cubicBezTo>
                    <a:pt x="636" y="45"/>
                    <a:pt x="647" y="41"/>
                    <a:pt x="656" y="41"/>
                  </a:cubicBezTo>
                  <a:cubicBezTo>
                    <a:pt x="669" y="41"/>
                    <a:pt x="678" y="46"/>
                    <a:pt x="683" y="57"/>
                  </a:cubicBezTo>
                  <a:cubicBezTo>
                    <a:pt x="689" y="46"/>
                    <a:pt x="701" y="41"/>
                    <a:pt x="713" y="41"/>
                  </a:cubicBezTo>
                  <a:cubicBezTo>
                    <a:pt x="736" y="41"/>
                    <a:pt x="742" y="57"/>
                    <a:pt x="742" y="78"/>
                  </a:cubicBezTo>
                  <a:cubicBezTo>
                    <a:pt x="742" y="137"/>
                    <a:pt x="742" y="137"/>
                    <a:pt x="742" y="137"/>
                  </a:cubicBezTo>
                  <a:cubicBezTo>
                    <a:pt x="718" y="137"/>
                    <a:pt x="718" y="137"/>
                    <a:pt x="718" y="137"/>
                  </a:cubicBezTo>
                  <a:cubicBezTo>
                    <a:pt x="718" y="81"/>
                    <a:pt x="718" y="81"/>
                    <a:pt x="718" y="81"/>
                  </a:cubicBezTo>
                  <a:cubicBezTo>
                    <a:pt x="718" y="72"/>
                    <a:pt x="718" y="60"/>
                    <a:pt x="704" y="60"/>
                  </a:cubicBezTo>
                  <a:cubicBezTo>
                    <a:pt x="688" y="60"/>
                    <a:pt x="686" y="79"/>
                    <a:pt x="686" y="91"/>
                  </a:cubicBezTo>
                  <a:cubicBezTo>
                    <a:pt x="686" y="137"/>
                    <a:pt x="686" y="137"/>
                    <a:pt x="686" y="137"/>
                  </a:cubicBezTo>
                  <a:cubicBezTo>
                    <a:pt x="661" y="137"/>
                    <a:pt x="661" y="137"/>
                    <a:pt x="661" y="137"/>
                  </a:cubicBezTo>
                  <a:cubicBezTo>
                    <a:pt x="661" y="81"/>
                    <a:pt x="661" y="81"/>
                    <a:pt x="661" y="81"/>
                  </a:cubicBezTo>
                  <a:cubicBezTo>
                    <a:pt x="661" y="72"/>
                    <a:pt x="661" y="60"/>
                    <a:pt x="647" y="60"/>
                  </a:cubicBezTo>
                  <a:cubicBezTo>
                    <a:pt x="631" y="60"/>
                    <a:pt x="629" y="79"/>
                    <a:pt x="629" y="91"/>
                  </a:cubicBezTo>
                  <a:cubicBezTo>
                    <a:pt x="629" y="137"/>
                    <a:pt x="629" y="137"/>
                    <a:pt x="629" y="137"/>
                  </a:cubicBezTo>
                  <a:cubicBezTo>
                    <a:pt x="605" y="137"/>
                    <a:pt x="605" y="137"/>
                    <a:pt x="605" y="137"/>
                  </a:cubicBezTo>
                  <a:lnTo>
                    <a:pt x="605" y="43"/>
                  </a:lnTo>
                  <a:close/>
                  <a:moveTo>
                    <a:pt x="767" y="3"/>
                  </a:moveTo>
                  <a:cubicBezTo>
                    <a:pt x="792" y="3"/>
                    <a:pt x="792" y="3"/>
                    <a:pt x="792" y="3"/>
                  </a:cubicBezTo>
                  <a:cubicBezTo>
                    <a:pt x="792" y="26"/>
                    <a:pt x="792" y="26"/>
                    <a:pt x="792" y="26"/>
                  </a:cubicBezTo>
                  <a:cubicBezTo>
                    <a:pt x="767" y="26"/>
                    <a:pt x="767" y="26"/>
                    <a:pt x="767" y="26"/>
                  </a:cubicBezTo>
                  <a:lnTo>
                    <a:pt x="767" y="3"/>
                  </a:lnTo>
                  <a:close/>
                  <a:moveTo>
                    <a:pt x="767" y="43"/>
                  </a:moveTo>
                  <a:cubicBezTo>
                    <a:pt x="792" y="43"/>
                    <a:pt x="792" y="43"/>
                    <a:pt x="792" y="43"/>
                  </a:cubicBezTo>
                  <a:cubicBezTo>
                    <a:pt x="792" y="137"/>
                    <a:pt x="792" y="137"/>
                    <a:pt x="792" y="137"/>
                  </a:cubicBezTo>
                  <a:cubicBezTo>
                    <a:pt x="767" y="137"/>
                    <a:pt x="767" y="137"/>
                    <a:pt x="767" y="137"/>
                  </a:cubicBezTo>
                  <a:lnTo>
                    <a:pt x="767" y="43"/>
                  </a:lnTo>
                  <a:close/>
                  <a:moveTo>
                    <a:pt x="817" y="43"/>
                  </a:moveTo>
                  <a:cubicBezTo>
                    <a:pt x="840" y="43"/>
                    <a:pt x="840" y="43"/>
                    <a:pt x="840" y="43"/>
                  </a:cubicBezTo>
                  <a:cubicBezTo>
                    <a:pt x="840" y="56"/>
                    <a:pt x="840" y="56"/>
                    <a:pt x="840" y="56"/>
                  </a:cubicBezTo>
                  <a:cubicBezTo>
                    <a:pt x="841" y="56"/>
                    <a:pt x="841" y="56"/>
                    <a:pt x="841" y="56"/>
                  </a:cubicBezTo>
                  <a:cubicBezTo>
                    <a:pt x="848" y="45"/>
                    <a:pt x="859" y="41"/>
                    <a:pt x="871" y="41"/>
                  </a:cubicBezTo>
                  <a:cubicBezTo>
                    <a:pt x="893" y="41"/>
                    <a:pt x="903" y="57"/>
                    <a:pt x="903" y="78"/>
                  </a:cubicBezTo>
                  <a:cubicBezTo>
                    <a:pt x="903" y="137"/>
                    <a:pt x="903" y="137"/>
                    <a:pt x="903" y="137"/>
                  </a:cubicBezTo>
                  <a:cubicBezTo>
                    <a:pt x="879" y="137"/>
                    <a:pt x="879" y="137"/>
                    <a:pt x="879" y="137"/>
                  </a:cubicBezTo>
                  <a:cubicBezTo>
                    <a:pt x="879" y="87"/>
                    <a:pt x="879" y="87"/>
                    <a:pt x="879" y="87"/>
                  </a:cubicBezTo>
                  <a:cubicBezTo>
                    <a:pt x="879" y="75"/>
                    <a:pt x="879" y="60"/>
                    <a:pt x="863" y="60"/>
                  </a:cubicBezTo>
                  <a:cubicBezTo>
                    <a:pt x="845" y="60"/>
                    <a:pt x="841" y="79"/>
                    <a:pt x="841" y="91"/>
                  </a:cubicBezTo>
                  <a:cubicBezTo>
                    <a:pt x="841" y="137"/>
                    <a:pt x="841" y="137"/>
                    <a:pt x="841" y="137"/>
                  </a:cubicBezTo>
                  <a:cubicBezTo>
                    <a:pt x="817" y="137"/>
                    <a:pt x="817" y="137"/>
                    <a:pt x="817" y="137"/>
                  </a:cubicBezTo>
                  <a:lnTo>
                    <a:pt x="817" y="43"/>
                  </a:lnTo>
                  <a:close/>
                  <a:moveTo>
                    <a:pt x="990" y="126"/>
                  </a:moveTo>
                  <a:cubicBezTo>
                    <a:pt x="990" y="126"/>
                    <a:pt x="990" y="126"/>
                    <a:pt x="990" y="126"/>
                  </a:cubicBezTo>
                  <a:cubicBezTo>
                    <a:pt x="983" y="135"/>
                    <a:pt x="973" y="139"/>
                    <a:pt x="961" y="139"/>
                  </a:cubicBezTo>
                  <a:cubicBezTo>
                    <a:pt x="933" y="139"/>
                    <a:pt x="922" y="115"/>
                    <a:pt x="922" y="90"/>
                  </a:cubicBezTo>
                  <a:cubicBezTo>
                    <a:pt x="922" y="64"/>
                    <a:pt x="933" y="41"/>
                    <a:pt x="961" y="41"/>
                  </a:cubicBezTo>
                  <a:cubicBezTo>
                    <a:pt x="973" y="41"/>
                    <a:pt x="982" y="45"/>
                    <a:pt x="989" y="54"/>
                  </a:cubicBezTo>
                  <a:cubicBezTo>
                    <a:pt x="990" y="54"/>
                    <a:pt x="990" y="54"/>
                    <a:pt x="990" y="54"/>
                  </a:cubicBezTo>
                  <a:cubicBezTo>
                    <a:pt x="990" y="0"/>
                    <a:pt x="990" y="0"/>
                    <a:pt x="990" y="0"/>
                  </a:cubicBezTo>
                  <a:cubicBezTo>
                    <a:pt x="1014" y="0"/>
                    <a:pt x="1014" y="0"/>
                    <a:pt x="1014" y="0"/>
                  </a:cubicBezTo>
                  <a:cubicBezTo>
                    <a:pt x="1014" y="137"/>
                    <a:pt x="1014" y="137"/>
                    <a:pt x="1014" y="137"/>
                  </a:cubicBezTo>
                  <a:cubicBezTo>
                    <a:pt x="990" y="137"/>
                    <a:pt x="990" y="137"/>
                    <a:pt x="990" y="137"/>
                  </a:cubicBezTo>
                  <a:lnTo>
                    <a:pt x="990" y="126"/>
                  </a:lnTo>
                  <a:close/>
                  <a:moveTo>
                    <a:pt x="968" y="120"/>
                  </a:moveTo>
                  <a:cubicBezTo>
                    <a:pt x="984" y="120"/>
                    <a:pt x="989" y="103"/>
                    <a:pt x="989" y="90"/>
                  </a:cubicBezTo>
                  <a:cubicBezTo>
                    <a:pt x="989" y="76"/>
                    <a:pt x="983" y="60"/>
                    <a:pt x="968" y="60"/>
                  </a:cubicBezTo>
                  <a:cubicBezTo>
                    <a:pt x="952" y="60"/>
                    <a:pt x="947" y="77"/>
                    <a:pt x="947" y="90"/>
                  </a:cubicBezTo>
                  <a:cubicBezTo>
                    <a:pt x="947" y="102"/>
                    <a:pt x="952" y="120"/>
                    <a:pt x="968"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e-AT" dirty="0"/>
            </a:p>
          </p:txBody>
        </p:sp>
        <p:pic>
          <p:nvPicPr>
            <p:cNvPr id="11" name="_marketmind_Würfel"/>
            <p:cNvPicPr>
              <a:picLocks noSelect="1"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5714" y="1234735"/>
              <a:ext cx="431232" cy="495408"/>
            </a:xfrm>
            <a:prstGeom prst="rect">
              <a:avLst/>
            </a:prstGeom>
          </p:spPr>
        </p:pic>
      </p:grpSp>
      <p:sp>
        <p:nvSpPr>
          <p:cNvPr id="9" name="_marketmind_Rahmen"/>
          <p:cNvSpPr>
            <a:spLocks noGrp="1" noRot="1" noMove="1" noResize="1"/>
          </p:cNvSpPr>
          <p:nvPr userDrawn="1"/>
        </p:nvSpPr>
        <p:spPr>
          <a:xfrm>
            <a:off x="-824" y="0"/>
            <a:ext cx="9907649" cy="6858000"/>
          </a:xfrm>
          <a:custGeom>
            <a:avLst/>
            <a:gdLst>
              <a:gd name="connsiteX0" fmla="*/ 26024 w 9907649"/>
              <a:gd name="connsiteY0" fmla="*/ 80628 h 6858000"/>
              <a:gd name="connsiteX1" fmla="*/ 26024 w 9907649"/>
              <a:gd name="connsiteY1" fmla="*/ 6832800 h 6858000"/>
              <a:gd name="connsiteX2" fmla="*/ 9881624 w 9907649"/>
              <a:gd name="connsiteY2" fmla="*/ 6832800 h 6858000"/>
              <a:gd name="connsiteX3" fmla="*/ 9881624 w 9907649"/>
              <a:gd name="connsiteY3" fmla="*/ 80628 h 6858000"/>
              <a:gd name="connsiteX4" fmla="*/ 9881624 w 9907649"/>
              <a:gd name="connsiteY4" fmla="*/ 0 h 6858000"/>
              <a:gd name="connsiteX5" fmla="*/ 9906824 w 9907649"/>
              <a:gd name="connsiteY5" fmla="*/ 0 h 6858000"/>
              <a:gd name="connsiteX6" fmla="*/ 9906824 w 9907649"/>
              <a:gd name="connsiteY6" fmla="*/ 0 h 6858000"/>
              <a:gd name="connsiteX7" fmla="*/ 9907649 w 9907649"/>
              <a:gd name="connsiteY7" fmla="*/ 0 h 6858000"/>
              <a:gd name="connsiteX8" fmla="*/ 9907649 w 9907649"/>
              <a:gd name="connsiteY8" fmla="*/ 80628 h 6858000"/>
              <a:gd name="connsiteX9" fmla="*/ 9906824 w 9907649"/>
              <a:gd name="connsiteY9" fmla="*/ 80628 h 6858000"/>
              <a:gd name="connsiteX10" fmla="*/ 9906824 w 9907649"/>
              <a:gd name="connsiteY10" fmla="*/ 6832800 h 6858000"/>
              <a:gd name="connsiteX11" fmla="*/ 9907425 w 9907649"/>
              <a:gd name="connsiteY11" fmla="*/ 6832800 h 6858000"/>
              <a:gd name="connsiteX12" fmla="*/ 9907425 w 9907649"/>
              <a:gd name="connsiteY12" fmla="*/ 6858000 h 6858000"/>
              <a:gd name="connsiteX13" fmla="*/ 9906824 w 9907649"/>
              <a:gd name="connsiteY13" fmla="*/ 6858000 h 6858000"/>
              <a:gd name="connsiteX14" fmla="*/ 9881624 w 9907649"/>
              <a:gd name="connsiteY14" fmla="*/ 6858000 h 6858000"/>
              <a:gd name="connsiteX15" fmla="*/ 26024 w 9907649"/>
              <a:gd name="connsiteY15" fmla="*/ 6858000 h 6858000"/>
              <a:gd name="connsiteX16" fmla="*/ 824 w 9907649"/>
              <a:gd name="connsiteY16" fmla="*/ 6858000 h 6858000"/>
              <a:gd name="connsiteX17" fmla="*/ 225 w 9907649"/>
              <a:gd name="connsiteY17" fmla="*/ 6858000 h 6858000"/>
              <a:gd name="connsiteX18" fmla="*/ 225 w 9907649"/>
              <a:gd name="connsiteY18" fmla="*/ 6832800 h 6858000"/>
              <a:gd name="connsiteX19" fmla="*/ 824 w 9907649"/>
              <a:gd name="connsiteY19" fmla="*/ 6832800 h 6858000"/>
              <a:gd name="connsiteX20" fmla="*/ 824 w 9907649"/>
              <a:gd name="connsiteY20" fmla="*/ 80628 h 6858000"/>
              <a:gd name="connsiteX21" fmla="*/ 0 w 9907649"/>
              <a:gd name="connsiteY21" fmla="*/ 80628 h 6858000"/>
              <a:gd name="connsiteX22" fmla="*/ 0 w 9907649"/>
              <a:gd name="connsiteY22" fmla="*/ 0 h 6858000"/>
              <a:gd name="connsiteX23" fmla="*/ 824 w 9907649"/>
              <a:gd name="connsiteY23" fmla="*/ 0 h 6858000"/>
              <a:gd name="connsiteX24" fmla="*/ 26024 w 9907649"/>
              <a:gd name="connsiteY24" fmla="*/ 0 h 6858000"/>
              <a:gd name="connsiteX25" fmla="*/ 9881624 w 9907649"/>
              <a:gd name="connsiteY2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07649" h="6858000">
                <a:moveTo>
                  <a:pt x="26024" y="80628"/>
                </a:moveTo>
                <a:lnTo>
                  <a:pt x="26024" y="6832800"/>
                </a:lnTo>
                <a:lnTo>
                  <a:pt x="9881624" y="6832800"/>
                </a:lnTo>
                <a:lnTo>
                  <a:pt x="9881624" y="80628"/>
                </a:lnTo>
                <a:close/>
                <a:moveTo>
                  <a:pt x="9881624" y="0"/>
                </a:moveTo>
                <a:lnTo>
                  <a:pt x="9906824" y="0"/>
                </a:lnTo>
                <a:lnTo>
                  <a:pt x="9906824" y="0"/>
                </a:lnTo>
                <a:lnTo>
                  <a:pt x="9907649" y="0"/>
                </a:lnTo>
                <a:lnTo>
                  <a:pt x="9907649" y="80628"/>
                </a:lnTo>
                <a:lnTo>
                  <a:pt x="9906824" y="80628"/>
                </a:lnTo>
                <a:lnTo>
                  <a:pt x="9906824" y="6832800"/>
                </a:lnTo>
                <a:lnTo>
                  <a:pt x="9907425" y="6832800"/>
                </a:lnTo>
                <a:lnTo>
                  <a:pt x="9907425" y="6858000"/>
                </a:lnTo>
                <a:lnTo>
                  <a:pt x="9906824" y="6858000"/>
                </a:lnTo>
                <a:lnTo>
                  <a:pt x="9881624" y="6858000"/>
                </a:lnTo>
                <a:lnTo>
                  <a:pt x="26024" y="6858000"/>
                </a:lnTo>
                <a:lnTo>
                  <a:pt x="824" y="6858000"/>
                </a:lnTo>
                <a:lnTo>
                  <a:pt x="225" y="6858000"/>
                </a:lnTo>
                <a:lnTo>
                  <a:pt x="225" y="6832800"/>
                </a:lnTo>
                <a:lnTo>
                  <a:pt x="824" y="6832800"/>
                </a:lnTo>
                <a:lnTo>
                  <a:pt x="824" y="80628"/>
                </a:lnTo>
                <a:lnTo>
                  <a:pt x="0" y="80628"/>
                </a:lnTo>
                <a:lnTo>
                  <a:pt x="0" y="0"/>
                </a:lnTo>
                <a:lnTo>
                  <a:pt x="824" y="0"/>
                </a:lnTo>
                <a:lnTo>
                  <a:pt x="26024" y="0"/>
                </a:lnTo>
                <a:lnTo>
                  <a:pt x="988162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Tree>
    <p:extLst>
      <p:ext uri="{BB962C8B-B14F-4D97-AF65-F5344CB8AC3E}">
        <p14:creationId xmlns:p14="http://schemas.microsoft.com/office/powerpoint/2010/main" val="396310864"/>
      </p:ext>
    </p:extLst>
  </p:cSld>
  <p:clrMapOvr>
    <a:masterClrMapping/>
  </p:clrMapOvr>
  <p:transition>
    <p:fade/>
  </p:transition>
  <p:extLst mod="1">
    <p:ext uri="{DCECCB84-F9BA-43D5-87BE-67443E8EF086}">
      <p15:sldGuideLst xmlns:p15="http://schemas.microsoft.com/office/powerpoint/2012/main">
        <p15:guide id="1" pos="716" userDrawn="1">
          <p15:clr>
            <a:srgbClr val="9FCC3B"/>
          </p15:clr>
        </p15:guide>
        <p15:guide id="2" orient="horz" pos="2273" userDrawn="1">
          <p15:clr>
            <a:srgbClr val="9FCC3B"/>
          </p15:clr>
        </p15:guide>
        <p15:guide id="5" orient="horz" pos="2636" userDrawn="1">
          <p15:clr>
            <a:srgbClr val="9FCC3B"/>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_Vo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_BoxShadow"/>
          <p:cNvSpPr>
            <a:spLocks noSelect="1"/>
          </p:cNvSpPr>
          <p:nvPr userDrawn="1"/>
        </p:nvSpPr>
        <p:spPr>
          <a:xfrm>
            <a:off x="25200" y="840568"/>
            <a:ext cx="9854606" cy="5990976"/>
          </a:xfrm>
          <a:prstGeom prst="rect">
            <a:avLst/>
          </a:prstGeom>
          <a:solidFill>
            <a:srgbClr val="FFFFFF"/>
          </a:solidFill>
          <a:ln w="6350">
            <a:noFill/>
          </a:ln>
          <a:effectLst>
            <a:innerShdw blurRad="508000">
              <a:srgbClr val="788CAF">
                <a:alpha val="65000"/>
              </a:srgbClr>
            </a:innerShdw>
          </a:effectLst>
          <a:scene3d>
            <a:camera prst="orthographicFront"/>
            <a:lightRig rig="fla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endParaRPr lang="de-AT" sz="1200" dirty="0">
              <a:solidFill>
                <a:schemeClr val="tx2"/>
              </a:solidFill>
            </a:endParaRPr>
          </a:p>
        </p:txBody>
      </p:sp>
      <p:sp>
        <p:nvSpPr>
          <p:cNvPr id="5" name="Foliennummer"/>
          <p:cNvSpPr>
            <a:spLocks noGrp="1" noRot="1" noMove="1" noResize="1"/>
          </p:cNvSpPr>
          <p:nvPr>
            <p:ph type="sldNum" sz="quarter" idx="12"/>
          </p:nvPr>
        </p:nvSpPr>
        <p:spPr/>
        <p:txBody>
          <a:bodyPr/>
          <a:lstStyle/>
          <a:p>
            <a:fld id="{E149E701-4815-4364-916B-D0D1C5DF7762}" type="slidenum">
              <a:rPr lang="de-AT" smtClean="0"/>
              <a:t>‹Nr.›</a:t>
            </a:fld>
            <a:endParaRPr lang="de-AT" dirty="0"/>
          </a:p>
        </p:txBody>
      </p:sp>
      <p:sp>
        <p:nvSpPr>
          <p:cNvPr id="4" name="Fusszeile"/>
          <p:cNvSpPr>
            <a:spLocks noGrp="1" noRot="1" noMove="1" noResize="1"/>
          </p:cNvSpPr>
          <p:nvPr>
            <p:ph type="ftr" sz="quarter" idx="11"/>
          </p:nvPr>
        </p:nvSpPr>
        <p:spPr/>
        <p:txBody>
          <a:bodyPr/>
          <a:lstStyle/>
          <a:p>
            <a:r>
              <a:rPr lang="fr-FR"/>
              <a:t>RFC User Satisfaction Survey 2019 | RFC 1</a:t>
            </a:r>
            <a:endParaRPr lang="de-AT" dirty="0"/>
          </a:p>
        </p:txBody>
      </p:sp>
      <p:sp>
        <p:nvSpPr>
          <p:cNvPr id="3" name="Datum"/>
          <p:cNvSpPr>
            <a:spLocks noGrp="1" noRot="1" noMove="1" noResize="1"/>
          </p:cNvSpPr>
          <p:nvPr>
            <p:ph type="dt" sz="half" idx="10"/>
          </p:nvPr>
        </p:nvSpPr>
        <p:spPr/>
        <p:txBody>
          <a:bodyPr/>
          <a:lstStyle/>
          <a:p>
            <a:endParaRPr lang="de-AT" dirty="0"/>
          </a:p>
        </p:txBody>
      </p:sp>
      <p:sp>
        <p:nvSpPr>
          <p:cNvPr id="7" name="Inhalt"/>
          <p:cNvSpPr>
            <a:spLocks noGrp="1" noRot="1" noMove="1" noResize="1"/>
          </p:cNvSpPr>
          <p:nvPr>
            <p:ph sz="quarter" idx="13"/>
          </p:nvPr>
        </p:nvSpPr>
        <p:spPr>
          <a:xfrm>
            <a:off x="344488" y="1123200"/>
            <a:ext cx="9215919" cy="5364000"/>
          </a:xfrm>
        </p:spPr>
        <p:txBody>
          <a:bodyPr>
            <a:noAutofit/>
          </a:bodyPr>
          <a:lstStyle>
            <a:lvl1pPr>
              <a:defRPr lang="de-DE" smtClean="0"/>
            </a:lvl1pPr>
            <a:lvl2pPr>
              <a:defRPr lang="de-DE" smtClean="0"/>
            </a:lvl2pPr>
            <a:lvl3pPr>
              <a:defRPr lang="de-DE" smtClean="0"/>
            </a:lvl3pPr>
            <a:lvl4pPr>
              <a:defRPr lang="de-DE" smtClean="0"/>
            </a:lvl4pPr>
            <a:lvl5pPr>
              <a:defRPr lang="de-AT"/>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Siebente Ebene</a:t>
            </a:r>
          </a:p>
          <a:p>
            <a:pPr lvl="7"/>
            <a:r>
              <a:rPr lang="de-DE" dirty="0"/>
              <a:t>Achte Ebene</a:t>
            </a:r>
          </a:p>
          <a:p>
            <a:pPr lvl="8"/>
            <a:r>
              <a:rPr lang="de-DE" dirty="0"/>
              <a:t>Neunte Ebene</a:t>
            </a:r>
            <a:endParaRPr lang="de-AT" dirty="0"/>
          </a:p>
        </p:txBody>
      </p:sp>
      <p:sp>
        <p:nvSpPr>
          <p:cNvPr id="2" name="Titel"/>
          <p:cNvSpPr>
            <a:spLocks noGrp="1" noRot="1" noMove="1" noResize="1"/>
          </p:cNvSpPr>
          <p:nvPr>
            <p:ph type="title"/>
          </p:nvPr>
        </p:nvSpPr>
        <p:spPr/>
        <p:txBody>
          <a:bodyPr/>
          <a:lstStyle>
            <a:lvl1pPr>
              <a:defRPr lang="de-AT"/>
            </a:lvl1pPr>
          </a:lstStyle>
          <a:p>
            <a:r>
              <a:rPr lang="de-DE" dirty="0"/>
              <a:t>Titelmasterformat durch Klicken bearbeiten</a:t>
            </a:r>
            <a:endParaRPr lang="de-AT" dirty="0"/>
          </a:p>
        </p:txBody>
      </p:sp>
    </p:spTree>
    <p:extLst>
      <p:ext uri="{BB962C8B-B14F-4D97-AF65-F5344CB8AC3E}">
        <p14:creationId xmlns:p14="http://schemas.microsoft.com/office/powerpoint/2010/main" val="40270256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_Spl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_BoxShadow"/>
          <p:cNvSpPr>
            <a:spLocks noSelect="1"/>
          </p:cNvSpPr>
          <p:nvPr userDrawn="1"/>
        </p:nvSpPr>
        <p:spPr>
          <a:xfrm>
            <a:off x="25200" y="840568"/>
            <a:ext cx="9854606" cy="5990976"/>
          </a:xfrm>
          <a:prstGeom prst="rect">
            <a:avLst/>
          </a:prstGeom>
          <a:solidFill>
            <a:srgbClr val="FFFFFF"/>
          </a:solidFill>
          <a:ln w="6350">
            <a:noFill/>
          </a:ln>
          <a:effectLst>
            <a:innerShdw blurRad="508000">
              <a:srgbClr val="788CAF">
                <a:alpha val="65000"/>
              </a:srgbClr>
            </a:innerShdw>
          </a:effectLst>
          <a:scene3d>
            <a:camera prst="orthographicFront"/>
            <a:lightRig rig="fla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endParaRPr lang="de-AT" sz="1200" dirty="0">
              <a:solidFill>
                <a:schemeClr val="tx2"/>
              </a:solidFill>
            </a:endParaRPr>
          </a:p>
        </p:txBody>
      </p:sp>
      <p:sp>
        <p:nvSpPr>
          <p:cNvPr id="10" name="_Split_Hintergrund"/>
          <p:cNvSpPr>
            <a:spLocks noSelect="1"/>
          </p:cNvSpPr>
          <p:nvPr userDrawn="1"/>
        </p:nvSpPr>
        <p:spPr>
          <a:xfrm>
            <a:off x="25200" y="842400"/>
            <a:ext cx="4003200" cy="5990400"/>
          </a:xfrm>
          <a:prstGeom prst="rect">
            <a:avLst/>
          </a:prstGeom>
          <a:solidFill>
            <a:srgbClr val="FFFFFF"/>
          </a:solidFill>
          <a:ln w="6350">
            <a:noFill/>
          </a:ln>
          <a:effectLst>
            <a:innerShdw blurRad="635000">
              <a:srgbClr val="788CAF">
                <a:alpha val="60000"/>
              </a:srgbClr>
            </a:innerShdw>
          </a:effectLst>
          <a:scene3d>
            <a:camera prst="orthographicFront"/>
            <a:lightRig rig="fla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spcAft>
                <a:spcPts val="1200"/>
              </a:spcAft>
            </a:pPr>
            <a:endParaRPr lang="de-AT" sz="1200" dirty="0" err="1">
              <a:solidFill>
                <a:schemeClr val="tx2"/>
              </a:solidFill>
            </a:endParaRPr>
          </a:p>
        </p:txBody>
      </p:sp>
      <p:sp>
        <p:nvSpPr>
          <p:cNvPr id="5" name="Foliennummer"/>
          <p:cNvSpPr>
            <a:spLocks noGrp="1" noRot="1" noMove="1" noResize="1"/>
          </p:cNvSpPr>
          <p:nvPr>
            <p:ph type="sldNum" sz="quarter" idx="12"/>
          </p:nvPr>
        </p:nvSpPr>
        <p:spPr/>
        <p:txBody>
          <a:bodyPr/>
          <a:lstStyle/>
          <a:p>
            <a:fld id="{E149E701-4815-4364-916B-D0D1C5DF7762}" type="slidenum">
              <a:rPr lang="de-AT" smtClean="0"/>
              <a:t>‹Nr.›</a:t>
            </a:fld>
            <a:endParaRPr lang="de-AT" dirty="0"/>
          </a:p>
        </p:txBody>
      </p:sp>
      <p:sp>
        <p:nvSpPr>
          <p:cNvPr id="4" name="Fusszeile"/>
          <p:cNvSpPr>
            <a:spLocks noGrp="1" noRot="1" noMove="1" noResize="1"/>
          </p:cNvSpPr>
          <p:nvPr>
            <p:ph type="ftr" sz="quarter" idx="11"/>
          </p:nvPr>
        </p:nvSpPr>
        <p:spPr>
          <a:xfrm>
            <a:off x="5205029" y="6574857"/>
            <a:ext cx="3935632" cy="180000"/>
          </a:xfrm>
        </p:spPr>
        <p:txBody>
          <a:bodyPr/>
          <a:lstStyle/>
          <a:p>
            <a:r>
              <a:rPr lang="fr-FR"/>
              <a:t>RFC User Satisfaction Survey 2019 | RFC 1</a:t>
            </a:r>
            <a:endParaRPr lang="de-AT" dirty="0"/>
          </a:p>
        </p:txBody>
      </p:sp>
      <p:sp>
        <p:nvSpPr>
          <p:cNvPr id="3" name="Datum"/>
          <p:cNvSpPr>
            <a:spLocks noGrp="1" noRot="1" noMove="1" noResize="1"/>
          </p:cNvSpPr>
          <p:nvPr>
            <p:ph type="dt" sz="half" idx="10"/>
          </p:nvPr>
        </p:nvSpPr>
        <p:spPr>
          <a:xfrm>
            <a:off x="4375149" y="6574857"/>
            <a:ext cx="730195" cy="180000"/>
          </a:xfrm>
        </p:spPr>
        <p:txBody>
          <a:bodyPr/>
          <a:lstStyle/>
          <a:p>
            <a:endParaRPr lang="de-AT" dirty="0"/>
          </a:p>
        </p:txBody>
      </p:sp>
      <p:sp>
        <p:nvSpPr>
          <p:cNvPr id="7" name="Inhalt"/>
          <p:cNvSpPr>
            <a:spLocks noGrp="1" noRot="1" noMove="1" noResize="1"/>
          </p:cNvSpPr>
          <p:nvPr>
            <p:ph sz="quarter" idx="13"/>
          </p:nvPr>
        </p:nvSpPr>
        <p:spPr>
          <a:xfrm>
            <a:off x="4375150" y="1123200"/>
            <a:ext cx="5185257" cy="5364000"/>
          </a:xfrm>
        </p:spPr>
        <p:txBody>
          <a:bodyPr>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Siebente Ebene</a:t>
            </a:r>
          </a:p>
          <a:p>
            <a:pPr lvl="7"/>
            <a:r>
              <a:rPr lang="de-DE" dirty="0"/>
              <a:t>Achte Ebene</a:t>
            </a:r>
          </a:p>
          <a:p>
            <a:pPr lvl="8"/>
            <a:r>
              <a:rPr lang="de-DE" dirty="0"/>
              <a:t>Neunte Ebene</a:t>
            </a:r>
            <a:endParaRPr lang="de-AT" dirty="0"/>
          </a:p>
        </p:txBody>
      </p:sp>
      <p:sp>
        <p:nvSpPr>
          <p:cNvPr id="2" name="Titel"/>
          <p:cNvSpPr>
            <a:spLocks noGrp="1" noRot="1" noMove="1" noResize="1"/>
          </p:cNvSpPr>
          <p:nvPr>
            <p:ph type="title"/>
          </p:nvPr>
        </p:nvSpPr>
        <p:spPr/>
        <p:txBody>
          <a:bodyPr/>
          <a:lstStyle/>
          <a:p>
            <a:r>
              <a:rPr lang="de-DE" dirty="0"/>
              <a:t>Titelmasterformat durch Klicken bearbeiten</a:t>
            </a:r>
            <a:endParaRPr lang="de-AT" dirty="0"/>
          </a:p>
        </p:txBody>
      </p:sp>
      <p:sp>
        <p:nvSpPr>
          <p:cNvPr id="8" name="_Split_Bildplatzhalter"/>
          <p:cNvSpPr>
            <a:spLocks noGrp="1" noRot="1" noMove="1" noResize="1"/>
          </p:cNvSpPr>
          <p:nvPr>
            <p:ph type="pic" sz="quarter" idx="14" hasCustomPrompt="1"/>
          </p:nvPr>
        </p:nvSpPr>
        <p:spPr>
          <a:xfrm>
            <a:off x="25200" y="840581"/>
            <a:ext cx="4002846" cy="5991345"/>
          </a:xfrm>
          <a:effectLst>
            <a:innerShdw blurRad="635000">
              <a:srgbClr val="4B5A73">
                <a:alpha val="60000"/>
              </a:srgbClr>
            </a:innerShdw>
          </a:effectLst>
        </p:spPr>
        <p:txBody>
          <a:bodyPr tIns="180000" anchor="t">
            <a:normAutofit/>
          </a:bodyPr>
          <a:lstStyle>
            <a:lvl1pPr marL="0" indent="0" algn="ctr">
              <a:lnSpc>
                <a:spcPct val="100000"/>
              </a:lnSpc>
              <a:buFont typeface="Arial" panose="020B0604020202020204" pitchFamily="34" charset="0"/>
              <a:buNone/>
              <a:defRPr lang="de-AT" sz="4000" baseline="0">
                <a:solidFill>
                  <a:schemeClr val="accent3"/>
                </a:solidFill>
              </a:defRPr>
            </a:lvl1pPr>
          </a:lstStyle>
          <a:p>
            <a:r>
              <a:rPr lang="de-DE" dirty="0"/>
              <a:t> </a:t>
            </a:r>
            <a:endParaRPr lang="de-AT" dirty="0"/>
          </a:p>
        </p:txBody>
      </p:sp>
    </p:spTree>
    <p:extLst>
      <p:ext uri="{BB962C8B-B14F-4D97-AF65-F5344CB8AC3E}">
        <p14:creationId xmlns:p14="http://schemas.microsoft.com/office/powerpoint/2010/main" val="4093540005"/>
      </p:ext>
    </p:extLst>
  </p:cSld>
  <p:clrMapOvr>
    <a:masterClrMapping/>
  </p:clrMapOvr>
  <p:transition>
    <p:fade/>
  </p:transition>
  <p:extLst mod="1">
    <p:ext uri="{DCECCB84-F9BA-43D5-87BE-67443E8EF086}">
      <p15:sldGuideLst xmlns:p15="http://schemas.microsoft.com/office/powerpoint/2012/main">
        <p15:guide id="1" pos="2539" userDrawn="1">
          <p15:clr>
            <a:srgbClr val="9FCC3B"/>
          </p15:clr>
        </p15:guide>
        <p15:guide id="2" pos="2757" userDrawn="1">
          <p15:clr>
            <a:srgbClr val="9FCC3B"/>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grafik_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liennummer"/>
          <p:cNvSpPr>
            <a:spLocks noGrp="1" noRot="1" noMove="1" noResize="1"/>
          </p:cNvSpPr>
          <p:nvPr>
            <p:ph type="sldNum" sz="quarter" idx="12"/>
          </p:nvPr>
        </p:nvSpPr>
        <p:spPr/>
        <p:txBody>
          <a:bodyPr/>
          <a:lstStyle/>
          <a:p>
            <a:fld id="{E149E701-4815-4364-916B-D0D1C5DF7762}" type="slidenum">
              <a:rPr lang="de-AT" smtClean="0"/>
              <a:t>‹Nr.›</a:t>
            </a:fld>
            <a:endParaRPr lang="de-AT" dirty="0"/>
          </a:p>
        </p:txBody>
      </p:sp>
      <p:sp>
        <p:nvSpPr>
          <p:cNvPr id="4" name="Fusszeile"/>
          <p:cNvSpPr>
            <a:spLocks noGrp="1" noRot="1" noMove="1" noResize="1"/>
          </p:cNvSpPr>
          <p:nvPr>
            <p:ph type="ftr" sz="quarter" idx="11"/>
          </p:nvPr>
        </p:nvSpPr>
        <p:spPr/>
        <p:txBody>
          <a:bodyPr/>
          <a:lstStyle/>
          <a:p>
            <a:r>
              <a:rPr lang="fr-FR"/>
              <a:t>RFC User Satisfaction Survey 2019 | RFC 1</a:t>
            </a:r>
            <a:endParaRPr lang="de-AT" dirty="0"/>
          </a:p>
        </p:txBody>
      </p:sp>
      <p:sp>
        <p:nvSpPr>
          <p:cNvPr id="3" name="Datum"/>
          <p:cNvSpPr>
            <a:spLocks noGrp="1" noRot="1" noMove="1" noResize="1"/>
          </p:cNvSpPr>
          <p:nvPr>
            <p:ph type="dt" sz="half" idx="10"/>
          </p:nvPr>
        </p:nvSpPr>
        <p:spPr/>
        <p:txBody>
          <a:bodyPr/>
          <a:lstStyle/>
          <a:p>
            <a:endParaRPr lang="de-AT" dirty="0"/>
          </a:p>
        </p:txBody>
      </p:sp>
      <p:sp>
        <p:nvSpPr>
          <p:cNvPr id="2" name="Titel"/>
          <p:cNvSpPr>
            <a:spLocks noGrp="1" noRot="1" noMove="1" noResize="1"/>
          </p:cNvSpPr>
          <p:nvPr>
            <p:ph type="title"/>
          </p:nvPr>
        </p:nvSpPr>
        <p:spPr/>
        <p:txBody>
          <a:bodyPr/>
          <a:lstStyle/>
          <a:p>
            <a:r>
              <a:rPr lang="de-DE" dirty="0"/>
              <a:t>Titelmasterformat durch Klicken bearbeiten</a:t>
            </a:r>
            <a:endParaRPr lang="de-AT" dirty="0"/>
          </a:p>
        </p:txBody>
      </p:sp>
    </p:spTree>
    <p:extLst>
      <p:ext uri="{BB962C8B-B14F-4D97-AF65-F5344CB8AC3E}">
        <p14:creationId xmlns:p14="http://schemas.microsoft.com/office/powerpoint/2010/main" val="214515579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grafik_Radi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liennummer"/>
          <p:cNvSpPr>
            <a:spLocks noGrp="1" noRot="1" noMove="1" noResize="1"/>
          </p:cNvSpPr>
          <p:nvPr>
            <p:ph type="sldNum" sz="quarter" idx="12"/>
          </p:nvPr>
        </p:nvSpPr>
        <p:spPr/>
        <p:txBody>
          <a:bodyPr/>
          <a:lstStyle/>
          <a:p>
            <a:fld id="{E149E701-4815-4364-916B-D0D1C5DF7762}" type="slidenum">
              <a:rPr lang="de-AT" smtClean="0"/>
              <a:t>‹Nr.›</a:t>
            </a:fld>
            <a:endParaRPr lang="de-AT" dirty="0"/>
          </a:p>
        </p:txBody>
      </p:sp>
      <p:sp>
        <p:nvSpPr>
          <p:cNvPr id="4" name="Fusszeile"/>
          <p:cNvSpPr>
            <a:spLocks noGrp="1" noRot="1" noMove="1" noResize="1"/>
          </p:cNvSpPr>
          <p:nvPr>
            <p:ph type="ftr" sz="quarter" idx="11"/>
          </p:nvPr>
        </p:nvSpPr>
        <p:spPr/>
        <p:txBody>
          <a:bodyPr/>
          <a:lstStyle/>
          <a:p>
            <a:r>
              <a:rPr lang="fr-FR"/>
              <a:t>RFC User Satisfaction Survey 2019 | RFC 1</a:t>
            </a:r>
            <a:endParaRPr lang="de-AT" dirty="0"/>
          </a:p>
        </p:txBody>
      </p:sp>
      <p:sp>
        <p:nvSpPr>
          <p:cNvPr id="3" name="Datum"/>
          <p:cNvSpPr>
            <a:spLocks noGrp="1" noRot="1" noMove="1" noResize="1"/>
          </p:cNvSpPr>
          <p:nvPr>
            <p:ph type="dt" sz="half" idx="10"/>
          </p:nvPr>
        </p:nvSpPr>
        <p:spPr/>
        <p:txBody>
          <a:bodyPr/>
          <a:lstStyle/>
          <a:p>
            <a:endParaRPr lang="de-AT" dirty="0"/>
          </a:p>
        </p:txBody>
      </p:sp>
      <p:sp>
        <p:nvSpPr>
          <p:cNvPr id="2" name="Titel"/>
          <p:cNvSpPr>
            <a:spLocks noGrp="1" noRot="1" noMove="1" noResize="1"/>
          </p:cNvSpPr>
          <p:nvPr>
            <p:ph type="title"/>
          </p:nvPr>
        </p:nvSpPr>
        <p:spPr/>
        <p:txBody>
          <a:bodyPr/>
          <a:lstStyle/>
          <a:p>
            <a:r>
              <a:rPr lang="de-DE" dirty="0"/>
              <a:t>Titelmasterformat durch Klicken bearbeiten</a:t>
            </a:r>
            <a:endParaRPr lang="de-AT" dirty="0"/>
          </a:p>
        </p:txBody>
      </p:sp>
    </p:spTree>
    <p:extLst>
      <p:ext uri="{BB962C8B-B14F-4D97-AF65-F5344CB8AC3E}">
        <p14:creationId xmlns:p14="http://schemas.microsoft.com/office/powerpoint/2010/main" val="16848856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finding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_BoxShadow"/>
          <p:cNvSpPr>
            <a:spLocks noSelect="1"/>
          </p:cNvSpPr>
          <p:nvPr userDrawn="1"/>
        </p:nvSpPr>
        <p:spPr>
          <a:xfrm>
            <a:off x="25200" y="840568"/>
            <a:ext cx="9854606" cy="5990976"/>
          </a:xfrm>
          <a:prstGeom prst="rect">
            <a:avLst/>
          </a:prstGeom>
          <a:solidFill>
            <a:srgbClr val="FFFFFF"/>
          </a:solidFill>
          <a:ln w="6350">
            <a:noFill/>
          </a:ln>
          <a:effectLst>
            <a:innerShdw blurRad="508000">
              <a:srgbClr val="788CAF">
                <a:alpha val="65000"/>
              </a:srgbClr>
            </a:innerShdw>
          </a:effectLst>
          <a:scene3d>
            <a:camera prst="orthographicFront"/>
            <a:lightRig rig="fla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endParaRPr lang="de-AT" sz="1200" dirty="0">
              <a:solidFill>
                <a:schemeClr val="tx2"/>
              </a:solidFill>
            </a:endParaRPr>
          </a:p>
        </p:txBody>
      </p:sp>
      <p:sp>
        <p:nvSpPr>
          <p:cNvPr id="12" name="_RechtsSplit_Hintergrund"/>
          <p:cNvSpPr>
            <a:spLocks noGrp="1" noRot="1" noMove="1" noResize="1"/>
          </p:cNvSpPr>
          <p:nvPr>
            <p:ph type="body" sz="quarter" idx="16" hasCustomPrompt="1"/>
          </p:nvPr>
        </p:nvSpPr>
        <p:spPr>
          <a:xfrm>
            <a:off x="7347600" y="840580"/>
            <a:ext cx="2530576" cy="5988619"/>
          </a:xfrm>
          <a:solidFill>
            <a:srgbClr val="FFFFFF"/>
          </a:solidFill>
          <a:ln w="6350">
            <a:noFill/>
          </a:ln>
          <a:effectLst>
            <a:innerShdw blurRad="635000">
              <a:srgbClr val="788CAF">
                <a:alpha val="60000"/>
              </a:srgbClr>
            </a:innerShdw>
          </a:effectLst>
          <a:scene3d>
            <a:camera prst="orthographicFront"/>
            <a:lightRig rig="fla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10000" indent="0">
              <a:buNone/>
              <a:defRPr lang="de-DE" sz="1200" smtClean="0">
                <a:solidFill>
                  <a:schemeClr val="lt1"/>
                </a:solidFill>
              </a:defRPr>
            </a:lvl1pPr>
            <a:lvl2pPr>
              <a:defRPr lang="de-DE" smtClean="0">
                <a:solidFill>
                  <a:schemeClr val="lt1"/>
                </a:solidFill>
              </a:defRPr>
            </a:lvl2pPr>
            <a:lvl3pPr>
              <a:defRPr lang="de-DE" smtClean="0">
                <a:solidFill>
                  <a:schemeClr val="lt1"/>
                </a:solidFill>
              </a:defRPr>
            </a:lvl3pPr>
            <a:lvl4pPr>
              <a:defRPr lang="de-DE" smtClean="0">
                <a:solidFill>
                  <a:schemeClr val="lt1"/>
                </a:solidFill>
              </a:defRPr>
            </a:lvl4pPr>
            <a:lvl5pPr>
              <a:defRPr lang="de-AT">
                <a:solidFill>
                  <a:schemeClr val="lt1"/>
                </a:solidFill>
              </a:defRPr>
            </a:lvl5pPr>
          </a:lstStyle>
          <a:p>
            <a:pPr marL="10000" lvl="0" indent="10000" algn="ctr">
              <a:buChar char=" "/>
            </a:pPr>
            <a:r>
              <a:rPr lang="de-DE" dirty="0"/>
              <a:t> </a:t>
            </a:r>
            <a:endParaRPr lang="de-AT" dirty="0"/>
          </a:p>
        </p:txBody>
      </p:sp>
      <p:sp>
        <p:nvSpPr>
          <p:cNvPr id="5" name="Foliennummer"/>
          <p:cNvSpPr>
            <a:spLocks noGrp="1" noRot="1" noMove="1" noResize="1"/>
          </p:cNvSpPr>
          <p:nvPr>
            <p:ph type="sldNum" sz="quarter" idx="12"/>
          </p:nvPr>
        </p:nvSpPr>
        <p:spPr/>
        <p:txBody>
          <a:bodyPr/>
          <a:lstStyle/>
          <a:p>
            <a:fld id="{E149E701-4815-4364-916B-D0D1C5DF7762}" type="slidenum">
              <a:rPr lang="de-AT" smtClean="0"/>
              <a:t>‹Nr.›</a:t>
            </a:fld>
            <a:endParaRPr lang="de-AT" dirty="0"/>
          </a:p>
        </p:txBody>
      </p:sp>
      <p:sp>
        <p:nvSpPr>
          <p:cNvPr id="4" name="Fusszeile"/>
          <p:cNvSpPr>
            <a:spLocks noGrp="1" noRot="1" noMove="1" noResize="1"/>
          </p:cNvSpPr>
          <p:nvPr>
            <p:ph type="ftr" sz="quarter" idx="11"/>
          </p:nvPr>
        </p:nvSpPr>
        <p:spPr>
          <a:xfrm>
            <a:off x="2072681" y="6574857"/>
            <a:ext cx="7067979" cy="180000"/>
          </a:xfrm>
        </p:spPr>
        <p:txBody>
          <a:bodyPr/>
          <a:lstStyle/>
          <a:p>
            <a:r>
              <a:rPr lang="fr-FR"/>
              <a:t>RFC User Satisfaction Survey 2019 | RFC 1</a:t>
            </a:r>
            <a:endParaRPr lang="de-AT" dirty="0"/>
          </a:p>
        </p:txBody>
      </p:sp>
      <p:sp>
        <p:nvSpPr>
          <p:cNvPr id="3" name="Datum"/>
          <p:cNvSpPr>
            <a:spLocks noGrp="1" noRot="1" noMove="1" noResize="1"/>
          </p:cNvSpPr>
          <p:nvPr>
            <p:ph type="dt" sz="half" idx="10"/>
          </p:nvPr>
        </p:nvSpPr>
        <p:spPr>
          <a:xfrm>
            <a:off x="1246993" y="6574857"/>
            <a:ext cx="729939" cy="180000"/>
          </a:xfrm>
        </p:spPr>
        <p:txBody>
          <a:bodyPr/>
          <a:lstStyle/>
          <a:p>
            <a:endParaRPr lang="de-AT" dirty="0"/>
          </a:p>
        </p:txBody>
      </p:sp>
      <p:sp>
        <p:nvSpPr>
          <p:cNvPr id="7" name="Inhalt"/>
          <p:cNvSpPr>
            <a:spLocks noGrp="1" noRot="1" noMove="1" noResize="1"/>
          </p:cNvSpPr>
          <p:nvPr>
            <p:ph sz="quarter" idx="13"/>
          </p:nvPr>
        </p:nvSpPr>
        <p:spPr>
          <a:xfrm>
            <a:off x="1244600" y="1123200"/>
            <a:ext cx="5750107" cy="5364000"/>
          </a:xfrm>
        </p:spPr>
        <p:txBody>
          <a:bodyPr>
            <a:noAutofit/>
          </a:bodyPr>
          <a:lstStyle>
            <a:lvl1pPr marL="306000" indent="-306000">
              <a:spcBef>
                <a:spcPts val="1200"/>
              </a:spcBef>
              <a:buClr>
                <a:schemeClr val="accent4"/>
              </a:buClr>
              <a:buSzPct val="150000"/>
              <a:buFont typeface="+mj-lt"/>
              <a:buAutoNum type="arabicPeriod"/>
              <a:defRPr lang="de-DE" b="1" smtClean="0">
                <a:solidFill>
                  <a:schemeClr val="accent4"/>
                </a:solidFill>
              </a:defRPr>
            </a:lvl1pPr>
            <a:lvl2pPr marL="630000" indent="-306000">
              <a:spcBef>
                <a:spcPts val="300"/>
              </a:spcBef>
              <a:buFont typeface="marketmindED" pitchFamily="2" charset="0"/>
              <a:buChar char="-"/>
              <a:defRPr lang="de-DE" smtClean="0"/>
            </a:lvl2pPr>
            <a:lvl3pPr marL="918000" indent="-306000">
              <a:buFont typeface="marketmindED" pitchFamily="2" charset="0"/>
              <a:buChar char="-"/>
              <a:defRPr lang="de-DE" sz="1200" smtClean="0"/>
            </a:lvl3pPr>
            <a:lvl4pPr marL="306000" indent="-306000">
              <a:spcBef>
                <a:spcPts val="1200"/>
              </a:spcBef>
              <a:spcAft>
                <a:spcPts val="300"/>
              </a:spcAft>
              <a:buClr>
                <a:srgbClr val="4B5A73"/>
              </a:buClr>
              <a:buFont typeface="marketmindED" pitchFamily="2" charset="0"/>
              <a:buChar char="&gt;"/>
              <a:defRPr lang="de-DE" sz="1400" b="1" smtClean="0">
                <a:solidFill>
                  <a:schemeClr val="accent4"/>
                </a:solidFill>
              </a:defRPr>
            </a:lvl4pPr>
            <a:lvl5pPr>
              <a:spcBef>
                <a:spcPts val="1200"/>
              </a:spcBef>
              <a:defRPr lang="de-AT" b="1">
                <a:solidFill>
                  <a:schemeClr val="accent4"/>
                </a:solidFill>
              </a:defRPr>
            </a:lvl5pPr>
            <a:lvl6pPr>
              <a:spcBef>
                <a:spcPts val="1200"/>
              </a:spcBef>
              <a:defRPr b="1">
                <a:solidFill>
                  <a:schemeClr val="accent4"/>
                </a:solidFill>
              </a:defRPr>
            </a:lvl6pPr>
            <a:lvl7pPr>
              <a:spcBef>
                <a:spcPts val="1200"/>
              </a:spcBef>
              <a:defRPr b="1">
                <a:solidFill>
                  <a:schemeClr val="accent4"/>
                </a:solidFill>
              </a:defRPr>
            </a:lvl7pPr>
            <a:lvl8pPr>
              <a:spcBef>
                <a:spcPts val="1200"/>
              </a:spcBef>
              <a:defRPr b="1">
                <a:solidFill>
                  <a:schemeClr val="accent4"/>
                </a:solidFill>
              </a:defRPr>
            </a:lvl8pPr>
            <a:lvl9pPr>
              <a:spcBef>
                <a:spcPts val="1200"/>
              </a:spcBef>
              <a:defRPr b="1">
                <a:solidFill>
                  <a:schemeClr val="accent4"/>
                </a:solidFill>
              </a:defRPr>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Siebente Ebene</a:t>
            </a:r>
          </a:p>
          <a:p>
            <a:pPr lvl="7"/>
            <a:r>
              <a:rPr lang="de-DE" dirty="0"/>
              <a:t>Achte Ebene</a:t>
            </a:r>
          </a:p>
          <a:p>
            <a:pPr lvl="8"/>
            <a:r>
              <a:rPr lang="de-DE" dirty="0"/>
              <a:t>Neunte Ebene</a:t>
            </a:r>
            <a:endParaRPr lang="de-AT" dirty="0"/>
          </a:p>
        </p:txBody>
      </p:sp>
      <p:sp>
        <p:nvSpPr>
          <p:cNvPr id="2" name="Titel"/>
          <p:cNvSpPr>
            <a:spLocks noGrp="1" noRot="1" noMove="1" noResize="1"/>
          </p:cNvSpPr>
          <p:nvPr>
            <p:ph type="title"/>
          </p:nvPr>
        </p:nvSpPr>
        <p:spPr/>
        <p:txBody>
          <a:bodyPr/>
          <a:lstStyle>
            <a:lvl1pPr>
              <a:defRPr lang="de-AT"/>
            </a:lvl1pPr>
          </a:lstStyle>
          <a:p>
            <a:r>
              <a:rPr lang="de-DE" dirty="0"/>
              <a:t>Titelmasterformat durch Klicken bearbeiten</a:t>
            </a:r>
            <a:endParaRPr lang="de-AT" dirty="0"/>
          </a:p>
        </p:txBody>
      </p:sp>
      <p:sp>
        <p:nvSpPr>
          <p:cNvPr id="111" name="_mm_Keyfindings"/>
          <p:cNvSpPr>
            <a:spLocks noGrp="1" noRot="1" noMove="1" noResize="1"/>
          </p:cNvSpPr>
          <p:nvPr userDrawn="1"/>
        </p:nvSpPr>
        <p:spPr>
          <a:xfrm>
            <a:off x="27038" y="836613"/>
            <a:ext cx="688978" cy="5994349"/>
          </a:xfrm>
          <a:prstGeom prst="rect">
            <a:avLst/>
          </a:prstGeom>
          <a:gradFill flip="none" rotWithShape="0">
            <a:gsLst>
              <a:gs pos="0">
                <a:srgbClr val="B4CD00"/>
              </a:gs>
              <a:gs pos="100000">
                <a:schemeClr val="accent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108000" tIns="360000" rIns="0" bIns="0" numCol="1" spcCol="0" rtlCol="0" fromWordArt="0" anchor="t" anchorCtr="0" forceAA="0" compatLnSpc="1">
            <a:prstTxWarp prst="textNoShape">
              <a:avLst/>
            </a:prstTxWarp>
            <a:noAutofit/>
          </a:bodyPr>
          <a:lstStyle/>
          <a:p>
            <a:pPr algn="r"/>
            <a:r>
              <a:rPr lang="de-DE" sz="1800" cap="all" baseline="0" dirty="0">
                <a:solidFill>
                  <a:srgbClr val="FFFFFF"/>
                </a:solidFill>
              </a:rPr>
              <a:t>KEY FINDINGS</a:t>
            </a:r>
            <a:endParaRPr lang="de-AT" sz="1800" cap="all" baseline="0" dirty="0">
              <a:solidFill>
                <a:srgbClr val="FFFFFF"/>
              </a:solidFill>
            </a:endParaRPr>
          </a:p>
        </p:txBody>
      </p:sp>
      <p:grpSp>
        <p:nvGrpSpPr>
          <p:cNvPr id="110" name="_mm_Ringbuch"/>
          <p:cNvGrpSpPr>
            <a:grpSpLocks noSelect="1"/>
          </p:cNvGrpSpPr>
          <p:nvPr userDrawn="1"/>
        </p:nvGrpSpPr>
        <p:grpSpPr>
          <a:xfrm>
            <a:off x="494892" y="836614"/>
            <a:ext cx="438572" cy="5997523"/>
            <a:chOff x="-710838" y="836614"/>
            <a:chExt cx="438572" cy="5997523"/>
          </a:xfrm>
        </p:grpSpPr>
        <p:sp>
          <p:nvSpPr>
            <p:cNvPr id="214" name="_Stanze"/>
            <p:cNvSpPr>
              <a:spLocks noEditPoints="1"/>
            </p:cNvSpPr>
            <p:nvPr userDrawn="1"/>
          </p:nvSpPr>
          <p:spPr bwMode="auto">
            <a:xfrm>
              <a:off x="-710838" y="836614"/>
              <a:ext cx="438572" cy="5997523"/>
            </a:xfrm>
            <a:custGeom>
              <a:avLst/>
              <a:gdLst>
                <a:gd name="T0" fmla="*/ 149 w 277"/>
                <a:gd name="T1" fmla="*/ 0 h 3788"/>
                <a:gd name="T2" fmla="*/ 0 w 277"/>
                <a:gd name="T3" fmla="*/ 3442 h 3788"/>
                <a:gd name="T4" fmla="*/ 220 w 277"/>
                <a:gd name="T5" fmla="*/ 3442 h 3788"/>
                <a:gd name="T6" fmla="*/ 57 w 277"/>
                <a:gd name="T7" fmla="*/ 3570 h 3788"/>
                <a:gd name="T8" fmla="*/ 57 w 277"/>
                <a:gd name="T9" fmla="*/ 3570 h 3788"/>
                <a:gd name="T10" fmla="*/ 277 w 277"/>
                <a:gd name="T11" fmla="*/ 3570 h 3788"/>
                <a:gd name="T12" fmla="*/ 0 w 277"/>
                <a:gd name="T13" fmla="*/ 3250 h 3788"/>
                <a:gd name="T14" fmla="*/ 220 w 277"/>
                <a:gd name="T15" fmla="*/ 3250 h 3788"/>
                <a:gd name="T16" fmla="*/ 57 w 277"/>
                <a:gd name="T17" fmla="*/ 3003 h 3788"/>
                <a:gd name="T18" fmla="*/ 57 w 277"/>
                <a:gd name="T19" fmla="*/ 3003 h 3788"/>
                <a:gd name="T20" fmla="*/ 277 w 277"/>
                <a:gd name="T21" fmla="*/ 3003 h 3788"/>
                <a:gd name="T22" fmla="*/ 0 w 277"/>
                <a:gd name="T23" fmla="*/ 2875 h 3788"/>
                <a:gd name="T24" fmla="*/ 220 w 277"/>
                <a:gd name="T25" fmla="*/ 2875 h 3788"/>
                <a:gd name="T26" fmla="*/ 57 w 277"/>
                <a:gd name="T27" fmla="*/ 2627 h 3788"/>
                <a:gd name="T28" fmla="*/ 57 w 277"/>
                <a:gd name="T29" fmla="*/ 2627 h 3788"/>
                <a:gd name="T30" fmla="*/ 277 w 277"/>
                <a:gd name="T31" fmla="*/ 2627 h 3788"/>
                <a:gd name="T32" fmla="*/ 0 w 277"/>
                <a:gd name="T33" fmla="*/ 2491 h 3788"/>
                <a:gd name="T34" fmla="*/ 220 w 277"/>
                <a:gd name="T35" fmla="*/ 2491 h 3788"/>
                <a:gd name="T36" fmla="*/ 57 w 277"/>
                <a:gd name="T37" fmla="*/ 2244 h 3788"/>
                <a:gd name="T38" fmla="*/ 57 w 277"/>
                <a:gd name="T39" fmla="*/ 2244 h 3788"/>
                <a:gd name="T40" fmla="*/ 277 w 277"/>
                <a:gd name="T41" fmla="*/ 2244 h 3788"/>
                <a:gd name="T42" fmla="*/ 0 w 277"/>
                <a:gd name="T43" fmla="*/ 2116 h 3788"/>
                <a:gd name="T44" fmla="*/ 220 w 277"/>
                <a:gd name="T45" fmla="*/ 2116 h 3788"/>
                <a:gd name="T46" fmla="*/ 57 w 277"/>
                <a:gd name="T47" fmla="*/ 1868 h 3788"/>
                <a:gd name="T48" fmla="*/ 57 w 277"/>
                <a:gd name="T49" fmla="*/ 1868 h 3788"/>
                <a:gd name="T50" fmla="*/ 277 w 277"/>
                <a:gd name="T51" fmla="*/ 1868 h 3788"/>
                <a:gd name="T52" fmla="*/ 0 w 277"/>
                <a:gd name="T53" fmla="*/ 1732 h 3788"/>
                <a:gd name="T54" fmla="*/ 220 w 277"/>
                <a:gd name="T55" fmla="*/ 1732 h 3788"/>
                <a:gd name="T56" fmla="*/ 57 w 277"/>
                <a:gd name="T57" fmla="*/ 1492 h 3788"/>
                <a:gd name="T58" fmla="*/ 57 w 277"/>
                <a:gd name="T59" fmla="*/ 1492 h 3788"/>
                <a:gd name="T60" fmla="*/ 277 w 277"/>
                <a:gd name="T61" fmla="*/ 1492 h 3788"/>
                <a:gd name="T62" fmla="*/ 0 w 277"/>
                <a:gd name="T63" fmla="*/ 1356 h 3788"/>
                <a:gd name="T64" fmla="*/ 220 w 277"/>
                <a:gd name="T65" fmla="*/ 1356 h 3788"/>
                <a:gd name="T66" fmla="*/ 57 w 277"/>
                <a:gd name="T67" fmla="*/ 1109 h 3788"/>
                <a:gd name="T68" fmla="*/ 57 w 277"/>
                <a:gd name="T69" fmla="*/ 1109 h 3788"/>
                <a:gd name="T70" fmla="*/ 277 w 277"/>
                <a:gd name="T71" fmla="*/ 1109 h 3788"/>
                <a:gd name="T72" fmla="*/ 0 w 277"/>
                <a:gd name="T73" fmla="*/ 981 h 3788"/>
                <a:gd name="T74" fmla="*/ 220 w 277"/>
                <a:gd name="T75" fmla="*/ 981 h 3788"/>
                <a:gd name="T76" fmla="*/ 57 w 277"/>
                <a:gd name="T77" fmla="*/ 733 h 3788"/>
                <a:gd name="T78" fmla="*/ 57 w 277"/>
                <a:gd name="T79" fmla="*/ 733 h 3788"/>
                <a:gd name="T80" fmla="*/ 277 w 277"/>
                <a:gd name="T81" fmla="*/ 733 h 3788"/>
                <a:gd name="T82" fmla="*/ 0 w 277"/>
                <a:gd name="T83" fmla="*/ 597 h 3788"/>
                <a:gd name="T84" fmla="*/ 220 w 277"/>
                <a:gd name="T85" fmla="*/ 597 h 3788"/>
                <a:gd name="T86" fmla="*/ 57 w 277"/>
                <a:gd name="T87" fmla="*/ 350 h 3788"/>
                <a:gd name="T88" fmla="*/ 57 w 277"/>
                <a:gd name="T89" fmla="*/ 350 h 3788"/>
                <a:gd name="T90" fmla="*/ 277 w 277"/>
                <a:gd name="T91" fmla="*/ 350 h 3788"/>
                <a:gd name="T92" fmla="*/ 0 w 277"/>
                <a:gd name="T93" fmla="*/ 222 h 3788"/>
                <a:gd name="T94" fmla="*/ 220 w 277"/>
                <a:gd name="T95" fmla="*/ 222 h 3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7" h="3788">
                  <a:moveTo>
                    <a:pt x="149" y="3788"/>
                  </a:moveTo>
                  <a:lnTo>
                    <a:pt x="130" y="3788"/>
                  </a:lnTo>
                  <a:lnTo>
                    <a:pt x="130" y="0"/>
                  </a:lnTo>
                  <a:lnTo>
                    <a:pt x="149" y="0"/>
                  </a:lnTo>
                  <a:lnTo>
                    <a:pt x="149" y="3788"/>
                  </a:lnTo>
                  <a:close/>
                  <a:moveTo>
                    <a:pt x="57" y="3386"/>
                  </a:moveTo>
                  <a:lnTo>
                    <a:pt x="0" y="3386"/>
                  </a:lnTo>
                  <a:lnTo>
                    <a:pt x="0" y="3442"/>
                  </a:lnTo>
                  <a:lnTo>
                    <a:pt x="57" y="3442"/>
                  </a:lnTo>
                  <a:lnTo>
                    <a:pt x="57" y="3386"/>
                  </a:lnTo>
                  <a:close/>
                  <a:moveTo>
                    <a:pt x="277" y="3442"/>
                  </a:moveTo>
                  <a:lnTo>
                    <a:pt x="220" y="3442"/>
                  </a:lnTo>
                  <a:lnTo>
                    <a:pt x="220" y="3386"/>
                  </a:lnTo>
                  <a:lnTo>
                    <a:pt x="277" y="3386"/>
                  </a:lnTo>
                  <a:lnTo>
                    <a:pt x="277" y="3442"/>
                  </a:lnTo>
                  <a:close/>
                  <a:moveTo>
                    <a:pt x="57" y="3570"/>
                  </a:moveTo>
                  <a:lnTo>
                    <a:pt x="0" y="3570"/>
                  </a:lnTo>
                  <a:lnTo>
                    <a:pt x="0" y="3626"/>
                  </a:lnTo>
                  <a:lnTo>
                    <a:pt x="57" y="3626"/>
                  </a:lnTo>
                  <a:lnTo>
                    <a:pt x="57" y="3570"/>
                  </a:lnTo>
                  <a:close/>
                  <a:moveTo>
                    <a:pt x="277" y="3626"/>
                  </a:moveTo>
                  <a:lnTo>
                    <a:pt x="220" y="3626"/>
                  </a:lnTo>
                  <a:lnTo>
                    <a:pt x="220" y="3570"/>
                  </a:lnTo>
                  <a:lnTo>
                    <a:pt x="277" y="3570"/>
                  </a:lnTo>
                  <a:lnTo>
                    <a:pt x="277" y="3626"/>
                  </a:lnTo>
                  <a:close/>
                  <a:moveTo>
                    <a:pt x="57" y="3195"/>
                  </a:moveTo>
                  <a:lnTo>
                    <a:pt x="0" y="3195"/>
                  </a:lnTo>
                  <a:lnTo>
                    <a:pt x="0" y="3250"/>
                  </a:lnTo>
                  <a:lnTo>
                    <a:pt x="57" y="3250"/>
                  </a:lnTo>
                  <a:lnTo>
                    <a:pt x="57" y="3195"/>
                  </a:lnTo>
                  <a:close/>
                  <a:moveTo>
                    <a:pt x="277" y="3250"/>
                  </a:moveTo>
                  <a:lnTo>
                    <a:pt x="220" y="3250"/>
                  </a:lnTo>
                  <a:lnTo>
                    <a:pt x="220" y="3195"/>
                  </a:lnTo>
                  <a:lnTo>
                    <a:pt x="277" y="3195"/>
                  </a:lnTo>
                  <a:lnTo>
                    <a:pt x="277" y="3250"/>
                  </a:lnTo>
                  <a:close/>
                  <a:moveTo>
                    <a:pt x="57" y="3003"/>
                  </a:moveTo>
                  <a:lnTo>
                    <a:pt x="0" y="3003"/>
                  </a:lnTo>
                  <a:lnTo>
                    <a:pt x="0" y="3059"/>
                  </a:lnTo>
                  <a:lnTo>
                    <a:pt x="57" y="3059"/>
                  </a:lnTo>
                  <a:lnTo>
                    <a:pt x="57" y="3003"/>
                  </a:lnTo>
                  <a:close/>
                  <a:moveTo>
                    <a:pt x="277" y="3059"/>
                  </a:moveTo>
                  <a:lnTo>
                    <a:pt x="220" y="3059"/>
                  </a:lnTo>
                  <a:lnTo>
                    <a:pt x="220" y="3003"/>
                  </a:lnTo>
                  <a:lnTo>
                    <a:pt x="277" y="3003"/>
                  </a:lnTo>
                  <a:lnTo>
                    <a:pt x="277" y="3059"/>
                  </a:lnTo>
                  <a:close/>
                  <a:moveTo>
                    <a:pt x="57" y="2819"/>
                  </a:moveTo>
                  <a:lnTo>
                    <a:pt x="0" y="2819"/>
                  </a:lnTo>
                  <a:lnTo>
                    <a:pt x="0" y="2875"/>
                  </a:lnTo>
                  <a:lnTo>
                    <a:pt x="57" y="2875"/>
                  </a:lnTo>
                  <a:lnTo>
                    <a:pt x="57" y="2819"/>
                  </a:lnTo>
                  <a:close/>
                  <a:moveTo>
                    <a:pt x="277" y="2875"/>
                  </a:moveTo>
                  <a:lnTo>
                    <a:pt x="220" y="2875"/>
                  </a:lnTo>
                  <a:lnTo>
                    <a:pt x="220" y="2819"/>
                  </a:lnTo>
                  <a:lnTo>
                    <a:pt x="277" y="2819"/>
                  </a:lnTo>
                  <a:lnTo>
                    <a:pt x="277" y="2875"/>
                  </a:lnTo>
                  <a:close/>
                  <a:moveTo>
                    <a:pt x="57" y="2627"/>
                  </a:moveTo>
                  <a:lnTo>
                    <a:pt x="0" y="2627"/>
                  </a:lnTo>
                  <a:lnTo>
                    <a:pt x="0" y="2683"/>
                  </a:lnTo>
                  <a:lnTo>
                    <a:pt x="57" y="2683"/>
                  </a:lnTo>
                  <a:lnTo>
                    <a:pt x="57" y="2627"/>
                  </a:lnTo>
                  <a:close/>
                  <a:moveTo>
                    <a:pt x="277" y="2683"/>
                  </a:moveTo>
                  <a:lnTo>
                    <a:pt x="220" y="2683"/>
                  </a:lnTo>
                  <a:lnTo>
                    <a:pt x="220" y="2627"/>
                  </a:lnTo>
                  <a:lnTo>
                    <a:pt x="277" y="2627"/>
                  </a:lnTo>
                  <a:lnTo>
                    <a:pt x="277" y="2683"/>
                  </a:lnTo>
                  <a:close/>
                  <a:moveTo>
                    <a:pt x="57" y="2435"/>
                  </a:moveTo>
                  <a:lnTo>
                    <a:pt x="0" y="2435"/>
                  </a:lnTo>
                  <a:lnTo>
                    <a:pt x="0" y="2491"/>
                  </a:lnTo>
                  <a:lnTo>
                    <a:pt x="57" y="2491"/>
                  </a:lnTo>
                  <a:lnTo>
                    <a:pt x="57" y="2435"/>
                  </a:lnTo>
                  <a:close/>
                  <a:moveTo>
                    <a:pt x="277" y="2491"/>
                  </a:moveTo>
                  <a:lnTo>
                    <a:pt x="220" y="2491"/>
                  </a:lnTo>
                  <a:lnTo>
                    <a:pt x="220" y="2435"/>
                  </a:lnTo>
                  <a:lnTo>
                    <a:pt x="277" y="2435"/>
                  </a:lnTo>
                  <a:lnTo>
                    <a:pt x="277" y="2491"/>
                  </a:lnTo>
                  <a:close/>
                  <a:moveTo>
                    <a:pt x="57" y="2244"/>
                  </a:moveTo>
                  <a:lnTo>
                    <a:pt x="0" y="2244"/>
                  </a:lnTo>
                  <a:lnTo>
                    <a:pt x="0" y="2299"/>
                  </a:lnTo>
                  <a:lnTo>
                    <a:pt x="57" y="2299"/>
                  </a:lnTo>
                  <a:lnTo>
                    <a:pt x="57" y="2244"/>
                  </a:lnTo>
                  <a:close/>
                  <a:moveTo>
                    <a:pt x="277" y="2299"/>
                  </a:moveTo>
                  <a:lnTo>
                    <a:pt x="220" y="2299"/>
                  </a:lnTo>
                  <a:lnTo>
                    <a:pt x="220" y="2244"/>
                  </a:lnTo>
                  <a:lnTo>
                    <a:pt x="277" y="2244"/>
                  </a:lnTo>
                  <a:lnTo>
                    <a:pt x="277" y="2299"/>
                  </a:lnTo>
                  <a:close/>
                  <a:moveTo>
                    <a:pt x="57" y="2060"/>
                  </a:moveTo>
                  <a:lnTo>
                    <a:pt x="0" y="2060"/>
                  </a:lnTo>
                  <a:lnTo>
                    <a:pt x="0" y="2116"/>
                  </a:lnTo>
                  <a:lnTo>
                    <a:pt x="57" y="2116"/>
                  </a:lnTo>
                  <a:lnTo>
                    <a:pt x="57" y="2060"/>
                  </a:lnTo>
                  <a:close/>
                  <a:moveTo>
                    <a:pt x="277" y="2116"/>
                  </a:moveTo>
                  <a:lnTo>
                    <a:pt x="220" y="2116"/>
                  </a:lnTo>
                  <a:lnTo>
                    <a:pt x="220" y="2060"/>
                  </a:lnTo>
                  <a:lnTo>
                    <a:pt x="277" y="2060"/>
                  </a:lnTo>
                  <a:lnTo>
                    <a:pt x="277" y="2116"/>
                  </a:lnTo>
                  <a:close/>
                  <a:moveTo>
                    <a:pt x="57" y="1868"/>
                  </a:moveTo>
                  <a:lnTo>
                    <a:pt x="0" y="1868"/>
                  </a:lnTo>
                  <a:lnTo>
                    <a:pt x="0" y="1924"/>
                  </a:lnTo>
                  <a:lnTo>
                    <a:pt x="57" y="1924"/>
                  </a:lnTo>
                  <a:lnTo>
                    <a:pt x="57" y="1868"/>
                  </a:lnTo>
                  <a:close/>
                  <a:moveTo>
                    <a:pt x="277" y="1924"/>
                  </a:moveTo>
                  <a:lnTo>
                    <a:pt x="220" y="1924"/>
                  </a:lnTo>
                  <a:lnTo>
                    <a:pt x="220" y="1868"/>
                  </a:lnTo>
                  <a:lnTo>
                    <a:pt x="277" y="1868"/>
                  </a:lnTo>
                  <a:lnTo>
                    <a:pt x="277" y="1924"/>
                  </a:lnTo>
                  <a:close/>
                  <a:moveTo>
                    <a:pt x="57" y="1676"/>
                  </a:moveTo>
                  <a:lnTo>
                    <a:pt x="0" y="1676"/>
                  </a:lnTo>
                  <a:lnTo>
                    <a:pt x="0" y="1732"/>
                  </a:lnTo>
                  <a:lnTo>
                    <a:pt x="57" y="1732"/>
                  </a:lnTo>
                  <a:lnTo>
                    <a:pt x="57" y="1676"/>
                  </a:lnTo>
                  <a:close/>
                  <a:moveTo>
                    <a:pt x="277" y="1732"/>
                  </a:moveTo>
                  <a:lnTo>
                    <a:pt x="220" y="1732"/>
                  </a:lnTo>
                  <a:lnTo>
                    <a:pt x="220" y="1676"/>
                  </a:lnTo>
                  <a:lnTo>
                    <a:pt x="277" y="1676"/>
                  </a:lnTo>
                  <a:lnTo>
                    <a:pt x="277" y="1732"/>
                  </a:lnTo>
                  <a:close/>
                  <a:moveTo>
                    <a:pt x="57" y="1492"/>
                  </a:moveTo>
                  <a:lnTo>
                    <a:pt x="0" y="1492"/>
                  </a:lnTo>
                  <a:lnTo>
                    <a:pt x="0" y="1548"/>
                  </a:lnTo>
                  <a:lnTo>
                    <a:pt x="57" y="1548"/>
                  </a:lnTo>
                  <a:lnTo>
                    <a:pt x="57" y="1492"/>
                  </a:lnTo>
                  <a:close/>
                  <a:moveTo>
                    <a:pt x="277" y="1548"/>
                  </a:moveTo>
                  <a:lnTo>
                    <a:pt x="220" y="1548"/>
                  </a:lnTo>
                  <a:lnTo>
                    <a:pt x="220" y="1492"/>
                  </a:lnTo>
                  <a:lnTo>
                    <a:pt x="277" y="1492"/>
                  </a:lnTo>
                  <a:lnTo>
                    <a:pt x="277" y="1548"/>
                  </a:lnTo>
                  <a:close/>
                  <a:moveTo>
                    <a:pt x="57" y="1301"/>
                  </a:moveTo>
                  <a:lnTo>
                    <a:pt x="0" y="1301"/>
                  </a:lnTo>
                  <a:lnTo>
                    <a:pt x="0" y="1356"/>
                  </a:lnTo>
                  <a:lnTo>
                    <a:pt x="57" y="1356"/>
                  </a:lnTo>
                  <a:lnTo>
                    <a:pt x="57" y="1301"/>
                  </a:lnTo>
                  <a:close/>
                  <a:moveTo>
                    <a:pt x="277" y="1356"/>
                  </a:moveTo>
                  <a:lnTo>
                    <a:pt x="220" y="1356"/>
                  </a:lnTo>
                  <a:lnTo>
                    <a:pt x="220" y="1301"/>
                  </a:lnTo>
                  <a:lnTo>
                    <a:pt x="277" y="1301"/>
                  </a:lnTo>
                  <a:lnTo>
                    <a:pt x="277" y="1356"/>
                  </a:lnTo>
                  <a:close/>
                  <a:moveTo>
                    <a:pt x="57" y="1109"/>
                  </a:moveTo>
                  <a:lnTo>
                    <a:pt x="0" y="1109"/>
                  </a:lnTo>
                  <a:lnTo>
                    <a:pt x="0" y="1165"/>
                  </a:lnTo>
                  <a:lnTo>
                    <a:pt x="57" y="1165"/>
                  </a:lnTo>
                  <a:lnTo>
                    <a:pt x="57" y="1109"/>
                  </a:lnTo>
                  <a:close/>
                  <a:moveTo>
                    <a:pt x="277" y="1165"/>
                  </a:moveTo>
                  <a:lnTo>
                    <a:pt x="220" y="1165"/>
                  </a:lnTo>
                  <a:lnTo>
                    <a:pt x="220" y="1109"/>
                  </a:lnTo>
                  <a:lnTo>
                    <a:pt x="277" y="1109"/>
                  </a:lnTo>
                  <a:lnTo>
                    <a:pt x="277" y="1165"/>
                  </a:lnTo>
                  <a:close/>
                  <a:moveTo>
                    <a:pt x="57" y="925"/>
                  </a:moveTo>
                  <a:lnTo>
                    <a:pt x="0" y="925"/>
                  </a:lnTo>
                  <a:lnTo>
                    <a:pt x="0" y="981"/>
                  </a:lnTo>
                  <a:lnTo>
                    <a:pt x="57" y="981"/>
                  </a:lnTo>
                  <a:lnTo>
                    <a:pt x="57" y="925"/>
                  </a:lnTo>
                  <a:close/>
                  <a:moveTo>
                    <a:pt x="277" y="981"/>
                  </a:moveTo>
                  <a:lnTo>
                    <a:pt x="220" y="981"/>
                  </a:lnTo>
                  <a:lnTo>
                    <a:pt x="220" y="925"/>
                  </a:lnTo>
                  <a:lnTo>
                    <a:pt x="277" y="925"/>
                  </a:lnTo>
                  <a:lnTo>
                    <a:pt x="277" y="981"/>
                  </a:lnTo>
                  <a:close/>
                  <a:moveTo>
                    <a:pt x="57" y="733"/>
                  </a:moveTo>
                  <a:lnTo>
                    <a:pt x="0" y="733"/>
                  </a:lnTo>
                  <a:lnTo>
                    <a:pt x="0" y="789"/>
                  </a:lnTo>
                  <a:lnTo>
                    <a:pt x="57" y="789"/>
                  </a:lnTo>
                  <a:lnTo>
                    <a:pt x="57" y="733"/>
                  </a:lnTo>
                  <a:close/>
                  <a:moveTo>
                    <a:pt x="277" y="789"/>
                  </a:moveTo>
                  <a:lnTo>
                    <a:pt x="220" y="789"/>
                  </a:lnTo>
                  <a:lnTo>
                    <a:pt x="220" y="733"/>
                  </a:lnTo>
                  <a:lnTo>
                    <a:pt x="277" y="733"/>
                  </a:lnTo>
                  <a:lnTo>
                    <a:pt x="277" y="789"/>
                  </a:lnTo>
                  <a:close/>
                  <a:moveTo>
                    <a:pt x="57" y="541"/>
                  </a:moveTo>
                  <a:lnTo>
                    <a:pt x="0" y="541"/>
                  </a:lnTo>
                  <a:lnTo>
                    <a:pt x="0" y="597"/>
                  </a:lnTo>
                  <a:lnTo>
                    <a:pt x="57" y="597"/>
                  </a:lnTo>
                  <a:lnTo>
                    <a:pt x="57" y="541"/>
                  </a:lnTo>
                  <a:close/>
                  <a:moveTo>
                    <a:pt x="277" y="597"/>
                  </a:moveTo>
                  <a:lnTo>
                    <a:pt x="220" y="597"/>
                  </a:lnTo>
                  <a:lnTo>
                    <a:pt x="220" y="541"/>
                  </a:lnTo>
                  <a:lnTo>
                    <a:pt x="277" y="541"/>
                  </a:lnTo>
                  <a:lnTo>
                    <a:pt x="277" y="597"/>
                  </a:lnTo>
                  <a:close/>
                  <a:moveTo>
                    <a:pt x="57" y="350"/>
                  </a:moveTo>
                  <a:lnTo>
                    <a:pt x="0" y="350"/>
                  </a:lnTo>
                  <a:lnTo>
                    <a:pt x="0" y="405"/>
                  </a:lnTo>
                  <a:lnTo>
                    <a:pt x="57" y="405"/>
                  </a:lnTo>
                  <a:lnTo>
                    <a:pt x="57" y="350"/>
                  </a:lnTo>
                  <a:close/>
                  <a:moveTo>
                    <a:pt x="277" y="405"/>
                  </a:moveTo>
                  <a:lnTo>
                    <a:pt x="220" y="405"/>
                  </a:lnTo>
                  <a:lnTo>
                    <a:pt x="220" y="350"/>
                  </a:lnTo>
                  <a:lnTo>
                    <a:pt x="277" y="350"/>
                  </a:lnTo>
                  <a:lnTo>
                    <a:pt x="277" y="405"/>
                  </a:lnTo>
                  <a:close/>
                  <a:moveTo>
                    <a:pt x="57" y="166"/>
                  </a:moveTo>
                  <a:lnTo>
                    <a:pt x="0" y="166"/>
                  </a:lnTo>
                  <a:lnTo>
                    <a:pt x="0" y="222"/>
                  </a:lnTo>
                  <a:lnTo>
                    <a:pt x="57" y="222"/>
                  </a:lnTo>
                  <a:lnTo>
                    <a:pt x="57" y="166"/>
                  </a:lnTo>
                  <a:close/>
                  <a:moveTo>
                    <a:pt x="277" y="222"/>
                  </a:moveTo>
                  <a:lnTo>
                    <a:pt x="220" y="222"/>
                  </a:lnTo>
                  <a:lnTo>
                    <a:pt x="220" y="166"/>
                  </a:lnTo>
                  <a:lnTo>
                    <a:pt x="277" y="166"/>
                  </a:lnTo>
                  <a:lnTo>
                    <a:pt x="277" y="222"/>
                  </a:lnTo>
                  <a:close/>
                </a:path>
              </a:pathLst>
            </a:custGeom>
            <a:solidFill>
              <a:srgbClr val="4B5A73"/>
            </a:solidFill>
            <a:ln>
              <a:noFill/>
            </a:ln>
          </p:spPr>
          <p:txBody>
            <a:bodyPr vert="horz" wrap="square" lIns="91440" tIns="45720" rIns="91440" bIns="45720" numCol="1" anchor="t" anchorCtr="0" compatLnSpc="1">
              <a:prstTxWarp prst="textNoShape">
                <a:avLst/>
              </a:prstTxWarp>
            </a:bodyPr>
            <a:lstStyle/>
            <a:p>
              <a:endParaRPr lang="de-AT" dirty="0"/>
            </a:p>
          </p:txBody>
        </p:sp>
        <p:sp>
          <p:nvSpPr>
            <p:cNvPr id="215" name="_Verbinder"/>
            <p:cNvSpPr>
              <a:spLocks noEditPoints="1"/>
            </p:cNvSpPr>
            <p:nvPr userDrawn="1"/>
          </p:nvSpPr>
          <p:spPr bwMode="auto">
            <a:xfrm>
              <a:off x="-710838" y="1099441"/>
              <a:ext cx="438572" cy="5478202"/>
            </a:xfrm>
            <a:custGeom>
              <a:avLst/>
              <a:gdLst>
                <a:gd name="T0" fmla="*/ 0 w 277"/>
                <a:gd name="T1" fmla="*/ 0 h 3460"/>
                <a:gd name="T2" fmla="*/ 277 w 277"/>
                <a:gd name="T3" fmla="*/ 40 h 3460"/>
                <a:gd name="T4" fmla="*/ 277 w 277"/>
                <a:gd name="T5" fmla="*/ 56 h 3460"/>
                <a:gd name="T6" fmla="*/ 0 w 277"/>
                <a:gd name="T7" fmla="*/ 199 h 3460"/>
                <a:gd name="T8" fmla="*/ 277 w 277"/>
                <a:gd name="T9" fmla="*/ 199 h 3460"/>
                <a:gd name="T10" fmla="*/ 0 w 277"/>
                <a:gd name="T11" fmla="*/ 239 h 3460"/>
                <a:gd name="T12" fmla="*/ 277 w 277"/>
                <a:gd name="T13" fmla="*/ 391 h 3460"/>
                <a:gd name="T14" fmla="*/ 277 w 277"/>
                <a:gd name="T15" fmla="*/ 375 h 3460"/>
                <a:gd name="T16" fmla="*/ 0 w 277"/>
                <a:gd name="T17" fmla="*/ 415 h 3460"/>
                <a:gd name="T18" fmla="*/ 277 w 277"/>
                <a:gd name="T19" fmla="*/ 415 h 3460"/>
                <a:gd name="T20" fmla="*/ 0 w 277"/>
                <a:gd name="T21" fmla="*/ 567 h 3460"/>
                <a:gd name="T22" fmla="*/ 277 w 277"/>
                <a:gd name="T23" fmla="*/ 607 h 3460"/>
                <a:gd name="T24" fmla="*/ 277 w 277"/>
                <a:gd name="T25" fmla="*/ 623 h 3460"/>
                <a:gd name="T26" fmla="*/ 0 w 277"/>
                <a:gd name="T27" fmla="*/ 775 h 3460"/>
                <a:gd name="T28" fmla="*/ 277 w 277"/>
                <a:gd name="T29" fmla="*/ 775 h 3460"/>
                <a:gd name="T30" fmla="*/ 0 w 277"/>
                <a:gd name="T31" fmla="*/ 815 h 3460"/>
                <a:gd name="T32" fmla="*/ 277 w 277"/>
                <a:gd name="T33" fmla="*/ 959 h 3460"/>
                <a:gd name="T34" fmla="*/ 277 w 277"/>
                <a:gd name="T35" fmla="*/ 943 h 3460"/>
                <a:gd name="T36" fmla="*/ 0 w 277"/>
                <a:gd name="T37" fmla="*/ 983 h 3460"/>
                <a:gd name="T38" fmla="*/ 277 w 277"/>
                <a:gd name="T39" fmla="*/ 983 h 3460"/>
                <a:gd name="T40" fmla="*/ 0 w 277"/>
                <a:gd name="T41" fmla="*/ 1135 h 3460"/>
                <a:gd name="T42" fmla="*/ 277 w 277"/>
                <a:gd name="T43" fmla="*/ 1174 h 3460"/>
                <a:gd name="T44" fmla="*/ 277 w 277"/>
                <a:gd name="T45" fmla="*/ 1190 h 3460"/>
                <a:gd name="T46" fmla="*/ 0 w 277"/>
                <a:gd name="T47" fmla="*/ 1342 h 3460"/>
                <a:gd name="T48" fmla="*/ 277 w 277"/>
                <a:gd name="T49" fmla="*/ 1342 h 3460"/>
                <a:gd name="T50" fmla="*/ 0 w 277"/>
                <a:gd name="T51" fmla="*/ 1382 h 3460"/>
                <a:gd name="T52" fmla="*/ 277 w 277"/>
                <a:gd name="T53" fmla="*/ 1526 h 3460"/>
                <a:gd name="T54" fmla="*/ 277 w 277"/>
                <a:gd name="T55" fmla="*/ 1510 h 3460"/>
                <a:gd name="T56" fmla="*/ 0 w 277"/>
                <a:gd name="T57" fmla="*/ 1550 h 3460"/>
                <a:gd name="T58" fmla="*/ 277 w 277"/>
                <a:gd name="T59" fmla="*/ 1550 h 3460"/>
                <a:gd name="T60" fmla="*/ 0 w 277"/>
                <a:gd name="T61" fmla="*/ 1702 h 3460"/>
                <a:gd name="T62" fmla="*/ 277 w 277"/>
                <a:gd name="T63" fmla="*/ 1742 h 3460"/>
                <a:gd name="T64" fmla="*/ 277 w 277"/>
                <a:gd name="T65" fmla="*/ 1758 h 3460"/>
                <a:gd name="T66" fmla="*/ 0 w 277"/>
                <a:gd name="T67" fmla="*/ 1910 h 3460"/>
                <a:gd name="T68" fmla="*/ 277 w 277"/>
                <a:gd name="T69" fmla="*/ 1910 h 3460"/>
                <a:gd name="T70" fmla="*/ 0 w 277"/>
                <a:gd name="T71" fmla="*/ 1950 h 3460"/>
                <a:gd name="T72" fmla="*/ 277 w 277"/>
                <a:gd name="T73" fmla="*/ 2093 h 3460"/>
                <a:gd name="T74" fmla="*/ 277 w 277"/>
                <a:gd name="T75" fmla="*/ 2078 h 3460"/>
                <a:gd name="T76" fmla="*/ 0 w 277"/>
                <a:gd name="T77" fmla="*/ 2117 h 3460"/>
                <a:gd name="T78" fmla="*/ 277 w 277"/>
                <a:gd name="T79" fmla="*/ 2117 h 3460"/>
                <a:gd name="T80" fmla="*/ 0 w 277"/>
                <a:gd name="T81" fmla="*/ 2269 h 3460"/>
                <a:gd name="T82" fmla="*/ 277 w 277"/>
                <a:gd name="T83" fmla="*/ 2309 h 3460"/>
                <a:gd name="T84" fmla="*/ 277 w 277"/>
                <a:gd name="T85" fmla="*/ 2325 h 3460"/>
                <a:gd name="T86" fmla="*/ 0 w 277"/>
                <a:gd name="T87" fmla="*/ 2477 h 3460"/>
                <a:gd name="T88" fmla="*/ 277 w 277"/>
                <a:gd name="T89" fmla="*/ 2477 h 3460"/>
                <a:gd name="T90" fmla="*/ 0 w 277"/>
                <a:gd name="T91" fmla="*/ 2517 h 3460"/>
                <a:gd name="T92" fmla="*/ 277 w 277"/>
                <a:gd name="T93" fmla="*/ 2669 h 3460"/>
                <a:gd name="T94" fmla="*/ 277 w 277"/>
                <a:gd name="T95" fmla="*/ 2653 h 3460"/>
                <a:gd name="T96" fmla="*/ 0 w 277"/>
                <a:gd name="T97" fmla="*/ 2693 h 3460"/>
                <a:gd name="T98" fmla="*/ 277 w 277"/>
                <a:gd name="T99" fmla="*/ 2693 h 3460"/>
                <a:gd name="T100" fmla="*/ 0 w 277"/>
                <a:gd name="T101" fmla="*/ 2837 h 3460"/>
                <a:gd name="T102" fmla="*/ 277 w 277"/>
                <a:gd name="T103" fmla="*/ 2877 h 3460"/>
                <a:gd name="T104" fmla="*/ 277 w 277"/>
                <a:gd name="T105" fmla="*/ 2893 h 3460"/>
                <a:gd name="T106" fmla="*/ 0 w 277"/>
                <a:gd name="T107" fmla="*/ 3044 h 3460"/>
                <a:gd name="T108" fmla="*/ 277 w 277"/>
                <a:gd name="T109" fmla="*/ 3044 h 3460"/>
                <a:gd name="T110" fmla="*/ 0 w 277"/>
                <a:gd name="T111" fmla="*/ 3084 h 3460"/>
                <a:gd name="T112" fmla="*/ 277 w 277"/>
                <a:gd name="T113" fmla="*/ 3236 h 3460"/>
                <a:gd name="T114" fmla="*/ 277 w 277"/>
                <a:gd name="T115" fmla="*/ 3220 h 3460"/>
                <a:gd name="T116" fmla="*/ 0 w 277"/>
                <a:gd name="T117" fmla="*/ 3260 h 3460"/>
                <a:gd name="T118" fmla="*/ 277 w 277"/>
                <a:gd name="T119" fmla="*/ 3260 h 3460"/>
                <a:gd name="T120" fmla="*/ 0 w 277"/>
                <a:gd name="T121" fmla="*/ 3404 h 3460"/>
                <a:gd name="T122" fmla="*/ 277 w 277"/>
                <a:gd name="T123" fmla="*/ 3444 h 3460"/>
                <a:gd name="T124" fmla="*/ 277 w 277"/>
                <a:gd name="T125" fmla="*/ 3460 h 3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7" h="3460">
                  <a:moveTo>
                    <a:pt x="277" y="16"/>
                  </a:moveTo>
                  <a:lnTo>
                    <a:pt x="0" y="16"/>
                  </a:lnTo>
                  <a:lnTo>
                    <a:pt x="0" y="0"/>
                  </a:lnTo>
                  <a:lnTo>
                    <a:pt x="277" y="0"/>
                  </a:lnTo>
                  <a:lnTo>
                    <a:pt x="277" y="16"/>
                  </a:lnTo>
                  <a:close/>
                  <a:moveTo>
                    <a:pt x="277" y="40"/>
                  </a:moveTo>
                  <a:lnTo>
                    <a:pt x="0" y="40"/>
                  </a:lnTo>
                  <a:lnTo>
                    <a:pt x="0" y="56"/>
                  </a:lnTo>
                  <a:lnTo>
                    <a:pt x="277" y="56"/>
                  </a:lnTo>
                  <a:lnTo>
                    <a:pt x="277" y="40"/>
                  </a:lnTo>
                  <a:close/>
                  <a:moveTo>
                    <a:pt x="277" y="199"/>
                  </a:moveTo>
                  <a:lnTo>
                    <a:pt x="0" y="199"/>
                  </a:lnTo>
                  <a:lnTo>
                    <a:pt x="0" y="184"/>
                  </a:lnTo>
                  <a:lnTo>
                    <a:pt x="277" y="184"/>
                  </a:lnTo>
                  <a:lnTo>
                    <a:pt x="277" y="199"/>
                  </a:lnTo>
                  <a:close/>
                  <a:moveTo>
                    <a:pt x="277" y="223"/>
                  </a:moveTo>
                  <a:lnTo>
                    <a:pt x="0" y="223"/>
                  </a:lnTo>
                  <a:lnTo>
                    <a:pt x="0" y="239"/>
                  </a:lnTo>
                  <a:lnTo>
                    <a:pt x="277" y="239"/>
                  </a:lnTo>
                  <a:lnTo>
                    <a:pt x="277" y="223"/>
                  </a:lnTo>
                  <a:close/>
                  <a:moveTo>
                    <a:pt x="277" y="391"/>
                  </a:moveTo>
                  <a:lnTo>
                    <a:pt x="0" y="391"/>
                  </a:lnTo>
                  <a:lnTo>
                    <a:pt x="0" y="375"/>
                  </a:lnTo>
                  <a:lnTo>
                    <a:pt x="277" y="375"/>
                  </a:lnTo>
                  <a:lnTo>
                    <a:pt x="277" y="391"/>
                  </a:lnTo>
                  <a:close/>
                  <a:moveTo>
                    <a:pt x="277" y="415"/>
                  </a:moveTo>
                  <a:lnTo>
                    <a:pt x="0" y="415"/>
                  </a:lnTo>
                  <a:lnTo>
                    <a:pt x="0" y="431"/>
                  </a:lnTo>
                  <a:lnTo>
                    <a:pt x="277" y="431"/>
                  </a:lnTo>
                  <a:lnTo>
                    <a:pt x="277" y="415"/>
                  </a:lnTo>
                  <a:close/>
                  <a:moveTo>
                    <a:pt x="277" y="583"/>
                  </a:moveTo>
                  <a:lnTo>
                    <a:pt x="0" y="583"/>
                  </a:lnTo>
                  <a:lnTo>
                    <a:pt x="0" y="567"/>
                  </a:lnTo>
                  <a:lnTo>
                    <a:pt x="277" y="567"/>
                  </a:lnTo>
                  <a:lnTo>
                    <a:pt x="277" y="583"/>
                  </a:lnTo>
                  <a:close/>
                  <a:moveTo>
                    <a:pt x="277" y="607"/>
                  </a:moveTo>
                  <a:lnTo>
                    <a:pt x="0" y="607"/>
                  </a:lnTo>
                  <a:lnTo>
                    <a:pt x="0" y="623"/>
                  </a:lnTo>
                  <a:lnTo>
                    <a:pt x="277" y="623"/>
                  </a:lnTo>
                  <a:lnTo>
                    <a:pt x="277" y="607"/>
                  </a:lnTo>
                  <a:close/>
                  <a:moveTo>
                    <a:pt x="277" y="775"/>
                  </a:moveTo>
                  <a:lnTo>
                    <a:pt x="0" y="775"/>
                  </a:lnTo>
                  <a:lnTo>
                    <a:pt x="0" y="759"/>
                  </a:lnTo>
                  <a:lnTo>
                    <a:pt x="277" y="759"/>
                  </a:lnTo>
                  <a:lnTo>
                    <a:pt x="277" y="775"/>
                  </a:lnTo>
                  <a:close/>
                  <a:moveTo>
                    <a:pt x="277" y="799"/>
                  </a:moveTo>
                  <a:lnTo>
                    <a:pt x="0" y="799"/>
                  </a:lnTo>
                  <a:lnTo>
                    <a:pt x="0" y="815"/>
                  </a:lnTo>
                  <a:lnTo>
                    <a:pt x="277" y="815"/>
                  </a:lnTo>
                  <a:lnTo>
                    <a:pt x="277" y="799"/>
                  </a:lnTo>
                  <a:close/>
                  <a:moveTo>
                    <a:pt x="277" y="959"/>
                  </a:moveTo>
                  <a:lnTo>
                    <a:pt x="0" y="959"/>
                  </a:lnTo>
                  <a:lnTo>
                    <a:pt x="0" y="943"/>
                  </a:lnTo>
                  <a:lnTo>
                    <a:pt x="277" y="943"/>
                  </a:lnTo>
                  <a:lnTo>
                    <a:pt x="277" y="959"/>
                  </a:lnTo>
                  <a:close/>
                  <a:moveTo>
                    <a:pt x="277" y="983"/>
                  </a:moveTo>
                  <a:lnTo>
                    <a:pt x="0" y="983"/>
                  </a:lnTo>
                  <a:lnTo>
                    <a:pt x="0" y="999"/>
                  </a:lnTo>
                  <a:lnTo>
                    <a:pt x="277" y="999"/>
                  </a:lnTo>
                  <a:lnTo>
                    <a:pt x="277" y="983"/>
                  </a:lnTo>
                  <a:close/>
                  <a:moveTo>
                    <a:pt x="277" y="1150"/>
                  </a:moveTo>
                  <a:lnTo>
                    <a:pt x="0" y="1150"/>
                  </a:lnTo>
                  <a:lnTo>
                    <a:pt x="0" y="1135"/>
                  </a:lnTo>
                  <a:lnTo>
                    <a:pt x="277" y="1135"/>
                  </a:lnTo>
                  <a:lnTo>
                    <a:pt x="277" y="1150"/>
                  </a:lnTo>
                  <a:close/>
                  <a:moveTo>
                    <a:pt x="277" y="1174"/>
                  </a:moveTo>
                  <a:lnTo>
                    <a:pt x="0" y="1174"/>
                  </a:lnTo>
                  <a:lnTo>
                    <a:pt x="0" y="1190"/>
                  </a:lnTo>
                  <a:lnTo>
                    <a:pt x="277" y="1190"/>
                  </a:lnTo>
                  <a:lnTo>
                    <a:pt x="277" y="1174"/>
                  </a:lnTo>
                  <a:close/>
                  <a:moveTo>
                    <a:pt x="277" y="1342"/>
                  </a:moveTo>
                  <a:lnTo>
                    <a:pt x="0" y="1342"/>
                  </a:lnTo>
                  <a:lnTo>
                    <a:pt x="0" y="1326"/>
                  </a:lnTo>
                  <a:lnTo>
                    <a:pt x="277" y="1326"/>
                  </a:lnTo>
                  <a:lnTo>
                    <a:pt x="277" y="1342"/>
                  </a:lnTo>
                  <a:close/>
                  <a:moveTo>
                    <a:pt x="277" y="1366"/>
                  </a:moveTo>
                  <a:lnTo>
                    <a:pt x="0" y="1366"/>
                  </a:lnTo>
                  <a:lnTo>
                    <a:pt x="0" y="1382"/>
                  </a:lnTo>
                  <a:lnTo>
                    <a:pt x="277" y="1382"/>
                  </a:lnTo>
                  <a:lnTo>
                    <a:pt x="277" y="1366"/>
                  </a:lnTo>
                  <a:close/>
                  <a:moveTo>
                    <a:pt x="277" y="1526"/>
                  </a:moveTo>
                  <a:lnTo>
                    <a:pt x="0" y="1526"/>
                  </a:lnTo>
                  <a:lnTo>
                    <a:pt x="0" y="1510"/>
                  </a:lnTo>
                  <a:lnTo>
                    <a:pt x="277" y="1510"/>
                  </a:lnTo>
                  <a:lnTo>
                    <a:pt x="277" y="1526"/>
                  </a:lnTo>
                  <a:close/>
                  <a:moveTo>
                    <a:pt x="277" y="1550"/>
                  </a:moveTo>
                  <a:lnTo>
                    <a:pt x="0" y="1550"/>
                  </a:lnTo>
                  <a:lnTo>
                    <a:pt x="0" y="1566"/>
                  </a:lnTo>
                  <a:lnTo>
                    <a:pt x="277" y="1566"/>
                  </a:lnTo>
                  <a:lnTo>
                    <a:pt x="277" y="1550"/>
                  </a:lnTo>
                  <a:close/>
                  <a:moveTo>
                    <a:pt x="277" y="1718"/>
                  </a:moveTo>
                  <a:lnTo>
                    <a:pt x="0" y="1718"/>
                  </a:lnTo>
                  <a:lnTo>
                    <a:pt x="0" y="1702"/>
                  </a:lnTo>
                  <a:lnTo>
                    <a:pt x="277" y="1702"/>
                  </a:lnTo>
                  <a:lnTo>
                    <a:pt x="277" y="1718"/>
                  </a:lnTo>
                  <a:close/>
                  <a:moveTo>
                    <a:pt x="277" y="1742"/>
                  </a:moveTo>
                  <a:lnTo>
                    <a:pt x="0" y="1742"/>
                  </a:lnTo>
                  <a:lnTo>
                    <a:pt x="0" y="1758"/>
                  </a:lnTo>
                  <a:lnTo>
                    <a:pt x="277" y="1758"/>
                  </a:lnTo>
                  <a:lnTo>
                    <a:pt x="277" y="1742"/>
                  </a:lnTo>
                  <a:close/>
                  <a:moveTo>
                    <a:pt x="277" y="1910"/>
                  </a:moveTo>
                  <a:lnTo>
                    <a:pt x="0" y="1910"/>
                  </a:lnTo>
                  <a:lnTo>
                    <a:pt x="0" y="1894"/>
                  </a:lnTo>
                  <a:lnTo>
                    <a:pt x="277" y="1894"/>
                  </a:lnTo>
                  <a:lnTo>
                    <a:pt x="277" y="1910"/>
                  </a:lnTo>
                  <a:close/>
                  <a:moveTo>
                    <a:pt x="277" y="1934"/>
                  </a:moveTo>
                  <a:lnTo>
                    <a:pt x="0" y="1934"/>
                  </a:lnTo>
                  <a:lnTo>
                    <a:pt x="0" y="1950"/>
                  </a:lnTo>
                  <a:lnTo>
                    <a:pt x="277" y="1950"/>
                  </a:lnTo>
                  <a:lnTo>
                    <a:pt x="277" y="1934"/>
                  </a:lnTo>
                  <a:close/>
                  <a:moveTo>
                    <a:pt x="277" y="2093"/>
                  </a:moveTo>
                  <a:lnTo>
                    <a:pt x="0" y="2093"/>
                  </a:lnTo>
                  <a:lnTo>
                    <a:pt x="0" y="2078"/>
                  </a:lnTo>
                  <a:lnTo>
                    <a:pt x="277" y="2078"/>
                  </a:lnTo>
                  <a:lnTo>
                    <a:pt x="277" y="2093"/>
                  </a:lnTo>
                  <a:close/>
                  <a:moveTo>
                    <a:pt x="277" y="2117"/>
                  </a:moveTo>
                  <a:lnTo>
                    <a:pt x="0" y="2117"/>
                  </a:lnTo>
                  <a:lnTo>
                    <a:pt x="0" y="2133"/>
                  </a:lnTo>
                  <a:lnTo>
                    <a:pt x="277" y="2133"/>
                  </a:lnTo>
                  <a:lnTo>
                    <a:pt x="277" y="2117"/>
                  </a:lnTo>
                  <a:close/>
                  <a:moveTo>
                    <a:pt x="277" y="2285"/>
                  </a:moveTo>
                  <a:lnTo>
                    <a:pt x="0" y="2285"/>
                  </a:lnTo>
                  <a:lnTo>
                    <a:pt x="0" y="2269"/>
                  </a:lnTo>
                  <a:lnTo>
                    <a:pt x="277" y="2269"/>
                  </a:lnTo>
                  <a:lnTo>
                    <a:pt x="277" y="2285"/>
                  </a:lnTo>
                  <a:close/>
                  <a:moveTo>
                    <a:pt x="277" y="2309"/>
                  </a:moveTo>
                  <a:lnTo>
                    <a:pt x="0" y="2309"/>
                  </a:lnTo>
                  <a:lnTo>
                    <a:pt x="0" y="2325"/>
                  </a:lnTo>
                  <a:lnTo>
                    <a:pt x="277" y="2325"/>
                  </a:lnTo>
                  <a:lnTo>
                    <a:pt x="277" y="2309"/>
                  </a:lnTo>
                  <a:close/>
                  <a:moveTo>
                    <a:pt x="277" y="2477"/>
                  </a:moveTo>
                  <a:lnTo>
                    <a:pt x="0" y="2477"/>
                  </a:lnTo>
                  <a:lnTo>
                    <a:pt x="0" y="2461"/>
                  </a:lnTo>
                  <a:lnTo>
                    <a:pt x="277" y="2461"/>
                  </a:lnTo>
                  <a:lnTo>
                    <a:pt x="277" y="2477"/>
                  </a:lnTo>
                  <a:close/>
                  <a:moveTo>
                    <a:pt x="277" y="2501"/>
                  </a:moveTo>
                  <a:lnTo>
                    <a:pt x="0" y="2501"/>
                  </a:lnTo>
                  <a:lnTo>
                    <a:pt x="0" y="2517"/>
                  </a:lnTo>
                  <a:lnTo>
                    <a:pt x="277" y="2517"/>
                  </a:lnTo>
                  <a:lnTo>
                    <a:pt x="277" y="2501"/>
                  </a:lnTo>
                  <a:close/>
                  <a:moveTo>
                    <a:pt x="277" y="2669"/>
                  </a:moveTo>
                  <a:lnTo>
                    <a:pt x="0" y="2669"/>
                  </a:lnTo>
                  <a:lnTo>
                    <a:pt x="0" y="2653"/>
                  </a:lnTo>
                  <a:lnTo>
                    <a:pt x="277" y="2653"/>
                  </a:lnTo>
                  <a:lnTo>
                    <a:pt x="277" y="2669"/>
                  </a:lnTo>
                  <a:close/>
                  <a:moveTo>
                    <a:pt x="277" y="2693"/>
                  </a:moveTo>
                  <a:lnTo>
                    <a:pt x="0" y="2693"/>
                  </a:lnTo>
                  <a:lnTo>
                    <a:pt x="0" y="2709"/>
                  </a:lnTo>
                  <a:lnTo>
                    <a:pt x="277" y="2709"/>
                  </a:lnTo>
                  <a:lnTo>
                    <a:pt x="277" y="2693"/>
                  </a:lnTo>
                  <a:close/>
                  <a:moveTo>
                    <a:pt x="277" y="2853"/>
                  </a:moveTo>
                  <a:lnTo>
                    <a:pt x="0" y="2853"/>
                  </a:lnTo>
                  <a:lnTo>
                    <a:pt x="0" y="2837"/>
                  </a:lnTo>
                  <a:lnTo>
                    <a:pt x="277" y="2837"/>
                  </a:lnTo>
                  <a:lnTo>
                    <a:pt x="277" y="2853"/>
                  </a:lnTo>
                  <a:close/>
                  <a:moveTo>
                    <a:pt x="277" y="2877"/>
                  </a:moveTo>
                  <a:lnTo>
                    <a:pt x="0" y="2877"/>
                  </a:lnTo>
                  <a:lnTo>
                    <a:pt x="0" y="2893"/>
                  </a:lnTo>
                  <a:lnTo>
                    <a:pt x="277" y="2893"/>
                  </a:lnTo>
                  <a:lnTo>
                    <a:pt x="277" y="2877"/>
                  </a:lnTo>
                  <a:close/>
                  <a:moveTo>
                    <a:pt x="277" y="3044"/>
                  </a:moveTo>
                  <a:lnTo>
                    <a:pt x="0" y="3044"/>
                  </a:lnTo>
                  <a:lnTo>
                    <a:pt x="0" y="3029"/>
                  </a:lnTo>
                  <a:lnTo>
                    <a:pt x="277" y="3029"/>
                  </a:lnTo>
                  <a:lnTo>
                    <a:pt x="277" y="3044"/>
                  </a:lnTo>
                  <a:close/>
                  <a:moveTo>
                    <a:pt x="277" y="3068"/>
                  </a:moveTo>
                  <a:lnTo>
                    <a:pt x="0" y="3068"/>
                  </a:lnTo>
                  <a:lnTo>
                    <a:pt x="0" y="3084"/>
                  </a:lnTo>
                  <a:lnTo>
                    <a:pt x="277" y="3084"/>
                  </a:lnTo>
                  <a:lnTo>
                    <a:pt x="277" y="3068"/>
                  </a:lnTo>
                  <a:close/>
                  <a:moveTo>
                    <a:pt x="277" y="3236"/>
                  </a:moveTo>
                  <a:lnTo>
                    <a:pt x="0" y="3236"/>
                  </a:lnTo>
                  <a:lnTo>
                    <a:pt x="0" y="3220"/>
                  </a:lnTo>
                  <a:lnTo>
                    <a:pt x="277" y="3220"/>
                  </a:lnTo>
                  <a:lnTo>
                    <a:pt x="277" y="3236"/>
                  </a:lnTo>
                  <a:close/>
                  <a:moveTo>
                    <a:pt x="277" y="3260"/>
                  </a:moveTo>
                  <a:lnTo>
                    <a:pt x="0" y="3260"/>
                  </a:lnTo>
                  <a:lnTo>
                    <a:pt x="0" y="3276"/>
                  </a:lnTo>
                  <a:lnTo>
                    <a:pt x="277" y="3276"/>
                  </a:lnTo>
                  <a:lnTo>
                    <a:pt x="277" y="3260"/>
                  </a:lnTo>
                  <a:close/>
                  <a:moveTo>
                    <a:pt x="277" y="3420"/>
                  </a:moveTo>
                  <a:lnTo>
                    <a:pt x="0" y="3420"/>
                  </a:lnTo>
                  <a:lnTo>
                    <a:pt x="0" y="3404"/>
                  </a:lnTo>
                  <a:lnTo>
                    <a:pt x="277" y="3404"/>
                  </a:lnTo>
                  <a:lnTo>
                    <a:pt x="277" y="3420"/>
                  </a:lnTo>
                  <a:close/>
                  <a:moveTo>
                    <a:pt x="277" y="3444"/>
                  </a:moveTo>
                  <a:lnTo>
                    <a:pt x="0" y="3444"/>
                  </a:lnTo>
                  <a:lnTo>
                    <a:pt x="0" y="3460"/>
                  </a:lnTo>
                  <a:lnTo>
                    <a:pt x="277" y="3460"/>
                  </a:lnTo>
                  <a:lnTo>
                    <a:pt x="277" y="3444"/>
                  </a:lnTo>
                  <a:close/>
                </a:path>
              </a:pathLst>
            </a:custGeom>
            <a:gradFill>
              <a:gsLst>
                <a:gs pos="0">
                  <a:srgbClr val="647391"/>
                </a:gs>
                <a:gs pos="10000">
                  <a:srgbClr val="BECDE6"/>
                </a:gs>
                <a:gs pos="100000">
                  <a:srgbClr val="647391"/>
                </a:gs>
                <a:gs pos="89000">
                  <a:srgbClr val="BECDE6"/>
                </a:gs>
                <a:gs pos="64000">
                  <a:srgbClr val="4B5A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lgn="ctr"/>
              <a:endParaRPr lang="de-AT" sz="1000" dirty="0">
                <a:latin typeface="+mn-lt"/>
                <a:ea typeface="+mn-ea"/>
                <a:cs typeface="+mn-cs"/>
              </a:endParaRPr>
            </a:p>
          </p:txBody>
        </p:sp>
      </p:grpSp>
    </p:spTree>
    <p:extLst>
      <p:ext uri="{BB962C8B-B14F-4D97-AF65-F5344CB8AC3E}">
        <p14:creationId xmlns:p14="http://schemas.microsoft.com/office/powerpoint/2010/main" val="2053303947"/>
      </p:ext>
    </p:extLst>
  </p:cSld>
  <p:clrMapOvr>
    <a:masterClrMapping/>
  </p:clrMapOvr>
  <p:transition>
    <p:fade/>
  </p:transition>
  <p:extLst mod="1">
    <p:ext uri="{DCECCB84-F9BA-43D5-87BE-67443E8EF086}">
      <p15:sldGuideLst xmlns:p15="http://schemas.microsoft.com/office/powerpoint/2012/main">
        <p15:guide id="1" pos="784" userDrawn="1">
          <p15:clr>
            <a:srgbClr val="9FCC3B"/>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fehlun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_BoxShadow"/>
          <p:cNvSpPr>
            <a:spLocks noSelect="1"/>
          </p:cNvSpPr>
          <p:nvPr userDrawn="1"/>
        </p:nvSpPr>
        <p:spPr>
          <a:xfrm>
            <a:off x="25200" y="840568"/>
            <a:ext cx="9854606" cy="5990976"/>
          </a:xfrm>
          <a:prstGeom prst="rect">
            <a:avLst/>
          </a:prstGeom>
          <a:solidFill>
            <a:srgbClr val="FFFFFF"/>
          </a:solidFill>
          <a:ln w="6350">
            <a:noFill/>
          </a:ln>
          <a:effectLst>
            <a:innerShdw blurRad="508000">
              <a:srgbClr val="788CAF">
                <a:alpha val="65000"/>
              </a:srgbClr>
            </a:innerShdw>
          </a:effectLst>
          <a:scene3d>
            <a:camera prst="orthographicFront"/>
            <a:lightRig rig="fla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endParaRPr lang="de-AT" sz="1200" dirty="0">
              <a:solidFill>
                <a:schemeClr val="tx2"/>
              </a:solidFill>
            </a:endParaRPr>
          </a:p>
        </p:txBody>
      </p:sp>
      <p:sp>
        <p:nvSpPr>
          <p:cNvPr id="12" name="_RechtsSplit_Hintergrund"/>
          <p:cNvSpPr>
            <a:spLocks noGrp="1" noRot="1" noMove="1" noResize="1"/>
          </p:cNvSpPr>
          <p:nvPr>
            <p:ph type="body" sz="quarter" idx="16" hasCustomPrompt="1"/>
          </p:nvPr>
        </p:nvSpPr>
        <p:spPr>
          <a:xfrm>
            <a:off x="7347600" y="840580"/>
            <a:ext cx="2530576" cy="5988619"/>
          </a:xfrm>
          <a:solidFill>
            <a:srgbClr val="FFFFFF"/>
          </a:solidFill>
          <a:ln w="6350">
            <a:noFill/>
          </a:ln>
          <a:effectLst>
            <a:innerShdw blurRad="635000">
              <a:srgbClr val="788CAF">
                <a:alpha val="60000"/>
              </a:srgbClr>
            </a:innerShdw>
          </a:effectLst>
          <a:scene3d>
            <a:camera prst="orthographicFront"/>
            <a:lightRig rig="fla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10000" indent="0">
              <a:buNone/>
              <a:defRPr lang="de-DE" sz="1200" smtClean="0">
                <a:solidFill>
                  <a:schemeClr val="lt1"/>
                </a:solidFill>
              </a:defRPr>
            </a:lvl1pPr>
            <a:lvl2pPr>
              <a:defRPr lang="de-DE" smtClean="0">
                <a:solidFill>
                  <a:schemeClr val="lt1"/>
                </a:solidFill>
              </a:defRPr>
            </a:lvl2pPr>
            <a:lvl3pPr>
              <a:defRPr lang="de-DE" smtClean="0">
                <a:solidFill>
                  <a:schemeClr val="lt1"/>
                </a:solidFill>
              </a:defRPr>
            </a:lvl3pPr>
            <a:lvl4pPr>
              <a:defRPr lang="de-DE" smtClean="0">
                <a:solidFill>
                  <a:schemeClr val="lt1"/>
                </a:solidFill>
              </a:defRPr>
            </a:lvl4pPr>
            <a:lvl5pPr>
              <a:defRPr lang="de-AT">
                <a:solidFill>
                  <a:schemeClr val="lt1"/>
                </a:solidFill>
              </a:defRPr>
            </a:lvl5pPr>
          </a:lstStyle>
          <a:p>
            <a:pPr marL="10000" lvl="0" indent="10000" algn="ctr">
              <a:buChar char=" "/>
            </a:pPr>
            <a:r>
              <a:rPr lang="de-DE" dirty="0"/>
              <a:t> </a:t>
            </a:r>
            <a:endParaRPr lang="de-AT" dirty="0"/>
          </a:p>
        </p:txBody>
      </p:sp>
      <p:sp>
        <p:nvSpPr>
          <p:cNvPr id="5" name="Foliennummer"/>
          <p:cNvSpPr>
            <a:spLocks noGrp="1" noRot="1" noMove="1" noResize="1"/>
          </p:cNvSpPr>
          <p:nvPr>
            <p:ph type="sldNum" sz="quarter" idx="12"/>
          </p:nvPr>
        </p:nvSpPr>
        <p:spPr/>
        <p:txBody>
          <a:bodyPr/>
          <a:lstStyle/>
          <a:p>
            <a:fld id="{E149E701-4815-4364-916B-D0D1C5DF7762}" type="slidenum">
              <a:rPr lang="de-AT" smtClean="0"/>
              <a:t>‹Nr.›</a:t>
            </a:fld>
            <a:endParaRPr lang="de-AT" dirty="0"/>
          </a:p>
        </p:txBody>
      </p:sp>
      <p:sp>
        <p:nvSpPr>
          <p:cNvPr id="4" name="Fusszeile"/>
          <p:cNvSpPr>
            <a:spLocks noGrp="1" noRot="1" noMove="1" noResize="1"/>
          </p:cNvSpPr>
          <p:nvPr>
            <p:ph type="ftr" sz="quarter" idx="11"/>
          </p:nvPr>
        </p:nvSpPr>
        <p:spPr>
          <a:xfrm>
            <a:off x="2072681" y="6574857"/>
            <a:ext cx="7066142" cy="180000"/>
          </a:xfrm>
        </p:spPr>
        <p:txBody>
          <a:bodyPr/>
          <a:lstStyle/>
          <a:p>
            <a:r>
              <a:rPr lang="fr-FR"/>
              <a:t>RFC User Satisfaction Survey 2019 | RFC 1</a:t>
            </a:r>
            <a:endParaRPr lang="de-AT" dirty="0"/>
          </a:p>
        </p:txBody>
      </p:sp>
      <p:sp>
        <p:nvSpPr>
          <p:cNvPr id="3" name="Datum"/>
          <p:cNvSpPr>
            <a:spLocks noGrp="1" noRot="1" noMove="1" noResize="1"/>
          </p:cNvSpPr>
          <p:nvPr>
            <p:ph type="dt" sz="half" idx="10"/>
          </p:nvPr>
        </p:nvSpPr>
        <p:spPr>
          <a:xfrm>
            <a:off x="1246993" y="6574857"/>
            <a:ext cx="728103" cy="180000"/>
          </a:xfrm>
        </p:spPr>
        <p:txBody>
          <a:bodyPr/>
          <a:lstStyle/>
          <a:p>
            <a:endParaRPr lang="de-AT" dirty="0"/>
          </a:p>
        </p:txBody>
      </p:sp>
      <p:sp>
        <p:nvSpPr>
          <p:cNvPr id="7" name="Inhalt"/>
          <p:cNvSpPr>
            <a:spLocks noGrp="1" noRot="1" noMove="1" noResize="1"/>
          </p:cNvSpPr>
          <p:nvPr>
            <p:ph sz="quarter" idx="13"/>
          </p:nvPr>
        </p:nvSpPr>
        <p:spPr>
          <a:xfrm>
            <a:off x="1244600" y="1123200"/>
            <a:ext cx="5750107" cy="5364000"/>
          </a:xfrm>
        </p:spPr>
        <p:txBody>
          <a:bodyPr>
            <a:noAutofit/>
          </a:bodyPr>
          <a:lstStyle>
            <a:lvl1pPr marL="306000" indent="-306000">
              <a:buClr>
                <a:schemeClr val="tx1"/>
              </a:buClr>
              <a:buSzPct val="150000"/>
              <a:buFont typeface="+mj-lt"/>
              <a:buAutoNum type="arabicPeriod"/>
              <a:defRPr lang="de-DE" b="1" smtClean="0">
                <a:solidFill>
                  <a:schemeClr val="tx1"/>
                </a:solidFill>
              </a:defRPr>
            </a:lvl1pPr>
            <a:lvl2pPr marL="630000" indent="-306000">
              <a:spcBef>
                <a:spcPts val="300"/>
              </a:spcBef>
              <a:buFont typeface="marketmindED" pitchFamily="2" charset="0"/>
              <a:buChar char="-"/>
              <a:defRPr lang="de-DE" smtClean="0"/>
            </a:lvl2pPr>
            <a:lvl3pPr marL="918000" indent="-306000">
              <a:buFont typeface="marketmindED" pitchFamily="2" charset="0"/>
              <a:buChar char="-"/>
              <a:defRPr lang="de-DE" sz="1200" smtClean="0"/>
            </a:lvl3pPr>
            <a:lvl4pPr marL="306000" indent="-306000">
              <a:spcBef>
                <a:spcPts val="1200"/>
              </a:spcBef>
              <a:spcAft>
                <a:spcPts val="300"/>
              </a:spcAft>
              <a:buFont typeface="marketmindED" pitchFamily="2" charset="0"/>
              <a:buChar char="&gt;"/>
              <a:defRPr lang="de-DE" sz="1400" b="1" smtClean="0">
                <a:solidFill>
                  <a:schemeClr val="tx1"/>
                </a:solidFill>
              </a:defRPr>
            </a:lvl4pPr>
            <a:lvl5pPr>
              <a:spcBef>
                <a:spcPts val="1200"/>
              </a:spcBef>
              <a:defRPr lang="de-AT" b="1">
                <a:solidFill>
                  <a:schemeClr val="tx1"/>
                </a:solidFill>
              </a:defRPr>
            </a:lvl5pPr>
            <a:lvl6pPr>
              <a:spcBef>
                <a:spcPts val="1200"/>
              </a:spcBef>
              <a:defRPr b="1">
                <a:solidFill>
                  <a:schemeClr val="tx1"/>
                </a:solidFill>
              </a:defRPr>
            </a:lvl6pPr>
            <a:lvl7pPr>
              <a:spcBef>
                <a:spcPts val="1200"/>
              </a:spcBef>
              <a:defRPr b="1">
                <a:solidFill>
                  <a:schemeClr val="tx1"/>
                </a:solidFill>
              </a:defRPr>
            </a:lvl7pPr>
            <a:lvl8pPr>
              <a:spcBef>
                <a:spcPts val="1200"/>
              </a:spcBef>
              <a:defRPr b="1">
                <a:solidFill>
                  <a:schemeClr val="tx1"/>
                </a:solidFill>
              </a:defRPr>
            </a:lvl8pPr>
            <a:lvl9pPr>
              <a:spcBef>
                <a:spcPts val="1200"/>
              </a:spcBef>
              <a:defRPr b="1">
                <a:solidFill>
                  <a:schemeClr val="tx1"/>
                </a:solidFill>
              </a:defRPr>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Siebente Ebene</a:t>
            </a:r>
          </a:p>
          <a:p>
            <a:pPr lvl="7"/>
            <a:r>
              <a:rPr lang="de-DE" dirty="0"/>
              <a:t>Achte Ebene</a:t>
            </a:r>
          </a:p>
          <a:p>
            <a:pPr lvl="8"/>
            <a:r>
              <a:rPr lang="de-DE" dirty="0"/>
              <a:t>Neunte Ebene</a:t>
            </a:r>
            <a:endParaRPr lang="de-AT" dirty="0"/>
          </a:p>
        </p:txBody>
      </p:sp>
      <p:sp>
        <p:nvSpPr>
          <p:cNvPr id="2" name="Titel"/>
          <p:cNvSpPr>
            <a:spLocks noGrp="1" noRot="1" noMove="1" noResize="1"/>
          </p:cNvSpPr>
          <p:nvPr>
            <p:ph type="title"/>
          </p:nvPr>
        </p:nvSpPr>
        <p:spPr/>
        <p:txBody>
          <a:bodyPr/>
          <a:lstStyle>
            <a:lvl1pPr>
              <a:defRPr lang="de-AT"/>
            </a:lvl1pPr>
          </a:lstStyle>
          <a:p>
            <a:r>
              <a:rPr lang="de-DE" dirty="0"/>
              <a:t>Titelmasterformat durch Klicken bearbeiten</a:t>
            </a:r>
            <a:endParaRPr lang="de-AT" dirty="0"/>
          </a:p>
        </p:txBody>
      </p:sp>
      <p:sp>
        <p:nvSpPr>
          <p:cNvPr id="110" name="_mm_Empfehlungen"/>
          <p:cNvSpPr>
            <a:spLocks noGrp="1" noRot="1" noMove="1" noResize="1"/>
          </p:cNvSpPr>
          <p:nvPr userDrawn="1"/>
        </p:nvSpPr>
        <p:spPr>
          <a:xfrm>
            <a:off x="25200" y="836614"/>
            <a:ext cx="688978" cy="5994348"/>
          </a:xfrm>
          <a:prstGeom prst="rect">
            <a:avLst/>
          </a:prstGeom>
          <a:gradFill flip="none" rotWithShape="0">
            <a:gsLst>
              <a:gs pos="0">
                <a:schemeClr val="accent2"/>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108000" tIns="360000" rIns="0" bIns="0" numCol="1" spcCol="0" rtlCol="0" fromWordArt="0" anchor="t" anchorCtr="0" forceAA="0" compatLnSpc="1">
            <a:prstTxWarp prst="textNoShape">
              <a:avLst/>
            </a:prstTxWarp>
            <a:noAutofit/>
          </a:bodyPr>
          <a:lstStyle/>
          <a:p>
            <a:pPr algn="r"/>
            <a:r>
              <a:rPr lang="de-DE" sz="1800" cap="all" normalizeH="0" baseline="0" dirty="0">
                <a:solidFill>
                  <a:srgbClr val="FFFFFF"/>
                </a:solidFill>
              </a:rPr>
              <a:t>RECOMMENDATIONS</a:t>
            </a:r>
            <a:endParaRPr lang="de-AT" sz="1800" cap="all" normalizeH="0" baseline="0" dirty="0">
              <a:solidFill>
                <a:srgbClr val="FFFFFF"/>
              </a:solidFill>
            </a:endParaRPr>
          </a:p>
        </p:txBody>
      </p:sp>
      <p:grpSp>
        <p:nvGrpSpPr>
          <p:cNvPr id="111" name="_mm_Ringbuch"/>
          <p:cNvGrpSpPr>
            <a:grpSpLocks noSelect="1"/>
          </p:cNvGrpSpPr>
          <p:nvPr userDrawn="1"/>
        </p:nvGrpSpPr>
        <p:grpSpPr>
          <a:xfrm>
            <a:off x="494892" y="836614"/>
            <a:ext cx="438572" cy="5997523"/>
            <a:chOff x="-710838" y="836614"/>
            <a:chExt cx="438572" cy="5997523"/>
          </a:xfrm>
        </p:grpSpPr>
        <p:sp>
          <p:nvSpPr>
            <p:cNvPr id="112" name="_Stanze"/>
            <p:cNvSpPr>
              <a:spLocks noEditPoints="1"/>
            </p:cNvSpPr>
            <p:nvPr userDrawn="1"/>
          </p:nvSpPr>
          <p:spPr bwMode="auto">
            <a:xfrm>
              <a:off x="-710838" y="836614"/>
              <a:ext cx="438572" cy="5997523"/>
            </a:xfrm>
            <a:custGeom>
              <a:avLst/>
              <a:gdLst>
                <a:gd name="T0" fmla="*/ 149 w 277"/>
                <a:gd name="T1" fmla="*/ 0 h 3788"/>
                <a:gd name="T2" fmla="*/ 0 w 277"/>
                <a:gd name="T3" fmla="*/ 3442 h 3788"/>
                <a:gd name="T4" fmla="*/ 220 w 277"/>
                <a:gd name="T5" fmla="*/ 3442 h 3788"/>
                <a:gd name="T6" fmla="*/ 57 w 277"/>
                <a:gd name="T7" fmla="*/ 3570 h 3788"/>
                <a:gd name="T8" fmla="*/ 57 w 277"/>
                <a:gd name="T9" fmla="*/ 3570 h 3788"/>
                <a:gd name="T10" fmla="*/ 277 w 277"/>
                <a:gd name="T11" fmla="*/ 3570 h 3788"/>
                <a:gd name="T12" fmla="*/ 0 w 277"/>
                <a:gd name="T13" fmla="*/ 3250 h 3788"/>
                <a:gd name="T14" fmla="*/ 220 w 277"/>
                <a:gd name="T15" fmla="*/ 3250 h 3788"/>
                <a:gd name="T16" fmla="*/ 57 w 277"/>
                <a:gd name="T17" fmla="*/ 3003 h 3788"/>
                <a:gd name="T18" fmla="*/ 57 w 277"/>
                <a:gd name="T19" fmla="*/ 3003 h 3788"/>
                <a:gd name="T20" fmla="*/ 277 w 277"/>
                <a:gd name="T21" fmla="*/ 3003 h 3788"/>
                <a:gd name="T22" fmla="*/ 0 w 277"/>
                <a:gd name="T23" fmla="*/ 2875 h 3788"/>
                <a:gd name="T24" fmla="*/ 220 w 277"/>
                <a:gd name="T25" fmla="*/ 2875 h 3788"/>
                <a:gd name="T26" fmla="*/ 57 w 277"/>
                <a:gd name="T27" fmla="*/ 2627 h 3788"/>
                <a:gd name="T28" fmla="*/ 57 w 277"/>
                <a:gd name="T29" fmla="*/ 2627 h 3788"/>
                <a:gd name="T30" fmla="*/ 277 w 277"/>
                <a:gd name="T31" fmla="*/ 2627 h 3788"/>
                <a:gd name="T32" fmla="*/ 0 w 277"/>
                <a:gd name="T33" fmla="*/ 2491 h 3788"/>
                <a:gd name="T34" fmla="*/ 220 w 277"/>
                <a:gd name="T35" fmla="*/ 2491 h 3788"/>
                <a:gd name="T36" fmla="*/ 57 w 277"/>
                <a:gd name="T37" fmla="*/ 2244 h 3788"/>
                <a:gd name="T38" fmla="*/ 57 w 277"/>
                <a:gd name="T39" fmla="*/ 2244 h 3788"/>
                <a:gd name="T40" fmla="*/ 277 w 277"/>
                <a:gd name="T41" fmla="*/ 2244 h 3788"/>
                <a:gd name="T42" fmla="*/ 0 w 277"/>
                <a:gd name="T43" fmla="*/ 2116 h 3788"/>
                <a:gd name="T44" fmla="*/ 220 w 277"/>
                <a:gd name="T45" fmla="*/ 2116 h 3788"/>
                <a:gd name="T46" fmla="*/ 57 w 277"/>
                <a:gd name="T47" fmla="*/ 1868 h 3788"/>
                <a:gd name="T48" fmla="*/ 57 w 277"/>
                <a:gd name="T49" fmla="*/ 1868 h 3788"/>
                <a:gd name="T50" fmla="*/ 277 w 277"/>
                <a:gd name="T51" fmla="*/ 1868 h 3788"/>
                <a:gd name="T52" fmla="*/ 0 w 277"/>
                <a:gd name="T53" fmla="*/ 1732 h 3788"/>
                <a:gd name="T54" fmla="*/ 220 w 277"/>
                <a:gd name="T55" fmla="*/ 1732 h 3788"/>
                <a:gd name="T56" fmla="*/ 57 w 277"/>
                <a:gd name="T57" fmla="*/ 1492 h 3788"/>
                <a:gd name="T58" fmla="*/ 57 w 277"/>
                <a:gd name="T59" fmla="*/ 1492 h 3788"/>
                <a:gd name="T60" fmla="*/ 277 w 277"/>
                <a:gd name="T61" fmla="*/ 1492 h 3788"/>
                <a:gd name="T62" fmla="*/ 0 w 277"/>
                <a:gd name="T63" fmla="*/ 1356 h 3788"/>
                <a:gd name="T64" fmla="*/ 220 w 277"/>
                <a:gd name="T65" fmla="*/ 1356 h 3788"/>
                <a:gd name="T66" fmla="*/ 57 w 277"/>
                <a:gd name="T67" fmla="*/ 1109 h 3788"/>
                <a:gd name="T68" fmla="*/ 57 w 277"/>
                <a:gd name="T69" fmla="*/ 1109 h 3788"/>
                <a:gd name="T70" fmla="*/ 277 w 277"/>
                <a:gd name="T71" fmla="*/ 1109 h 3788"/>
                <a:gd name="T72" fmla="*/ 0 w 277"/>
                <a:gd name="T73" fmla="*/ 981 h 3788"/>
                <a:gd name="T74" fmla="*/ 220 w 277"/>
                <a:gd name="T75" fmla="*/ 981 h 3788"/>
                <a:gd name="T76" fmla="*/ 57 w 277"/>
                <a:gd name="T77" fmla="*/ 733 h 3788"/>
                <a:gd name="T78" fmla="*/ 57 w 277"/>
                <a:gd name="T79" fmla="*/ 733 h 3788"/>
                <a:gd name="T80" fmla="*/ 277 w 277"/>
                <a:gd name="T81" fmla="*/ 733 h 3788"/>
                <a:gd name="T82" fmla="*/ 0 w 277"/>
                <a:gd name="T83" fmla="*/ 597 h 3788"/>
                <a:gd name="T84" fmla="*/ 220 w 277"/>
                <a:gd name="T85" fmla="*/ 597 h 3788"/>
                <a:gd name="T86" fmla="*/ 57 w 277"/>
                <a:gd name="T87" fmla="*/ 350 h 3788"/>
                <a:gd name="T88" fmla="*/ 57 w 277"/>
                <a:gd name="T89" fmla="*/ 350 h 3788"/>
                <a:gd name="T90" fmla="*/ 277 w 277"/>
                <a:gd name="T91" fmla="*/ 350 h 3788"/>
                <a:gd name="T92" fmla="*/ 0 w 277"/>
                <a:gd name="T93" fmla="*/ 222 h 3788"/>
                <a:gd name="T94" fmla="*/ 220 w 277"/>
                <a:gd name="T95" fmla="*/ 222 h 3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7" h="3788">
                  <a:moveTo>
                    <a:pt x="149" y="3788"/>
                  </a:moveTo>
                  <a:lnTo>
                    <a:pt x="130" y="3788"/>
                  </a:lnTo>
                  <a:lnTo>
                    <a:pt x="130" y="0"/>
                  </a:lnTo>
                  <a:lnTo>
                    <a:pt x="149" y="0"/>
                  </a:lnTo>
                  <a:lnTo>
                    <a:pt x="149" y="3788"/>
                  </a:lnTo>
                  <a:close/>
                  <a:moveTo>
                    <a:pt x="57" y="3386"/>
                  </a:moveTo>
                  <a:lnTo>
                    <a:pt x="0" y="3386"/>
                  </a:lnTo>
                  <a:lnTo>
                    <a:pt x="0" y="3442"/>
                  </a:lnTo>
                  <a:lnTo>
                    <a:pt x="57" y="3442"/>
                  </a:lnTo>
                  <a:lnTo>
                    <a:pt x="57" y="3386"/>
                  </a:lnTo>
                  <a:close/>
                  <a:moveTo>
                    <a:pt x="277" y="3442"/>
                  </a:moveTo>
                  <a:lnTo>
                    <a:pt x="220" y="3442"/>
                  </a:lnTo>
                  <a:lnTo>
                    <a:pt x="220" y="3386"/>
                  </a:lnTo>
                  <a:lnTo>
                    <a:pt x="277" y="3386"/>
                  </a:lnTo>
                  <a:lnTo>
                    <a:pt x="277" y="3442"/>
                  </a:lnTo>
                  <a:close/>
                  <a:moveTo>
                    <a:pt x="57" y="3570"/>
                  </a:moveTo>
                  <a:lnTo>
                    <a:pt x="0" y="3570"/>
                  </a:lnTo>
                  <a:lnTo>
                    <a:pt x="0" y="3626"/>
                  </a:lnTo>
                  <a:lnTo>
                    <a:pt x="57" y="3626"/>
                  </a:lnTo>
                  <a:lnTo>
                    <a:pt x="57" y="3570"/>
                  </a:lnTo>
                  <a:close/>
                  <a:moveTo>
                    <a:pt x="277" y="3626"/>
                  </a:moveTo>
                  <a:lnTo>
                    <a:pt x="220" y="3626"/>
                  </a:lnTo>
                  <a:lnTo>
                    <a:pt x="220" y="3570"/>
                  </a:lnTo>
                  <a:lnTo>
                    <a:pt x="277" y="3570"/>
                  </a:lnTo>
                  <a:lnTo>
                    <a:pt x="277" y="3626"/>
                  </a:lnTo>
                  <a:close/>
                  <a:moveTo>
                    <a:pt x="57" y="3195"/>
                  </a:moveTo>
                  <a:lnTo>
                    <a:pt x="0" y="3195"/>
                  </a:lnTo>
                  <a:lnTo>
                    <a:pt x="0" y="3250"/>
                  </a:lnTo>
                  <a:lnTo>
                    <a:pt x="57" y="3250"/>
                  </a:lnTo>
                  <a:lnTo>
                    <a:pt x="57" y="3195"/>
                  </a:lnTo>
                  <a:close/>
                  <a:moveTo>
                    <a:pt x="277" y="3250"/>
                  </a:moveTo>
                  <a:lnTo>
                    <a:pt x="220" y="3250"/>
                  </a:lnTo>
                  <a:lnTo>
                    <a:pt x="220" y="3195"/>
                  </a:lnTo>
                  <a:lnTo>
                    <a:pt x="277" y="3195"/>
                  </a:lnTo>
                  <a:lnTo>
                    <a:pt x="277" y="3250"/>
                  </a:lnTo>
                  <a:close/>
                  <a:moveTo>
                    <a:pt x="57" y="3003"/>
                  </a:moveTo>
                  <a:lnTo>
                    <a:pt x="0" y="3003"/>
                  </a:lnTo>
                  <a:lnTo>
                    <a:pt x="0" y="3059"/>
                  </a:lnTo>
                  <a:lnTo>
                    <a:pt x="57" y="3059"/>
                  </a:lnTo>
                  <a:lnTo>
                    <a:pt x="57" y="3003"/>
                  </a:lnTo>
                  <a:close/>
                  <a:moveTo>
                    <a:pt x="277" y="3059"/>
                  </a:moveTo>
                  <a:lnTo>
                    <a:pt x="220" y="3059"/>
                  </a:lnTo>
                  <a:lnTo>
                    <a:pt x="220" y="3003"/>
                  </a:lnTo>
                  <a:lnTo>
                    <a:pt x="277" y="3003"/>
                  </a:lnTo>
                  <a:lnTo>
                    <a:pt x="277" y="3059"/>
                  </a:lnTo>
                  <a:close/>
                  <a:moveTo>
                    <a:pt x="57" y="2819"/>
                  </a:moveTo>
                  <a:lnTo>
                    <a:pt x="0" y="2819"/>
                  </a:lnTo>
                  <a:lnTo>
                    <a:pt x="0" y="2875"/>
                  </a:lnTo>
                  <a:lnTo>
                    <a:pt x="57" y="2875"/>
                  </a:lnTo>
                  <a:lnTo>
                    <a:pt x="57" y="2819"/>
                  </a:lnTo>
                  <a:close/>
                  <a:moveTo>
                    <a:pt x="277" y="2875"/>
                  </a:moveTo>
                  <a:lnTo>
                    <a:pt x="220" y="2875"/>
                  </a:lnTo>
                  <a:lnTo>
                    <a:pt x="220" y="2819"/>
                  </a:lnTo>
                  <a:lnTo>
                    <a:pt x="277" y="2819"/>
                  </a:lnTo>
                  <a:lnTo>
                    <a:pt x="277" y="2875"/>
                  </a:lnTo>
                  <a:close/>
                  <a:moveTo>
                    <a:pt x="57" y="2627"/>
                  </a:moveTo>
                  <a:lnTo>
                    <a:pt x="0" y="2627"/>
                  </a:lnTo>
                  <a:lnTo>
                    <a:pt x="0" y="2683"/>
                  </a:lnTo>
                  <a:lnTo>
                    <a:pt x="57" y="2683"/>
                  </a:lnTo>
                  <a:lnTo>
                    <a:pt x="57" y="2627"/>
                  </a:lnTo>
                  <a:close/>
                  <a:moveTo>
                    <a:pt x="277" y="2683"/>
                  </a:moveTo>
                  <a:lnTo>
                    <a:pt x="220" y="2683"/>
                  </a:lnTo>
                  <a:lnTo>
                    <a:pt x="220" y="2627"/>
                  </a:lnTo>
                  <a:lnTo>
                    <a:pt x="277" y="2627"/>
                  </a:lnTo>
                  <a:lnTo>
                    <a:pt x="277" y="2683"/>
                  </a:lnTo>
                  <a:close/>
                  <a:moveTo>
                    <a:pt x="57" y="2435"/>
                  </a:moveTo>
                  <a:lnTo>
                    <a:pt x="0" y="2435"/>
                  </a:lnTo>
                  <a:lnTo>
                    <a:pt x="0" y="2491"/>
                  </a:lnTo>
                  <a:lnTo>
                    <a:pt x="57" y="2491"/>
                  </a:lnTo>
                  <a:lnTo>
                    <a:pt x="57" y="2435"/>
                  </a:lnTo>
                  <a:close/>
                  <a:moveTo>
                    <a:pt x="277" y="2491"/>
                  </a:moveTo>
                  <a:lnTo>
                    <a:pt x="220" y="2491"/>
                  </a:lnTo>
                  <a:lnTo>
                    <a:pt x="220" y="2435"/>
                  </a:lnTo>
                  <a:lnTo>
                    <a:pt x="277" y="2435"/>
                  </a:lnTo>
                  <a:lnTo>
                    <a:pt x="277" y="2491"/>
                  </a:lnTo>
                  <a:close/>
                  <a:moveTo>
                    <a:pt x="57" y="2244"/>
                  </a:moveTo>
                  <a:lnTo>
                    <a:pt x="0" y="2244"/>
                  </a:lnTo>
                  <a:lnTo>
                    <a:pt x="0" y="2299"/>
                  </a:lnTo>
                  <a:lnTo>
                    <a:pt x="57" y="2299"/>
                  </a:lnTo>
                  <a:lnTo>
                    <a:pt x="57" y="2244"/>
                  </a:lnTo>
                  <a:close/>
                  <a:moveTo>
                    <a:pt x="277" y="2299"/>
                  </a:moveTo>
                  <a:lnTo>
                    <a:pt x="220" y="2299"/>
                  </a:lnTo>
                  <a:lnTo>
                    <a:pt x="220" y="2244"/>
                  </a:lnTo>
                  <a:lnTo>
                    <a:pt x="277" y="2244"/>
                  </a:lnTo>
                  <a:lnTo>
                    <a:pt x="277" y="2299"/>
                  </a:lnTo>
                  <a:close/>
                  <a:moveTo>
                    <a:pt x="57" y="2060"/>
                  </a:moveTo>
                  <a:lnTo>
                    <a:pt x="0" y="2060"/>
                  </a:lnTo>
                  <a:lnTo>
                    <a:pt x="0" y="2116"/>
                  </a:lnTo>
                  <a:lnTo>
                    <a:pt x="57" y="2116"/>
                  </a:lnTo>
                  <a:lnTo>
                    <a:pt x="57" y="2060"/>
                  </a:lnTo>
                  <a:close/>
                  <a:moveTo>
                    <a:pt x="277" y="2116"/>
                  </a:moveTo>
                  <a:lnTo>
                    <a:pt x="220" y="2116"/>
                  </a:lnTo>
                  <a:lnTo>
                    <a:pt x="220" y="2060"/>
                  </a:lnTo>
                  <a:lnTo>
                    <a:pt x="277" y="2060"/>
                  </a:lnTo>
                  <a:lnTo>
                    <a:pt x="277" y="2116"/>
                  </a:lnTo>
                  <a:close/>
                  <a:moveTo>
                    <a:pt x="57" y="1868"/>
                  </a:moveTo>
                  <a:lnTo>
                    <a:pt x="0" y="1868"/>
                  </a:lnTo>
                  <a:lnTo>
                    <a:pt x="0" y="1924"/>
                  </a:lnTo>
                  <a:lnTo>
                    <a:pt x="57" y="1924"/>
                  </a:lnTo>
                  <a:lnTo>
                    <a:pt x="57" y="1868"/>
                  </a:lnTo>
                  <a:close/>
                  <a:moveTo>
                    <a:pt x="277" y="1924"/>
                  </a:moveTo>
                  <a:lnTo>
                    <a:pt x="220" y="1924"/>
                  </a:lnTo>
                  <a:lnTo>
                    <a:pt x="220" y="1868"/>
                  </a:lnTo>
                  <a:lnTo>
                    <a:pt x="277" y="1868"/>
                  </a:lnTo>
                  <a:lnTo>
                    <a:pt x="277" y="1924"/>
                  </a:lnTo>
                  <a:close/>
                  <a:moveTo>
                    <a:pt x="57" y="1676"/>
                  </a:moveTo>
                  <a:lnTo>
                    <a:pt x="0" y="1676"/>
                  </a:lnTo>
                  <a:lnTo>
                    <a:pt x="0" y="1732"/>
                  </a:lnTo>
                  <a:lnTo>
                    <a:pt x="57" y="1732"/>
                  </a:lnTo>
                  <a:lnTo>
                    <a:pt x="57" y="1676"/>
                  </a:lnTo>
                  <a:close/>
                  <a:moveTo>
                    <a:pt x="277" y="1732"/>
                  </a:moveTo>
                  <a:lnTo>
                    <a:pt x="220" y="1732"/>
                  </a:lnTo>
                  <a:lnTo>
                    <a:pt x="220" y="1676"/>
                  </a:lnTo>
                  <a:lnTo>
                    <a:pt x="277" y="1676"/>
                  </a:lnTo>
                  <a:lnTo>
                    <a:pt x="277" y="1732"/>
                  </a:lnTo>
                  <a:close/>
                  <a:moveTo>
                    <a:pt x="57" y="1492"/>
                  </a:moveTo>
                  <a:lnTo>
                    <a:pt x="0" y="1492"/>
                  </a:lnTo>
                  <a:lnTo>
                    <a:pt x="0" y="1548"/>
                  </a:lnTo>
                  <a:lnTo>
                    <a:pt x="57" y="1548"/>
                  </a:lnTo>
                  <a:lnTo>
                    <a:pt x="57" y="1492"/>
                  </a:lnTo>
                  <a:close/>
                  <a:moveTo>
                    <a:pt x="277" y="1548"/>
                  </a:moveTo>
                  <a:lnTo>
                    <a:pt x="220" y="1548"/>
                  </a:lnTo>
                  <a:lnTo>
                    <a:pt x="220" y="1492"/>
                  </a:lnTo>
                  <a:lnTo>
                    <a:pt x="277" y="1492"/>
                  </a:lnTo>
                  <a:lnTo>
                    <a:pt x="277" y="1548"/>
                  </a:lnTo>
                  <a:close/>
                  <a:moveTo>
                    <a:pt x="57" y="1301"/>
                  </a:moveTo>
                  <a:lnTo>
                    <a:pt x="0" y="1301"/>
                  </a:lnTo>
                  <a:lnTo>
                    <a:pt x="0" y="1356"/>
                  </a:lnTo>
                  <a:lnTo>
                    <a:pt x="57" y="1356"/>
                  </a:lnTo>
                  <a:lnTo>
                    <a:pt x="57" y="1301"/>
                  </a:lnTo>
                  <a:close/>
                  <a:moveTo>
                    <a:pt x="277" y="1356"/>
                  </a:moveTo>
                  <a:lnTo>
                    <a:pt x="220" y="1356"/>
                  </a:lnTo>
                  <a:lnTo>
                    <a:pt x="220" y="1301"/>
                  </a:lnTo>
                  <a:lnTo>
                    <a:pt x="277" y="1301"/>
                  </a:lnTo>
                  <a:lnTo>
                    <a:pt x="277" y="1356"/>
                  </a:lnTo>
                  <a:close/>
                  <a:moveTo>
                    <a:pt x="57" y="1109"/>
                  </a:moveTo>
                  <a:lnTo>
                    <a:pt x="0" y="1109"/>
                  </a:lnTo>
                  <a:lnTo>
                    <a:pt x="0" y="1165"/>
                  </a:lnTo>
                  <a:lnTo>
                    <a:pt x="57" y="1165"/>
                  </a:lnTo>
                  <a:lnTo>
                    <a:pt x="57" y="1109"/>
                  </a:lnTo>
                  <a:close/>
                  <a:moveTo>
                    <a:pt x="277" y="1165"/>
                  </a:moveTo>
                  <a:lnTo>
                    <a:pt x="220" y="1165"/>
                  </a:lnTo>
                  <a:lnTo>
                    <a:pt x="220" y="1109"/>
                  </a:lnTo>
                  <a:lnTo>
                    <a:pt x="277" y="1109"/>
                  </a:lnTo>
                  <a:lnTo>
                    <a:pt x="277" y="1165"/>
                  </a:lnTo>
                  <a:close/>
                  <a:moveTo>
                    <a:pt x="57" y="925"/>
                  </a:moveTo>
                  <a:lnTo>
                    <a:pt x="0" y="925"/>
                  </a:lnTo>
                  <a:lnTo>
                    <a:pt x="0" y="981"/>
                  </a:lnTo>
                  <a:lnTo>
                    <a:pt x="57" y="981"/>
                  </a:lnTo>
                  <a:lnTo>
                    <a:pt x="57" y="925"/>
                  </a:lnTo>
                  <a:close/>
                  <a:moveTo>
                    <a:pt x="277" y="981"/>
                  </a:moveTo>
                  <a:lnTo>
                    <a:pt x="220" y="981"/>
                  </a:lnTo>
                  <a:lnTo>
                    <a:pt x="220" y="925"/>
                  </a:lnTo>
                  <a:lnTo>
                    <a:pt x="277" y="925"/>
                  </a:lnTo>
                  <a:lnTo>
                    <a:pt x="277" y="981"/>
                  </a:lnTo>
                  <a:close/>
                  <a:moveTo>
                    <a:pt x="57" y="733"/>
                  </a:moveTo>
                  <a:lnTo>
                    <a:pt x="0" y="733"/>
                  </a:lnTo>
                  <a:lnTo>
                    <a:pt x="0" y="789"/>
                  </a:lnTo>
                  <a:lnTo>
                    <a:pt x="57" y="789"/>
                  </a:lnTo>
                  <a:lnTo>
                    <a:pt x="57" y="733"/>
                  </a:lnTo>
                  <a:close/>
                  <a:moveTo>
                    <a:pt x="277" y="789"/>
                  </a:moveTo>
                  <a:lnTo>
                    <a:pt x="220" y="789"/>
                  </a:lnTo>
                  <a:lnTo>
                    <a:pt x="220" y="733"/>
                  </a:lnTo>
                  <a:lnTo>
                    <a:pt x="277" y="733"/>
                  </a:lnTo>
                  <a:lnTo>
                    <a:pt x="277" y="789"/>
                  </a:lnTo>
                  <a:close/>
                  <a:moveTo>
                    <a:pt x="57" y="541"/>
                  </a:moveTo>
                  <a:lnTo>
                    <a:pt x="0" y="541"/>
                  </a:lnTo>
                  <a:lnTo>
                    <a:pt x="0" y="597"/>
                  </a:lnTo>
                  <a:lnTo>
                    <a:pt x="57" y="597"/>
                  </a:lnTo>
                  <a:lnTo>
                    <a:pt x="57" y="541"/>
                  </a:lnTo>
                  <a:close/>
                  <a:moveTo>
                    <a:pt x="277" y="597"/>
                  </a:moveTo>
                  <a:lnTo>
                    <a:pt x="220" y="597"/>
                  </a:lnTo>
                  <a:lnTo>
                    <a:pt x="220" y="541"/>
                  </a:lnTo>
                  <a:lnTo>
                    <a:pt x="277" y="541"/>
                  </a:lnTo>
                  <a:lnTo>
                    <a:pt x="277" y="597"/>
                  </a:lnTo>
                  <a:close/>
                  <a:moveTo>
                    <a:pt x="57" y="350"/>
                  </a:moveTo>
                  <a:lnTo>
                    <a:pt x="0" y="350"/>
                  </a:lnTo>
                  <a:lnTo>
                    <a:pt x="0" y="405"/>
                  </a:lnTo>
                  <a:lnTo>
                    <a:pt x="57" y="405"/>
                  </a:lnTo>
                  <a:lnTo>
                    <a:pt x="57" y="350"/>
                  </a:lnTo>
                  <a:close/>
                  <a:moveTo>
                    <a:pt x="277" y="405"/>
                  </a:moveTo>
                  <a:lnTo>
                    <a:pt x="220" y="405"/>
                  </a:lnTo>
                  <a:lnTo>
                    <a:pt x="220" y="350"/>
                  </a:lnTo>
                  <a:lnTo>
                    <a:pt x="277" y="350"/>
                  </a:lnTo>
                  <a:lnTo>
                    <a:pt x="277" y="405"/>
                  </a:lnTo>
                  <a:close/>
                  <a:moveTo>
                    <a:pt x="57" y="166"/>
                  </a:moveTo>
                  <a:lnTo>
                    <a:pt x="0" y="166"/>
                  </a:lnTo>
                  <a:lnTo>
                    <a:pt x="0" y="222"/>
                  </a:lnTo>
                  <a:lnTo>
                    <a:pt x="57" y="222"/>
                  </a:lnTo>
                  <a:lnTo>
                    <a:pt x="57" y="166"/>
                  </a:lnTo>
                  <a:close/>
                  <a:moveTo>
                    <a:pt x="277" y="222"/>
                  </a:moveTo>
                  <a:lnTo>
                    <a:pt x="220" y="222"/>
                  </a:lnTo>
                  <a:lnTo>
                    <a:pt x="220" y="166"/>
                  </a:lnTo>
                  <a:lnTo>
                    <a:pt x="277" y="166"/>
                  </a:lnTo>
                  <a:lnTo>
                    <a:pt x="277" y="222"/>
                  </a:lnTo>
                  <a:close/>
                </a:path>
              </a:pathLst>
            </a:custGeom>
            <a:solidFill>
              <a:srgbClr val="4B5A73"/>
            </a:solidFill>
            <a:ln>
              <a:noFill/>
            </a:ln>
          </p:spPr>
          <p:txBody>
            <a:bodyPr vert="horz" wrap="square" lIns="91440" tIns="45720" rIns="91440" bIns="45720" numCol="1" anchor="t" anchorCtr="0" compatLnSpc="1">
              <a:prstTxWarp prst="textNoShape">
                <a:avLst/>
              </a:prstTxWarp>
            </a:bodyPr>
            <a:lstStyle/>
            <a:p>
              <a:endParaRPr lang="de-AT" dirty="0"/>
            </a:p>
          </p:txBody>
        </p:sp>
        <p:sp>
          <p:nvSpPr>
            <p:cNvPr id="113" name="_Verbinder"/>
            <p:cNvSpPr>
              <a:spLocks noEditPoints="1"/>
            </p:cNvSpPr>
            <p:nvPr userDrawn="1"/>
          </p:nvSpPr>
          <p:spPr bwMode="auto">
            <a:xfrm>
              <a:off x="-710838" y="1099441"/>
              <a:ext cx="438572" cy="5478202"/>
            </a:xfrm>
            <a:custGeom>
              <a:avLst/>
              <a:gdLst>
                <a:gd name="T0" fmla="*/ 0 w 277"/>
                <a:gd name="T1" fmla="*/ 0 h 3460"/>
                <a:gd name="T2" fmla="*/ 277 w 277"/>
                <a:gd name="T3" fmla="*/ 40 h 3460"/>
                <a:gd name="T4" fmla="*/ 277 w 277"/>
                <a:gd name="T5" fmla="*/ 56 h 3460"/>
                <a:gd name="T6" fmla="*/ 0 w 277"/>
                <a:gd name="T7" fmla="*/ 199 h 3460"/>
                <a:gd name="T8" fmla="*/ 277 w 277"/>
                <a:gd name="T9" fmla="*/ 199 h 3460"/>
                <a:gd name="T10" fmla="*/ 0 w 277"/>
                <a:gd name="T11" fmla="*/ 239 h 3460"/>
                <a:gd name="T12" fmla="*/ 277 w 277"/>
                <a:gd name="T13" fmla="*/ 391 h 3460"/>
                <a:gd name="T14" fmla="*/ 277 w 277"/>
                <a:gd name="T15" fmla="*/ 375 h 3460"/>
                <a:gd name="T16" fmla="*/ 0 w 277"/>
                <a:gd name="T17" fmla="*/ 415 h 3460"/>
                <a:gd name="T18" fmla="*/ 277 w 277"/>
                <a:gd name="T19" fmla="*/ 415 h 3460"/>
                <a:gd name="T20" fmla="*/ 0 w 277"/>
                <a:gd name="T21" fmla="*/ 567 h 3460"/>
                <a:gd name="T22" fmla="*/ 277 w 277"/>
                <a:gd name="T23" fmla="*/ 607 h 3460"/>
                <a:gd name="T24" fmla="*/ 277 w 277"/>
                <a:gd name="T25" fmla="*/ 623 h 3460"/>
                <a:gd name="T26" fmla="*/ 0 w 277"/>
                <a:gd name="T27" fmla="*/ 775 h 3460"/>
                <a:gd name="T28" fmla="*/ 277 w 277"/>
                <a:gd name="T29" fmla="*/ 775 h 3460"/>
                <a:gd name="T30" fmla="*/ 0 w 277"/>
                <a:gd name="T31" fmla="*/ 815 h 3460"/>
                <a:gd name="T32" fmla="*/ 277 w 277"/>
                <a:gd name="T33" fmla="*/ 959 h 3460"/>
                <a:gd name="T34" fmla="*/ 277 w 277"/>
                <a:gd name="T35" fmla="*/ 943 h 3460"/>
                <a:gd name="T36" fmla="*/ 0 w 277"/>
                <a:gd name="T37" fmla="*/ 983 h 3460"/>
                <a:gd name="T38" fmla="*/ 277 w 277"/>
                <a:gd name="T39" fmla="*/ 983 h 3460"/>
                <a:gd name="T40" fmla="*/ 0 w 277"/>
                <a:gd name="T41" fmla="*/ 1135 h 3460"/>
                <a:gd name="T42" fmla="*/ 277 w 277"/>
                <a:gd name="T43" fmla="*/ 1174 h 3460"/>
                <a:gd name="T44" fmla="*/ 277 w 277"/>
                <a:gd name="T45" fmla="*/ 1190 h 3460"/>
                <a:gd name="T46" fmla="*/ 0 w 277"/>
                <a:gd name="T47" fmla="*/ 1342 h 3460"/>
                <a:gd name="T48" fmla="*/ 277 w 277"/>
                <a:gd name="T49" fmla="*/ 1342 h 3460"/>
                <a:gd name="T50" fmla="*/ 0 w 277"/>
                <a:gd name="T51" fmla="*/ 1382 h 3460"/>
                <a:gd name="T52" fmla="*/ 277 w 277"/>
                <a:gd name="T53" fmla="*/ 1526 h 3460"/>
                <a:gd name="T54" fmla="*/ 277 w 277"/>
                <a:gd name="T55" fmla="*/ 1510 h 3460"/>
                <a:gd name="T56" fmla="*/ 0 w 277"/>
                <a:gd name="T57" fmla="*/ 1550 h 3460"/>
                <a:gd name="T58" fmla="*/ 277 w 277"/>
                <a:gd name="T59" fmla="*/ 1550 h 3460"/>
                <a:gd name="T60" fmla="*/ 0 w 277"/>
                <a:gd name="T61" fmla="*/ 1702 h 3460"/>
                <a:gd name="T62" fmla="*/ 277 w 277"/>
                <a:gd name="T63" fmla="*/ 1742 h 3460"/>
                <a:gd name="T64" fmla="*/ 277 w 277"/>
                <a:gd name="T65" fmla="*/ 1758 h 3460"/>
                <a:gd name="T66" fmla="*/ 0 w 277"/>
                <a:gd name="T67" fmla="*/ 1910 h 3460"/>
                <a:gd name="T68" fmla="*/ 277 w 277"/>
                <a:gd name="T69" fmla="*/ 1910 h 3460"/>
                <a:gd name="T70" fmla="*/ 0 w 277"/>
                <a:gd name="T71" fmla="*/ 1950 h 3460"/>
                <a:gd name="T72" fmla="*/ 277 w 277"/>
                <a:gd name="T73" fmla="*/ 2093 h 3460"/>
                <a:gd name="T74" fmla="*/ 277 w 277"/>
                <a:gd name="T75" fmla="*/ 2078 h 3460"/>
                <a:gd name="T76" fmla="*/ 0 w 277"/>
                <a:gd name="T77" fmla="*/ 2117 h 3460"/>
                <a:gd name="T78" fmla="*/ 277 w 277"/>
                <a:gd name="T79" fmla="*/ 2117 h 3460"/>
                <a:gd name="T80" fmla="*/ 0 w 277"/>
                <a:gd name="T81" fmla="*/ 2269 h 3460"/>
                <a:gd name="T82" fmla="*/ 277 w 277"/>
                <a:gd name="T83" fmla="*/ 2309 h 3460"/>
                <a:gd name="T84" fmla="*/ 277 w 277"/>
                <a:gd name="T85" fmla="*/ 2325 h 3460"/>
                <a:gd name="T86" fmla="*/ 0 w 277"/>
                <a:gd name="T87" fmla="*/ 2477 h 3460"/>
                <a:gd name="T88" fmla="*/ 277 w 277"/>
                <a:gd name="T89" fmla="*/ 2477 h 3460"/>
                <a:gd name="T90" fmla="*/ 0 w 277"/>
                <a:gd name="T91" fmla="*/ 2517 h 3460"/>
                <a:gd name="T92" fmla="*/ 277 w 277"/>
                <a:gd name="T93" fmla="*/ 2669 h 3460"/>
                <a:gd name="T94" fmla="*/ 277 w 277"/>
                <a:gd name="T95" fmla="*/ 2653 h 3460"/>
                <a:gd name="T96" fmla="*/ 0 w 277"/>
                <a:gd name="T97" fmla="*/ 2693 h 3460"/>
                <a:gd name="T98" fmla="*/ 277 w 277"/>
                <a:gd name="T99" fmla="*/ 2693 h 3460"/>
                <a:gd name="T100" fmla="*/ 0 w 277"/>
                <a:gd name="T101" fmla="*/ 2837 h 3460"/>
                <a:gd name="T102" fmla="*/ 277 w 277"/>
                <a:gd name="T103" fmla="*/ 2877 h 3460"/>
                <a:gd name="T104" fmla="*/ 277 w 277"/>
                <a:gd name="T105" fmla="*/ 2893 h 3460"/>
                <a:gd name="T106" fmla="*/ 0 w 277"/>
                <a:gd name="T107" fmla="*/ 3044 h 3460"/>
                <a:gd name="T108" fmla="*/ 277 w 277"/>
                <a:gd name="T109" fmla="*/ 3044 h 3460"/>
                <a:gd name="T110" fmla="*/ 0 w 277"/>
                <a:gd name="T111" fmla="*/ 3084 h 3460"/>
                <a:gd name="T112" fmla="*/ 277 w 277"/>
                <a:gd name="T113" fmla="*/ 3236 h 3460"/>
                <a:gd name="T114" fmla="*/ 277 w 277"/>
                <a:gd name="T115" fmla="*/ 3220 h 3460"/>
                <a:gd name="T116" fmla="*/ 0 w 277"/>
                <a:gd name="T117" fmla="*/ 3260 h 3460"/>
                <a:gd name="T118" fmla="*/ 277 w 277"/>
                <a:gd name="T119" fmla="*/ 3260 h 3460"/>
                <a:gd name="T120" fmla="*/ 0 w 277"/>
                <a:gd name="T121" fmla="*/ 3404 h 3460"/>
                <a:gd name="T122" fmla="*/ 277 w 277"/>
                <a:gd name="T123" fmla="*/ 3444 h 3460"/>
                <a:gd name="T124" fmla="*/ 277 w 277"/>
                <a:gd name="T125" fmla="*/ 3460 h 3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7" h="3460">
                  <a:moveTo>
                    <a:pt x="277" y="16"/>
                  </a:moveTo>
                  <a:lnTo>
                    <a:pt x="0" y="16"/>
                  </a:lnTo>
                  <a:lnTo>
                    <a:pt x="0" y="0"/>
                  </a:lnTo>
                  <a:lnTo>
                    <a:pt x="277" y="0"/>
                  </a:lnTo>
                  <a:lnTo>
                    <a:pt x="277" y="16"/>
                  </a:lnTo>
                  <a:close/>
                  <a:moveTo>
                    <a:pt x="277" y="40"/>
                  </a:moveTo>
                  <a:lnTo>
                    <a:pt x="0" y="40"/>
                  </a:lnTo>
                  <a:lnTo>
                    <a:pt x="0" y="56"/>
                  </a:lnTo>
                  <a:lnTo>
                    <a:pt x="277" y="56"/>
                  </a:lnTo>
                  <a:lnTo>
                    <a:pt x="277" y="40"/>
                  </a:lnTo>
                  <a:close/>
                  <a:moveTo>
                    <a:pt x="277" y="199"/>
                  </a:moveTo>
                  <a:lnTo>
                    <a:pt x="0" y="199"/>
                  </a:lnTo>
                  <a:lnTo>
                    <a:pt x="0" y="184"/>
                  </a:lnTo>
                  <a:lnTo>
                    <a:pt x="277" y="184"/>
                  </a:lnTo>
                  <a:lnTo>
                    <a:pt x="277" y="199"/>
                  </a:lnTo>
                  <a:close/>
                  <a:moveTo>
                    <a:pt x="277" y="223"/>
                  </a:moveTo>
                  <a:lnTo>
                    <a:pt x="0" y="223"/>
                  </a:lnTo>
                  <a:lnTo>
                    <a:pt x="0" y="239"/>
                  </a:lnTo>
                  <a:lnTo>
                    <a:pt x="277" y="239"/>
                  </a:lnTo>
                  <a:lnTo>
                    <a:pt x="277" y="223"/>
                  </a:lnTo>
                  <a:close/>
                  <a:moveTo>
                    <a:pt x="277" y="391"/>
                  </a:moveTo>
                  <a:lnTo>
                    <a:pt x="0" y="391"/>
                  </a:lnTo>
                  <a:lnTo>
                    <a:pt x="0" y="375"/>
                  </a:lnTo>
                  <a:lnTo>
                    <a:pt x="277" y="375"/>
                  </a:lnTo>
                  <a:lnTo>
                    <a:pt x="277" y="391"/>
                  </a:lnTo>
                  <a:close/>
                  <a:moveTo>
                    <a:pt x="277" y="415"/>
                  </a:moveTo>
                  <a:lnTo>
                    <a:pt x="0" y="415"/>
                  </a:lnTo>
                  <a:lnTo>
                    <a:pt x="0" y="431"/>
                  </a:lnTo>
                  <a:lnTo>
                    <a:pt x="277" y="431"/>
                  </a:lnTo>
                  <a:lnTo>
                    <a:pt x="277" y="415"/>
                  </a:lnTo>
                  <a:close/>
                  <a:moveTo>
                    <a:pt x="277" y="583"/>
                  </a:moveTo>
                  <a:lnTo>
                    <a:pt x="0" y="583"/>
                  </a:lnTo>
                  <a:lnTo>
                    <a:pt x="0" y="567"/>
                  </a:lnTo>
                  <a:lnTo>
                    <a:pt x="277" y="567"/>
                  </a:lnTo>
                  <a:lnTo>
                    <a:pt x="277" y="583"/>
                  </a:lnTo>
                  <a:close/>
                  <a:moveTo>
                    <a:pt x="277" y="607"/>
                  </a:moveTo>
                  <a:lnTo>
                    <a:pt x="0" y="607"/>
                  </a:lnTo>
                  <a:lnTo>
                    <a:pt x="0" y="623"/>
                  </a:lnTo>
                  <a:lnTo>
                    <a:pt x="277" y="623"/>
                  </a:lnTo>
                  <a:lnTo>
                    <a:pt x="277" y="607"/>
                  </a:lnTo>
                  <a:close/>
                  <a:moveTo>
                    <a:pt x="277" y="775"/>
                  </a:moveTo>
                  <a:lnTo>
                    <a:pt x="0" y="775"/>
                  </a:lnTo>
                  <a:lnTo>
                    <a:pt x="0" y="759"/>
                  </a:lnTo>
                  <a:lnTo>
                    <a:pt x="277" y="759"/>
                  </a:lnTo>
                  <a:lnTo>
                    <a:pt x="277" y="775"/>
                  </a:lnTo>
                  <a:close/>
                  <a:moveTo>
                    <a:pt x="277" y="799"/>
                  </a:moveTo>
                  <a:lnTo>
                    <a:pt x="0" y="799"/>
                  </a:lnTo>
                  <a:lnTo>
                    <a:pt x="0" y="815"/>
                  </a:lnTo>
                  <a:lnTo>
                    <a:pt x="277" y="815"/>
                  </a:lnTo>
                  <a:lnTo>
                    <a:pt x="277" y="799"/>
                  </a:lnTo>
                  <a:close/>
                  <a:moveTo>
                    <a:pt x="277" y="959"/>
                  </a:moveTo>
                  <a:lnTo>
                    <a:pt x="0" y="959"/>
                  </a:lnTo>
                  <a:lnTo>
                    <a:pt x="0" y="943"/>
                  </a:lnTo>
                  <a:lnTo>
                    <a:pt x="277" y="943"/>
                  </a:lnTo>
                  <a:lnTo>
                    <a:pt x="277" y="959"/>
                  </a:lnTo>
                  <a:close/>
                  <a:moveTo>
                    <a:pt x="277" y="983"/>
                  </a:moveTo>
                  <a:lnTo>
                    <a:pt x="0" y="983"/>
                  </a:lnTo>
                  <a:lnTo>
                    <a:pt x="0" y="999"/>
                  </a:lnTo>
                  <a:lnTo>
                    <a:pt x="277" y="999"/>
                  </a:lnTo>
                  <a:lnTo>
                    <a:pt x="277" y="983"/>
                  </a:lnTo>
                  <a:close/>
                  <a:moveTo>
                    <a:pt x="277" y="1150"/>
                  </a:moveTo>
                  <a:lnTo>
                    <a:pt x="0" y="1150"/>
                  </a:lnTo>
                  <a:lnTo>
                    <a:pt x="0" y="1135"/>
                  </a:lnTo>
                  <a:lnTo>
                    <a:pt x="277" y="1135"/>
                  </a:lnTo>
                  <a:lnTo>
                    <a:pt x="277" y="1150"/>
                  </a:lnTo>
                  <a:close/>
                  <a:moveTo>
                    <a:pt x="277" y="1174"/>
                  </a:moveTo>
                  <a:lnTo>
                    <a:pt x="0" y="1174"/>
                  </a:lnTo>
                  <a:lnTo>
                    <a:pt x="0" y="1190"/>
                  </a:lnTo>
                  <a:lnTo>
                    <a:pt x="277" y="1190"/>
                  </a:lnTo>
                  <a:lnTo>
                    <a:pt x="277" y="1174"/>
                  </a:lnTo>
                  <a:close/>
                  <a:moveTo>
                    <a:pt x="277" y="1342"/>
                  </a:moveTo>
                  <a:lnTo>
                    <a:pt x="0" y="1342"/>
                  </a:lnTo>
                  <a:lnTo>
                    <a:pt x="0" y="1326"/>
                  </a:lnTo>
                  <a:lnTo>
                    <a:pt x="277" y="1326"/>
                  </a:lnTo>
                  <a:lnTo>
                    <a:pt x="277" y="1342"/>
                  </a:lnTo>
                  <a:close/>
                  <a:moveTo>
                    <a:pt x="277" y="1366"/>
                  </a:moveTo>
                  <a:lnTo>
                    <a:pt x="0" y="1366"/>
                  </a:lnTo>
                  <a:lnTo>
                    <a:pt x="0" y="1382"/>
                  </a:lnTo>
                  <a:lnTo>
                    <a:pt x="277" y="1382"/>
                  </a:lnTo>
                  <a:lnTo>
                    <a:pt x="277" y="1366"/>
                  </a:lnTo>
                  <a:close/>
                  <a:moveTo>
                    <a:pt x="277" y="1526"/>
                  </a:moveTo>
                  <a:lnTo>
                    <a:pt x="0" y="1526"/>
                  </a:lnTo>
                  <a:lnTo>
                    <a:pt x="0" y="1510"/>
                  </a:lnTo>
                  <a:lnTo>
                    <a:pt x="277" y="1510"/>
                  </a:lnTo>
                  <a:lnTo>
                    <a:pt x="277" y="1526"/>
                  </a:lnTo>
                  <a:close/>
                  <a:moveTo>
                    <a:pt x="277" y="1550"/>
                  </a:moveTo>
                  <a:lnTo>
                    <a:pt x="0" y="1550"/>
                  </a:lnTo>
                  <a:lnTo>
                    <a:pt x="0" y="1566"/>
                  </a:lnTo>
                  <a:lnTo>
                    <a:pt x="277" y="1566"/>
                  </a:lnTo>
                  <a:lnTo>
                    <a:pt x="277" y="1550"/>
                  </a:lnTo>
                  <a:close/>
                  <a:moveTo>
                    <a:pt x="277" y="1718"/>
                  </a:moveTo>
                  <a:lnTo>
                    <a:pt x="0" y="1718"/>
                  </a:lnTo>
                  <a:lnTo>
                    <a:pt x="0" y="1702"/>
                  </a:lnTo>
                  <a:lnTo>
                    <a:pt x="277" y="1702"/>
                  </a:lnTo>
                  <a:lnTo>
                    <a:pt x="277" y="1718"/>
                  </a:lnTo>
                  <a:close/>
                  <a:moveTo>
                    <a:pt x="277" y="1742"/>
                  </a:moveTo>
                  <a:lnTo>
                    <a:pt x="0" y="1742"/>
                  </a:lnTo>
                  <a:lnTo>
                    <a:pt x="0" y="1758"/>
                  </a:lnTo>
                  <a:lnTo>
                    <a:pt x="277" y="1758"/>
                  </a:lnTo>
                  <a:lnTo>
                    <a:pt x="277" y="1742"/>
                  </a:lnTo>
                  <a:close/>
                  <a:moveTo>
                    <a:pt x="277" y="1910"/>
                  </a:moveTo>
                  <a:lnTo>
                    <a:pt x="0" y="1910"/>
                  </a:lnTo>
                  <a:lnTo>
                    <a:pt x="0" y="1894"/>
                  </a:lnTo>
                  <a:lnTo>
                    <a:pt x="277" y="1894"/>
                  </a:lnTo>
                  <a:lnTo>
                    <a:pt x="277" y="1910"/>
                  </a:lnTo>
                  <a:close/>
                  <a:moveTo>
                    <a:pt x="277" y="1934"/>
                  </a:moveTo>
                  <a:lnTo>
                    <a:pt x="0" y="1934"/>
                  </a:lnTo>
                  <a:lnTo>
                    <a:pt x="0" y="1950"/>
                  </a:lnTo>
                  <a:lnTo>
                    <a:pt x="277" y="1950"/>
                  </a:lnTo>
                  <a:lnTo>
                    <a:pt x="277" y="1934"/>
                  </a:lnTo>
                  <a:close/>
                  <a:moveTo>
                    <a:pt x="277" y="2093"/>
                  </a:moveTo>
                  <a:lnTo>
                    <a:pt x="0" y="2093"/>
                  </a:lnTo>
                  <a:lnTo>
                    <a:pt x="0" y="2078"/>
                  </a:lnTo>
                  <a:lnTo>
                    <a:pt x="277" y="2078"/>
                  </a:lnTo>
                  <a:lnTo>
                    <a:pt x="277" y="2093"/>
                  </a:lnTo>
                  <a:close/>
                  <a:moveTo>
                    <a:pt x="277" y="2117"/>
                  </a:moveTo>
                  <a:lnTo>
                    <a:pt x="0" y="2117"/>
                  </a:lnTo>
                  <a:lnTo>
                    <a:pt x="0" y="2133"/>
                  </a:lnTo>
                  <a:lnTo>
                    <a:pt x="277" y="2133"/>
                  </a:lnTo>
                  <a:lnTo>
                    <a:pt x="277" y="2117"/>
                  </a:lnTo>
                  <a:close/>
                  <a:moveTo>
                    <a:pt x="277" y="2285"/>
                  </a:moveTo>
                  <a:lnTo>
                    <a:pt x="0" y="2285"/>
                  </a:lnTo>
                  <a:lnTo>
                    <a:pt x="0" y="2269"/>
                  </a:lnTo>
                  <a:lnTo>
                    <a:pt x="277" y="2269"/>
                  </a:lnTo>
                  <a:lnTo>
                    <a:pt x="277" y="2285"/>
                  </a:lnTo>
                  <a:close/>
                  <a:moveTo>
                    <a:pt x="277" y="2309"/>
                  </a:moveTo>
                  <a:lnTo>
                    <a:pt x="0" y="2309"/>
                  </a:lnTo>
                  <a:lnTo>
                    <a:pt x="0" y="2325"/>
                  </a:lnTo>
                  <a:lnTo>
                    <a:pt x="277" y="2325"/>
                  </a:lnTo>
                  <a:lnTo>
                    <a:pt x="277" y="2309"/>
                  </a:lnTo>
                  <a:close/>
                  <a:moveTo>
                    <a:pt x="277" y="2477"/>
                  </a:moveTo>
                  <a:lnTo>
                    <a:pt x="0" y="2477"/>
                  </a:lnTo>
                  <a:lnTo>
                    <a:pt x="0" y="2461"/>
                  </a:lnTo>
                  <a:lnTo>
                    <a:pt x="277" y="2461"/>
                  </a:lnTo>
                  <a:lnTo>
                    <a:pt x="277" y="2477"/>
                  </a:lnTo>
                  <a:close/>
                  <a:moveTo>
                    <a:pt x="277" y="2501"/>
                  </a:moveTo>
                  <a:lnTo>
                    <a:pt x="0" y="2501"/>
                  </a:lnTo>
                  <a:lnTo>
                    <a:pt x="0" y="2517"/>
                  </a:lnTo>
                  <a:lnTo>
                    <a:pt x="277" y="2517"/>
                  </a:lnTo>
                  <a:lnTo>
                    <a:pt x="277" y="2501"/>
                  </a:lnTo>
                  <a:close/>
                  <a:moveTo>
                    <a:pt x="277" y="2669"/>
                  </a:moveTo>
                  <a:lnTo>
                    <a:pt x="0" y="2669"/>
                  </a:lnTo>
                  <a:lnTo>
                    <a:pt x="0" y="2653"/>
                  </a:lnTo>
                  <a:lnTo>
                    <a:pt x="277" y="2653"/>
                  </a:lnTo>
                  <a:lnTo>
                    <a:pt x="277" y="2669"/>
                  </a:lnTo>
                  <a:close/>
                  <a:moveTo>
                    <a:pt x="277" y="2693"/>
                  </a:moveTo>
                  <a:lnTo>
                    <a:pt x="0" y="2693"/>
                  </a:lnTo>
                  <a:lnTo>
                    <a:pt x="0" y="2709"/>
                  </a:lnTo>
                  <a:lnTo>
                    <a:pt x="277" y="2709"/>
                  </a:lnTo>
                  <a:lnTo>
                    <a:pt x="277" y="2693"/>
                  </a:lnTo>
                  <a:close/>
                  <a:moveTo>
                    <a:pt x="277" y="2853"/>
                  </a:moveTo>
                  <a:lnTo>
                    <a:pt x="0" y="2853"/>
                  </a:lnTo>
                  <a:lnTo>
                    <a:pt x="0" y="2837"/>
                  </a:lnTo>
                  <a:lnTo>
                    <a:pt x="277" y="2837"/>
                  </a:lnTo>
                  <a:lnTo>
                    <a:pt x="277" y="2853"/>
                  </a:lnTo>
                  <a:close/>
                  <a:moveTo>
                    <a:pt x="277" y="2877"/>
                  </a:moveTo>
                  <a:lnTo>
                    <a:pt x="0" y="2877"/>
                  </a:lnTo>
                  <a:lnTo>
                    <a:pt x="0" y="2893"/>
                  </a:lnTo>
                  <a:lnTo>
                    <a:pt x="277" y="2893"/>
                  </a:lnTo>
                  <a:lnTo>
                    <a:pt x="277" y="2877"/>
                  </a:lnTo>
                  <a:close/>
                  <a:moveTo>
                    <a:pt x="277" y="3044"/>
                  </a:moveTo>
                  <a:lnTo>
                    <a:pt x="0" y="3044"/>
                  </a:lnTo>
                  <a:lnTo>
                    <a:pt x="0" y="3029"/>
                  </a:lnTo>
                  <a:lnTo>
                    <a:pt x="277" y="3029"/>
                  </a:lnTo>
                  <a:lnTo>
                    <a:pt x="277" y="3044"/>
                  </a:lnTo>
                  <a:close/>
                  <a:moveTo>
                    <a:pt x="277" y="3068"/>
                  </a:moveTo>
                  <a:lnTo>
                    <a:pt x="0" y="3068"/>
                  </a:lnTo>
                  <a:lnTo>
                    <a:pt x="0" y="3084"/>
                  </a:lnTo>
                  <a:lnTo>
                    <a:pt x="277" y="3084"/>
                  </a:lnTo>
                  <a:lnTo>
                    <a:pt x="277" y="3068"/>
                  </a:lnTo>
                  <a:close/>
                  <a:moveTo>
                    <a:pt x="277" y="3236"/>
                  </a:moveTo>
                  <a:lnTo>
                    <a:pt x="0" y="3236"/>
                  </a:lnTo>
                  <a:lnTo>
                    <a:pt x="0" y="3220"/>
                  </a:lnTo>
                  <a:lnTo>
                    <a:pt x="277" y="3220"/>
                  </a:lnTo>
                  <a:lnTo>
                    <a:pt x="277" y="3236"/>
                  </a:lnTo>
                  <a:close/>
                  <a:moveTo>
                    <a:pt x="277" y="3260"/>
                  </a:moveTo>
                  <a:lnTo>
                    <a:pt x="0" y="3260"/>
                  </a:lnTo>
                  <a:lnTo>
                    <a:pt x="0" y="3276"/>
                  </a:lnTo>
                  <a:lnTo>
                    <a:pt x="277" y="3276"/>
                  </a:lnTo>
                  <a:lnTo>
                    <a:pt x="277" y="3260"/>
                  </a:lnTo>
                  <a:close/>
                  <a:moveTo>
                    <a:pt x="277" y="3420"/>
                  </a:moveTo>
                  <a:lnTo>
                    <a:pt x="0" y="3420"/>
                  </a:lnTo>
                  <a:lnTo>
                    <a:pt x="0" y="3404"/>
                  </a:lnTo>
                  <a:lnTo>
                    <a:pt x="277" y="3404"/>
                  </a:lnTo>
                  <a:lnTo>
                    <a:pt x="277" y="3420"/>
                  </a:lnTo>
                  <a:close/>
                  <a:moveTo>
                    <a:pt x="277" y="3444"/>
                  </a:moveTo>
                  <a:lnTo>
                    <a:pt x="0" y="3444"/>
                  </a:lnTo>
                  <a:lnTo>
                    <a:pt x="0" y="3460"/>
                  </a:lnTo>
                  <a:lnTo>
                    <a:pt x="277" y="3460"/>
                  </a:lnTo>
                  <a:lnTo>
                    <a:pt x="277" y="3444"/>
                  </a:lnTo>
                  <a:close/>
                </a:path>
              </a:pathLst>
            </a:custGeom>
            <a:gradFill>
              <a:gsLst>
                <a:gs pos="0">
                  <a:srgbClr val="647391"/>
                </a:gs>
                <a:gs pos="10000">
                  <a:srgbClr val="BECDE6"/>
                </a:gs>
                <a:gs pos="100000">
                  <a:srgbClr val="647391"/>
                </a:gs>
                <a:gs pos="89000">
                  <a:srgbClr val="BECDE6"/>
                </a:gs>
                <a:gs pos="64000">
                  <a:srgbClr val="4B5A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lgn="ctr"/>
              <a:endParaRPr lang="de-AT" sz="1000" dirty="0">
                <a:latin typeface="+mn-lt"/>
                <a:ea typeface="+mn-ea"/>
                <a:cs typeface="+mn-cs"/>
              </a:endParaRPr>
            </a:p>
          </p:txBody>
        </p:sp>
      </p:grpSp>
    </p:spTree>
    <p:extLst>
      <p:ext uri="{BB962C8B-B14F-4D97-AF65-F5344CB8AC3E}">
        <p14:creationId xmlns:p14="http://schemas.microsoft.com/office/powerpoint/2010/main" val="2681043482"/>
      </p:ext>
    </p:extLst>
  </p:cSld>
  <p:clrMapOvr>
    <a:masterClrMapping/>
  </p:clrMapOvr>
  <p:transition>
    <p:fade/>
  </p:transition>
  <p:extLst mod="1">
    <p:ext uri="{DCECCB84-F9BA-43D5-87BE-67443E8EF086}">
      <p15:sldGuideLst xmlns:p15="http://schemas.microsoft.com/office/powerpoint/2012/main">
        <p15:guide id="1" pos="784" userDrawn="1">
          <p15:clr>
            <a:srgbClr val="9FCC3B"/>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_Dunkel">
    <p:spTree>
      <p:nvGrpSpPr>
        <p:cNvPr id="1" name=""/>
        <p:cNvGrpSpPr/>
        <p:nvPr/>
      </p:nvGrpSpPr>
      <p:grpSpPr>
        <a:xfrm>
          <a:off x="0" y="0"/>
          <a:ext cx="0" cy="0"/>
          <a:chOff x="0" y="0"/>
          <a:chExt cx="0" cy="0"/>
        </a:xfrm>
      </p:grpSpPr>
      <p:sp>
        <p:nvSpPr>
          <p:cNvPr id="10" name="_Fullscreen_Bildplatzhalter"/>
          <p:cNvSpPr>
            <a:spLocks noGrp="1" noRot="1" noMove="1" noResize="1"/>
          </p:cNvSpPr>
          <p:nvPr>
            <p:ph type="pic" sz="quarter" idx="10" hasCustomPrompt="1"/>
          </p:nvPr>
        </p:nvSpPr>
        <p:spPr>
          <a:xfrm>
            <a:off x="25213" y="78246"/>
            <a:ext cx="9858561" cy="6760632"/>
          </a:xfrm>
          <a:effectLst>
            <a:innerShdw blurRad="635000">
              <a:schemeClr val="tx2">
                <a:lumMod val="75000"/>
                <a:alpha val="60000"/>
              </a:schemeClr>
            </a:innerShdw>
          </a:effectLst>
        </p:spPr>
        <p:txBody>
          <a:bodyPr vert="horz" lIns="0" tIns="1440000" rIns="0" bIns="0" rtlCol="0" anchor="t">
            <a:normAutofit/>
          </a:bodyPr>
          <a:lstStyle>
            <a:lvl1pPr marL="0" indent="0" algn="ctr">
              <a:buFont typeface="Arial" panose="020B0604020202020204" pitchFamily="34" charset="0"/>
              <a:buNone/>
              <a:defRPr lang="de-AT" sz="3600" baseline="0" dirty="0">
                <a:solidFill>
                  <a:schemeClr val="accent3"/>
                </a:solidFill>
              </a:defRPr>
            </a:lvl1pPr>
          </a:lstStyle>
          <a:p>
            <a:r>
              <a:rPr lang="de-DE" dirty="0"/>
              <a:t> </a:t>
            </a:r>
            <a:endParaRPr lang="de-AT" dirty="0"/>
          </a:p>
        </p:txBody>
      </p:sp>
      <p:sp>
        <p:nvSpPr>
          <p:cNvPr id="6" name="Foliennummer"/>
          <p:cNvSpPr>
            <a:spLocks noGrp="1" noRot="1" noMove="1" noResize="1"/>
          </p:cNvSpPr>
          <p:nvPr>
            <p:ph type="sldNum" sz="quarter" idx="16"/>
          </p:nvPr>
        </p:nvSpPr>
        <p:spPr/>
        <p:txBody>
          <a:bodyPr/>
          <a:lstStyle/>
          <a:p>
            <a:fld id="{E149E701-4815-4364-916B-D0D1C5DF7762}" type="slidenum">
              <a:rPr lang="de-AT" smtClean="0"/>
              <a:pPr/>
              <a:t>‹Nr.›</a:t>
            </a:fld>
            <a:endParaRPr lang="de-AT" dirty="0"/>
          </a:p>
        </p:txBody>
      </p:sp>
      <p:sp>
        <p:nvSpPr>
          <p:cNvPr id="4" name="Fusszeile"/>
          <p:cNvSpPr>
            <a:spLocks noGrp="1" noRot="1" noMove="1" noResize="1"/>
          </p:cNvSpPr>
          <p:nvPr>
            <p:ph type="ftr" sz="quarter" idx="15"/>
          </p:nvPr>
        </p:nvSpPr>
        <p:spPr/>
        <p:txBody>
          <a:bodyPr/>
          <a:lstStyle/>
          <a:p>
            <a:r>
              <a:rPr lang="fr-FR"/>
              <a:t>RFC User Satisfaction Survey 2019 | RFC 1</a:t>
            </a:r>
            <a:endParaRPr lang="de-AT" dirty="0"/>
          </a:p>
        </p:txBody>
      </p:sp>
      <p:sp>
        <p:nvSpPr>
          <p:cNvPr id="3" name="Datum"/>
          <p:cNvSpPr>
            <a:spLocks noGrp="1" noRot="1" noMove="1" noResize="1"/>
          </p:cNvSpPr>
          <p:nvPr>
            <p:ph type="dt" sz="half" idx="14"/>
          </p:nvPr>
        </p:nvSpPr>
        <p:spPr/>
        <p:txBody>
          <a:bodyPr/>
          <a:lstStyle/>
          <a:p>
            <a:endParaRPr lang="de-AT" dirty="0"/>
          </a:p>
        </p:txBody>
      </p:sp>
      <p:sp>
        <p:nvSpPr>
          <p:cNvPr id="2" name="Titel"/>
          <p:cNvSpPr>
            <a:spLocks noGrp="1" noRot="1" noMove="1" noResize="1"/>
          </p:cNvSpPr>
          <p:nvPr>
            <p:ph type="title"/>
          </p:nvPr>
        </p:nvSpPr>
        <p:spPr/>
        <p:txBody>
          <a:bodyPr/>
          <a:lstStyle/>
          <a:p>
            <a:r>
              <a:rPr lang="de-DE" dirty="0"/>
              <a:t>Titelmasterformat durch Klicken bearbeiten</a:t>
            </a:r>
            <a:endParaRPr lang="de-AT" dirty="0"/>
          </a:p>
        </p:txBody>
      </p:sp>
      <p:sp>
        <p:nvSpPr>
          <p:cNvPr id="8" name="_marketmind_Rahmen"/>
          <p:cNvSpPr>
            <a:spLocks noSelect="1"/>
          </p:cNvSpPr>
          <p:nvPr userDrawn="1"/>
        </p:nvSpPr>
        <p:spPr>
          <a:xfrm>
            <a:off x="-824" y="0"/>
            <a:ext cx="9907649" cy="6858000"/>
          </a:xfrm>
          <a:custGeom>
            <a:avLst/>
            <a:gdLst>
              <a:gd name="connsiteX0" fmla="*/ 26024 w 9907649"/>
              <a:gd name="connsiteY0" fmla="*/ 80628 h 6858000"/>
              <a:gd name="connsiteX1" fmla="*/ 26024 w 9907649"/>
              <a:gd name="connsiteY1" fmla="*/ 6832800 h 6858000"/>
              <a:gd name="connsiteX2" fmla="*/ 9881624 w 9907649"/>
              <a:gd name="connsiteY2" fmla="*/ 6832800 h 6858000"/>
              <a:gd name="connsiteX3" fmla="*/ 9881624 w 9907649"/>
              <a:gd name="connsiteY3" fmla="*/ 80628 h 6858000"/>
              <a:gd name="connsiteX4" fmla="*/ 9881624 w 9907649"/>
              <a:gd name="connsiteY4" fmla="*/ 0 h 6858000"/>
              <a:gd name="connsiteX5" fmla="*/ 9906824 w 9907649"/>
              <a:gd name="connsiteY5" fmla="*/ 0 h 6858000"/>
              <a:gd name="connsiteX6" fmla="*/ 9906824 w 9907649"/>
              <a:gd name="connsiteY6" fmla="*/ 0 h 6858000"/>
              <a:gd name="connsiteX7" fmla="*/ 9907649 w 9907649"/>
              <a:gd name="connsiteY7" fmla="*/ 0 h 6858000"/>
              <a:gd name="connsiteX8" fmla="*/ 9907649 w 9907649"/>
              <a:gd name="connsiteY8" fmla="*/ 80628 h 6858000"/>
              <a:gd name="connsiteX9" fmla="*/ 9906824 w 9907649"/>
              <a:gd name="connsiteY9" fmla="*/ 80628 h 6858000"/>
              <a:gd name="connsiteX10" fmla="*/ 9906824 w 9907649"/>
              <a:gd name="connsiteY10" fmla="*/ 6832800 h 6858000"/>
              <a:gd name="connsiteX11" fmla="*/ 9907425 w 9907649"/>
              <a:gd name="connsiteY11" fmla="*/ 6832800 h 6858000"/>
              <a:gd name="connsiteX12" fmla="*/ 9907425 w 9907649"/>
              <a:gd name="connsiteY12" fmla="*/ 6858000 h 6858000"/>
              <a:gd name="connsiteX13" fmla="*/ 9906824 w 9907649"/>
              <a:gd name="connsiteY13" fmla="*/ 6858000 h 6858000"/>
              <a:gd name="connsiteX14" fmla="*/ 9881624 w 9907649"/>
              <a:gd name="connsiteY14" fmla="*/ 6858000 h 6858000"/>
              <a:gd name="connsiteX15" fmla="*/ 26024 w 9907649"/>
              <a:gd name="connsiteY15" fmla="*/ 6858000 h 6858000"/>
              <a:gd name="connsiteX16" fmla="*/ 824 w 9907649"/>
              <a:gd name="connsiteY16" fmla="*/ 6858000 h 6858000"/>
              <a:gd name="connsiteX17" fmla="*/ 225 w 9907649"/>
              <a:gd name="connsiteY17" fmla="*/ 6858000 h 6858000"/>
              <a:gd name="connsiteX18" fmla="*/ 225 w 9907649"/>
              <a:gd name="connsiteY18" fmla="*/ 6832800 h 6858000"/>
              <a:gd name="connsiteX19" fmla="*/ 824 w 9907649"/>
              <a:gd name="connsiteY19" fmla="*/ 6832800 h 6858000"/>
              <a:gd name="connsiteX20" fmla="*/ 824 w 9907649"/>
              <a:gd name="connsiteY20" fmla="*/ 80628 h 6858000"/>
              <a:gd name="connsiteX21" fmla="*/ 0 w 9907649"/>
              <a:gd name="connsiteY21" fmla="*/ 80628 h 6858000"/>
              <a:gd name="connsiteX22" fmla="*/ 0 w 9907649"/>
              <a:gd name="connsiteY22" fmla="*/ 0 h 6858000"/>
              <a:gd name="connsiteX23" fmla="*/ 824 w 9907649"/>
              <a:gd name="connsiteY23" fmla="*/ 0 h 6858000"/>
              <a:gd name="connsiteX24" fmla="*/ 26024 w 9907649"/>
              <a:gd name="connsiteY24" fmla="*/ 0 h 6858000"/>
              <a:gd name="connsiteX25" fmla="*/ 9881624 w 9907649"/>
              <a:gd name="connsiteY2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07649" h="6858000">
                <a:moveTo>
                  <a:pt x="26024" y="80628"/>
                </a:moveTo>
                <a:lnTo>
                  <a:pt x="26024" y="6832800"/>
                </a:lnTo>
                <a:lnTo>
                  <a:pt x="9881624" y="6832800"/>
                </a:lnTo>
                <a:lnTo>
                  <a:pt x="9881624" y="80628"/>
                </a:lnTo>
                <a:close/>
                <a:moveTo>
                  <a:pt x="9881624" y="0"/>
                </a:moveTo>
                <a:lnTo>
                  <a:pt x="9906824" y="0"/>
                </a:lnTo>
                <a:lnTo>
                  <a:pt x="9906824" y="0"/>
                </a:lnTo>
                <a:lnTo>
                  <a:pt x="9907649" y="0"/>
                </a:lnTo>
                <a:lnTo>
                  <a:pt x="9907649" y="80628"/>
                </a:lnTo>
                <a:lnTo>
                  <a:pt x="9906824" y="80628"/>
                </a:lnTo>
                <a:lnTo>
                  <a:pt x="9906824" y="6832800"/>
                </a:lnTo>
                <a:lnTo>
                  <a:pt x="9907425" y="6832800"/>
                </a:lnTo>
                <a:lnTo>
                  <a:pt x="9907425" y="6858000"/>
                </a:lnTo>
                <a:lnTo>
                  <a:pt x="9906824" y="6858000"/>
                </a:lnTo>
                <a:lnTo>
                  <a:pt x="9881624" y="6858000"/>
                </a:lnTo>
                <a:lnTo>
                  <a:pt x="26024" y="6858000"/>
                </a:lnTo>
                <a:lnTo>
                  <a:pt x="824" y="6858000"/>
                </a:lnTo>
                <a:lnTo>
                  <a:pt x="225" y="6858000"/>
                </a:lnTo>
                <a:lnTo>
                  <a:pt x="225" y="6832800"/>
                </a:lnTo>
                <a:lnTo>
                  <a:pt x="824" y="6832800"/>
                </a:lnTo>
                <a:lnTo>
                  <a:pt x="824" y="80628"/>
                </a:lnTo>
                <a:lnTo>
                  <a:pt x="0" y="80628"/>
                </a:lnTo>
                <a:lnTo>
                  <a:pt x="0" y="0"/>
                </a:lnTo>
                <a:lnTo>
                  <a:pt x="824" y="0"/>
                </a:lnTo>
                <a:lnTo>
                  <a:pt x="26024" y="0"/>
                </a:lnTo>
                <a:lnTo>
                  <a:pt x="988162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5" name="_marketmind_Wortmarke"/>
          <p:cNvSpPr>
            <a:spLocks noGrp="1" noRot="1" noMove="1" noResize="1"/>
          </p:cNvSpPr>
          <p:nvPr>
            <p:ph type="body" sz="quarter" idx="13" hasCustomPrompt="1"/>
          </p:nvPr>
        </p:nvSpPr>
        <p:spPr>
          <a:xfrm>
            <a:off x="8282400" y="0"/>
            <a:ext cx="1623600" cy="579600"/>
          </a:xfrm>
          <a:blipFill>
            <a:blip r:embed="rId2"/>
            <a:stretch>
              <a:fillRect/>
            </a:stretch>
          </a:blipFill>
        </p:spPr>
        <p:txBody>
          <a:bodyPr/>
          <a:lstStyle>
            <a:lvl1pPr marL="0" indent="0" algn="ctr">
              <a:buNone/>
              <a:defRPr/>
            </a:lvl1pPr>
          </a:lstStyle>
          <a:p>
            <a:pPr lvl="0"/>
            <a:r>
              <a:rPr lang="de-DE" dirty="0"/>
              <a:t> </a:t>
            </a:r>
            <a:endParaRPr lang="de-AT" dirty="0"/>
          </a:p>
        </p:txBody>
      </p:sp>
    </p:spTree>
    <p:extLst>
      <p:ext uri="{BB962C8B-B14F-4D97-AF65-F5344CB8AC3E}">
        <p14:creationId xmlns:p14="http://schemas.microsoft.com/office/powerpoint/2010/main" val="367339254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_Hell">
    <p:spTree>
      <p:nvGrpSpPr>
        <p:cNvPr id="1" name=""/>
        <p:cNvGrpSpPr/>
        <p:nvPr/>
      </p:nvGrpSpPr>
      <p:grpSpPr>
        <a:xfrm>
          <a:off x="0" y="0"/>
          <a:ext cx="0" cy="0"/>
          <a:chOff x="0" y="0"/>
          <a:chExt cx="0" cy="0"/>
        </a:xfrm>
      </p:grpSpPr>
      <p:sp>
        <p:nvSpPr>
          <p:cNvPr id="10" name="_Fullscreen_Bildplatzhalter"/>
          <p:cNvSpPr>
            <a:spLocks noGrp="1" noRot="1" noMove="1" noResize="1"/>
          </p:cNvSpPr>
          <p:nvPr>
            <p:ph type="pic" sz="quarter" idx="10" hasCustomPrompt="1"/>
          </p:nvPr>
        </p:nvSpPr>
        <p:spPr>
          <a:xfrm>
            <a:off x="25213" y="78246"/>
            <a:ext cx="9858561" cy="6760632"/>
          </a:xfrm>
          <a:effectLst>
            <a:innerShdw blurRad="635000">
              <a:schemeClr val="tx2">
                <a:lumMod val="75000"/>
                <a:alpha val="60000"/>
              </a:schemeClr>
            </a:innerShdw>
          </a:effectLst>
        </p:spPr>
        <p:txBody>
          <a:bodyPr vert="horz" lIns="0" tIns="1440000" rIns="0" bIns="0" rtlCol="0" anchor="t">
            <a:normAutofit/>
          </a:bodyPr>
          <a:lstStyle>
            <a:lvl1pPr marL="0" indent="0" algn="ctr">
              <a:buFont typeface="Arial" panose="020B0604020202020204" pitchFamily="34" charset="0"/>
              <a:buNone/>
              <a:defRPr lang="de-AT" sz="3600" dirty="0">
                <a:solidFill>
                  <a:schemeClr val="accent3"/>
                </a:solidFill>
              </a:defRPr>
            </a:lvl1pPr>
          </a:lstStyle>
          <a:p>
            <a:r>
              <a:rPr lang="de-DE" dirty="0"/>
              <a:t> </a:t>
            </a:r>
            <a:endParaRPr lang="de-AT" dirty="0"/>
          </a:p>
        </p:txBody>
      </p:sp>
      <p:sp>
        <p:nvSpPr>
          <p:cNvPr id="6" name="Foliennummer"/>
          <p:cNvSpPr>
            <a:spLocks noGrp="1" noRot="1" noMove="1" noResize="1"/>
          </p:cNvSpPr>
          <p:nvPr>
            <p:ph type="sldNum" sz="quarter" idx="16"/>
          </p:nvPr>
        </p:nvSpPr>
        <p:spPr/>
        <p:txBody>
          <a:bodyPr/>
          <a:lstStyle>
            <a:lvl1pPr>
              <a:defRPr>
                <a:solidFill>
                  <a:srgbClr val="FFFFFF"/>
                </a:solidFill>
              </a:defRPr>
            </a:lvl1pPr>
          </a:lstStyle>
          <a:p>
            <a:fld id="{E149E701-4815-4364-916B-D0D1C5DF7762}" type="slidenum">
              <a:rPr lang="de-AT" smtClean="0"/>
              <a:pPr/>
              <a:t>‹Nr.›</a:t>
            </a:fld>
            <a:endParaRPr lang="de-AT" dirty="0"/>
          </a:p>
        </p:txBody>
      </p:sp>
      <p:sp>
        <p:nvSpPr>
          <p:cNvPr id="4" name="Fusszeile"/>
          <p:cNvSpPr>
            <a:spLocks noGrp="1" noRot="1" noMove="1" noResize="1"/>
          </p:cNvSpPr>
          <p:nvPr>
            <p:ph type="ftr" sz="quarter" idx="15"/>
          </p:nvPr>
        </p:nvSpPr>
        <p:spPr/>
        <p:txBody>
          <a:bodyPr/>
          <a:lstStyle>
            <a:lvl1pPr>
              <a:defRPr>
                <a:solidFill>
                  <a:srgbClr val="FFFFFF"/>
                </a:solidFill>
              </a:defRPr>
            </a:lvl1pPr>
          </a:lstStyle>
          <a:p>
            <a:r>
              <a:rPr lang="fr-FR"/>
              <a:t>RFC User Satisfaction Survey 2019 | RFC 1</a:t>
            </a:r>
            <a:endParaRPr lang="de-AT" dirty="0"/>
          </a:p>
        </p:txBody>
      </p:sp>
      <p:sp>
        <p:nvSpPr>
          <p:cNvPr id="3" name="Datum"/>
          <p:cNvSpPr>
            <a:spLocks noGrp="1" noRot="1" noMove="1" noResize="1"/>
          </p:cNvSpPr>
          <p:nvPr>
            <p:ph type="dt" sz="half" idx="14"/>
          </p:nvPr>
        </p:nvSpPr>
        <p:spPr/>
        <p:txBody>
          <a:bodyPr/>
          <a:lstStyle>
            <a:lvl1pPr>
              <a:defRPr>
                <a:solidFill>
                  <a:srgbClr val="FFFFFF"/>
                </a:solidFill>
              </a:defRPr>
            </a:lvl1pPr>
          </a:lstStyle>
          <a:p>
            <a:endParaRPr lang="de-AT" dirty="0"/>
          </a:p>
        </p:txBody>
      </p:sp>
      <p:sp>
        <p:nvSpPr>
          <p:cNvPr id="2" name="Titel"/>
          <p:cNvSpPr>
            <a:spLocks noGrp="1" noRot="1" noMove="1" noResize="1"/>
          </p:cNvSpPr>
          <p:nvPr>
            <p:ph type="title"/>
          </p:nvPr>
        </p:nvSpPr>
        <p:spPr/>
        <p:txBody>
          <a:bodyPr/>
          <a:lstStyle>
            <a:lvl1pPr>
              <a:defRPr>
                <a:solidFill>
                  <a:schemeClr val="bg1"/>
                </a:solidFill>
              </a:defRPr>
            </a:lvl1pPr>
          </a:lstStyle>
          <a:p>
            <a:r>
              <a:rPr lang="de-DE" dirty="0"/>
              <a:t>Titelmasterformat durch Klicken bearbeiten</a:t>
            </a:r>
            <a:endParaRPr lang="de-AT" dirty="0"/>
          </a:p>
        </p:txBody>
      </p:sp>
      <p:sp>
        <p:nvSpPr>
          <p:cNvPr id="8" name="_marketmind_Rahmen"/>
          <p:cNvSpPr>
            <a:spLocks noSelect="1"/>
          </p:cNvSpPr>
          <p:nvPr userDrawn="1"/>
        </p:nvSpPr>
        <p:spPr>
          <a:xfrm>
            <a:off x="-824" y="0"/>
            <a:ext cx="9907649" cy="6858000"/>
          </a:xfrm>
          <a:custGeom>
            <a:avLst/>
            <a:gdLst>
              <a:gd name="connsiteX0" fmla="*/ 26024 w 9907649"/>
              <a:gd name="connsiteY0" fmla="*/ 80628 h 6858000"/>
              <a:gd name="connsiteX1" fmla="*/ 26024 w 9907649"/>
              <a:gd name="connsiteY1" fmla="*/ 6832800 h 6858000"/>
              <a:gd name="connsiteX2" fmla="*/ 9881624 w 9907649"/>
              <a:gd name="connsiteY2" fmla="*/ 6832800 h 6858000"/>
              <a:gd name="connsiteX3" fmla="*/ 9881624 w 9907649"/>
              <a:gd name="connsiteY3" fmla="*/ 80628 h 6858000"/>
              <a:gd name="connsiteX4" fmla="*/ 9881624 w 9907649"/>
              <a:gd name="connsiteY4" fmla="*/ 0 h 6858000"/>
              <a:gd name="connsiteX5" fmla="*/ 9906824 w 9907649"/>
              <a:gd name="connsiteY5" fmla="*/ 0 h 6858000"/>
              <a:gd name="connsiteX6" fmla="*/ 9906824 w 9907649"/>
              <a:gd name="connsiteY6" fmla="*/ 0 h 6858000"/>
              <a:gd name="connsiteX7" fmla="*/ 9907649 w 9907649"/>
              <a:gd name="connsiteY7" fmla="*/ 0 h 6858000"/>
              <a:gd name="connsiteX8" fmla="*/ 9907649 w 9907649"/>
              <a:gd name="connsiteY8" fmla="*/ 80628 h 6858000"/>
              <a:gd name="connsiteX9" fmla="*/ 9906824 w 9907649"/>
              <a:gd name="connsiteY9" fmla="*/ 80628 h 6858000"/>
              <a:gd name="connsiteX10" fmla="*/ 9906824 w 9907649"/>
              <a:gd name="connsiteY10" fmla="*/ 6832800 h 6858000"/>
              <a:gd name="connsiteX11" fmla="*/ 9907425 w 9907649"/>
              <a:gd name="connsiteY11" fmla="*/ 6832800 h 6858000"/>
              <a:gd name="connsiteX12" fmla="*/ 9907425 w 9907649"/>
              <a:gd name="connsiteY12" fmla="*/ 6858000 h 6858000"/>
              <a:gd name="connsiteX13" fmla="*/ 9906824 w 9907649"/>
              <a:gd name="connsiteY13" fmla="*/ 6858000 h 6858000"/>
              <a:gd name="connsiteX14" fmla="*/ 9881624 w 9907649"/>
              <a:gd name="connsiteY14" fmla="*/ 6858000 h 6858000"/>
              <a:gd name="connsiteX15" fmla="*/ 26024 w 9907649"/>
              <a:gd name="connsiteY15" fmla="*/ 6858000 h 6858000"/>
              <a:gd name="connsiteX16" fmla="*/ 824 w 9907649"/>
              <a:gd name="connsiteY16" fmla="*/ 6858000 h 6858000"/>
              <a:gd name="connsiteX17" fmla="*/ 225 w 9907649"/>
              <a:gd name="connsiteY17" fmla="*/ 6858000 h 6858000"/>
              <a:gd name="connsiteX18" fmla="*/ 225 w 9907649"/>
              <a:gd name="connsiteY18" fmla="*/ 6832800 h 6858000"/>
              <a:gd name="connsiteX19" fmla="*/ 824 w 9907649"/>
              <a:gd name="connsiteY19" fmla="*/ 6832800 h 6858000"/>
              <a:gd name="connsiteX20" fmla="*/ 824 w 9907649"/>
              <a:gd name="connsiteY20" fmla="*/ 80628 h 6858000"/>
              <a:gd name="connsiteX21" fmla="*/ 0 w 9907649"/>
              <a:gd name="connsiteY21" fmla="*/ 80628 h 6858000"/>
              <a:gd name="connsiteX22" fmla="*/ 0 w 9907649"/>
              <a:gd name="connsiteY22" fmla="*/ 0 h 6858000"/>
              <a:gd name="connsiteX23" fmla="*/ 824 w 9907649"/>
              <a:gd name="connsiteY23" fmla="*/ 0 h 6858000"/>
              <a:gd name="connsiteX24" fmla="*/ 26024 w 9907649"/>
              <a:gd name="connsiteY24" fmla="*/ 0 h 6858000"/>
              <a:gd name="connsiteX25" fmla="*/ 9881624 w 9907649"/>
              <a:gd name="connsiteY2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07649" h="6858000">
                <a:moveTo>
                  <a:pt x="26024" y="80628"/>
                </a:moveTo>
                <a:lnTo>
                  <a:pt x="26024" y="6832800"/>
                </a:lnTo>
                <a:lnTo>
                  <a:pt x="9881624" y="6832800"/>
                </a:lnTo>
                <a:lnTo>
                  <a:pt x="9881624" y="80628"/>
                </a:lnTo>
                <a:close/>
                <a:moveTo>
                  <a:pt x="9881624" y="0"/>
                </a:moveTo>
                <a:lnTo>
                  <a:pt x="9906824" y="0"/>
                </a:lnTo>
                <a:lnTo>
                  <a:pt x="9906824" y="0"/>
                </a:lnTo>
                <a:lnTo>
                  <a:pt x="9907649" y="0"/>
                </a:lnTo>
                <a:lnTo>
                  <a:pt x="9907649" y="80628"/>
                </a:lnTo>
                <a:lnTo>
                  <a:pt x="9906824" y="80628"/>
                </a:lnTo>
                <a:lnTo>
                  <a:pt x="9906824" y="6832800"/>
                </a:lnTo>
                <a:lnTo>
                  <a:pt x="9907425" y="6832800"/>
                </a:lnTo>
                <a:lnTo>
                  <a:pt x="9907425" y="6858000"/>
                </a:lnTo>
                <a:lnTo>
                  <a:pt x="9906824" y="6858000"/>
                </a:lnTo>
                <a:lnTo>
                  <a:pt x="9881624" y="6858000"/>
                </a:lnTo>
                <a:lnTo>
                  <a:pt x="26024" y="6858000"/>
                </a:lnTo>
                <a:lnTo>
                  <a:pt x="824" y="6858000"/>
                </a:lnTo>
                <a:lnTo>
                  <a:pt x="225" y="6858000"/>
                </a:lnTo>
                <a:lnTo>
                  <a:pt x="225" y="6832800"/>
                </a:lnTo>
                <a:lnTo>
                  <a:pt x="824" y="6832800"/>
                </a:lnTo>
                <a:lnTo>
                  <a:pt x="824" y="80628"/>
                </a:lnTo>
                <a:lnTo>
                  <a:pt x="0" y="80628"/>
                </a:lnTo>
                <a:lnTo>
                  <a:pt x="0" y="0"/>
                </a:lnTo>
                <a:lnTo>
                  <a:pt x="824" y="0"/>
                </a:lnTo>
                <a:lnTo>
                  <a:pt x="26024" y="0"/>
                </a:lnTo>
                <a:lnTo>
                  <a:pt x="988162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5" name="_marketmind_Wortmarke"/>
          <p:cNvSpPr>
            <a:spLocks noGrp="1" noRot="1" noMove="1" noResize="1"/>
          </p:cNvSpPr>
          <p:nvPr>
            <p:ph type="body" sz="quarter" idx="13" hasCustomPrompt="1"/>
          </p:nvPr>
        </p:nvSpPr>
        <p:spPr>
          <a:xfrm>
            <a:off x="8282400" y="0"/>
            <a:ext cx="1623600" cy="579600"/>
          </a:xfrm>
          <a:blipFill>
            <a:blip r:embed="rId2"/>
            <a:stretch>
              <a:fillRect/>
            </a:stretch>
          </a:blipFill>
        </p:spPr>
        <p:txBody>
          <a:bodyPr/>
          <a:lstStyle>
            <a:lvl1pPr marL="0" indent="0" algn="ctr">
              <a:buNone/>
              <a:defRPr/>
            </a:lvl1pPr>
          </a:lstStyle>
          <a:p>
            <a:pPr lvl="0"/>
            <a:r>
              <a:rPr lang="de-DE" dirty="0"/>
              <a:t> </a:t>
            </a:r>
            <a:endParaRPr lang="de-AT" dirty="0"/>
          </a:p>
        </p:txBody>
      </p:sp>
    </p:spTree>
    <p:extLst>
      <p:ext uri="{BB962C8B-B14F-4D97-AF65-F5344CB8AC3E}">
        <p14:creationId xmlns:p14="http://schemas.microsoft.com/office/powerpoint/2010/main" val="13636216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Foliennummer"/>
          <p:cNvSpPr>
            <a:spLocks noGrp="1" noRot="1" noMove="1" noResize="1"/>
          </p:cNvSpPr>
          <p:nvPr>
            <p:ph type="sldNum" sz="quarter" idx="4"/>
          </p:nvPr>
        </p:nvSpPr>
        <p:spPr>
          <a:xfrm>
            <a:off x="9236407" y="6574857"/>
            <a:ext cx="324000" cy="180000"/>
          </a:xfrm>
          <a:prstGeom prst="rect">
            <a:avLst/>
          </a:prstGeom>
          <a:blipFill>
            <a:blip r:embed="rId14"/>
            <a:stretch>
              <a:fillRect/>
            </a:stretch>
          </a:blipFill>
        </p:spPr>
        <p:txBody>
          <a:bodyPr vert="horz" lIns="0" tIns="0" rIns="0" bIns="0" rtlCol="0" anchor="b"/>
          <a:lstStyle>
            <a:lvl1pPr algn="r">
              <a:defRPr sz="1000">
                <a:solidFill>
                  <a:schemeClr val="tx2"/>
                </a:solidFill>
                <a:latin typeface="+mn-lt"/>
              </a:defRPr>
            </a:lvl1pPr>
          </a:lstStyle>
          <a:p>
            <a:fld id="{E149E701-4815-4364-916B-D0D1C5DF7762}" type="slidenum">
              <a:rPr lang="de-AT" smtClean="0"/>
              <a:pPr/>
              <a:t>‹Nr.›</a:t>
            </a:fld>
            <a:endParaRPr lang="de-AT" dirty="0"/>
          </a:p>
        </p:txBody>
      </p:sp>
      <p:sp>
        <p:nvSpPr>
          <p:cNvPr id="5" name="Fusszeile"/>
          <p:cNvSpPr>
            <a:spLocks noGrp="1" noRot="1" noMove="1" noResize="1"/>
          </p:cNvSpPr>
          <p:nvPr>
            <p:ph type="ftr" sz="quarter" idx="3"/>
          </p:nvPr>
        </p:nvSpPr>
        <p:spPr>
          <a:xfrm>
            <a:off x="1164265" y="6574857"/>
            <a:ext cx="7976396" cy="180000"/>
          </a:xfrm>
          <a:prstGeom prst="rect">
            <a:avLst/>
          </a:prstGeom>
        </p:spPr>
        <p:txBody>
          <a:bodyPr vert="horz" lIns="0" tIns="0" rIns="0" bIns="0" rtlCol="0" anchor="b"/>
          <a:lstStyle>
            <a:lvl1pPr algn="r">
              <a:defRPr sz="1000">
                <a:solidFill>
                  <a:schemeClr val="tx2"/>
                </a:solidFill>
                <a:latin typeface="+mn-lt"/>
              </a:defRPr>
            </a:lvl1pPr>
          </a:lstStyle>
          <a:p>
            <a:r>
              <a:rPr lang="fr-FR"/>
              <a:t>RFC User Satisfaction Survey 2019 | RFC 1</a:t>
            </a:r>
            <a:endParaRPr lang="de-AT" dirty="0"/>
          </a:p>
        </p:txBody>
      </p:sp>
      <p:sp>
        <p:nvSpPr>
          <p:cNvPr id="4" name="Datum"/>
          <p:cNvSpPr>
            <a:spLocks noGrp="1" noRot="1" noMove="1" noResize="1"/>
          </p:cNvSpPr>
          <p:nvPr>
            <p:ph type="dt" sz="half" idx="2"/>
          </p:nvPr>
        </p:nvSpPr>
        <p:spPr>
          <a:xfrm>
            <a:off x="344488" y="6574857"/>
            <a:ext cx="720000" cy="180000"/>
          </a:xfrm>
          <a:prstGeom prst="rect">
            <a:avLst/>
          </a:prstGeom>
        </p:spPr>
        <p:txBody>
          <a:bodyPr vert="horz" lIns="0" tIns="0" rIns="0" bIns="0" rtlCol="0" anchor="b"/>
          <a:lstStyle>
            <a:lvl1pPr algn="l">
              <a:defRPr sz="1000">
                <a:solidFill>
                  <a:schemeClr val="tx2"/>
                </a:solidFill>
                <a:latin typeface="+mn-lt"/>
              </a:defRPr>
            </a:lvl1pPr>
          </a:lstStyle>
          <a:p>
            <a:endParaRPr lang="de-AT" dirty="0"/>
          </a:p>
        </p:txBody>
      </p:sp>
      <p:sp>
        <p:nvSpPr>
          <p:cNvPr id="3" name="Inhalt"/>
          <p:cNvSpPr>
            <a:spLocks noGrp="1" noRot="1" noMove="1" noResize="1"/>
          </p:cNvSpPr>
          <p:nvPr>
            <p:ph type="body" idx="1"/>
          </p:nvPr>
        </p:nvSpPr>
        <p:spPr>
          <a:xfrm>
            <a:off x="344488" y="1124745"/>
            <a:ext cx="9215919" cy="5364000"/>
          </a:xfrm>
          <a:prstGeom prst="rect">
            <a:avLst/>
          </a:prstGeom>
        </p:spPr>
        <p:txBody>
          <a:bodyPr vert="horz" lIns="0" tIns="0" rIns="0" bIns="0" rtlCol="0" anchor="ctr">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Siebente Ebene</a:t>
            </a:r>
          </a:p>
          <a:p>
            <a:pPr lvl="7"/>
            <a:r>
              <a:rPr lang="de-DE" dirty="0"/>
              <a:t>Achte Ebene</a:t>
            </a:r>
          </a:p>
          <a:p>
            <a:pPr lvl="8"/>
            <a:r>
              <a:rPr lang="de-DE" dirty="0"/>
              <a:t>Neunte Ebene</a:t>
            </a:r>
            <a:endParaRPr lang="en-US" dirty="0"/>
          </a:p>
        </p:txBody>
      </p:sp>
      <p:sp>
        <p:nvSpPr>
          <p:cNvPr id="2" name="Titel"/>
          <p:cNvSpPr>
            <a:spLocks noGrp="1" noRot="1" noMove="1" noResize="1"/>
          </p:cNvSpPr>
          <p:nvPr>
            <p:ph type="title"/>
          </p:nvPr>
        </p:nvSpPr>
        <p:spPr>
          <a:xfrm>
            <a:off x="344487" y="226800"/>
            <a:ext cx="7880400" cy="455825"/>
          </a:xfrm>
          <a:prstGeom prst="rect">
            <a:avLst/>
          </a:prstGeom>
        </p:spPr>
        <p:txBody>
          <a:bodyPr vert="horz" wrap="square" lIns="0" tIns="0" rIns="0" bIns="0" rtlCol="0" anchor="t">
            <a:noAutofit/>
          </a:bodyPr>
          <a:lstStyle/>
          <a:p>
            <a:r>
              <a:rPr lang="de-DE" dirty="0"/>
              <a:t>Titelmasterformat durch Klicken bearbeiten</a:t>
            </a:r>
            <a:endParaRPr lang="en-US" dirty="0"/>
          </a:p>
        </p:txBody>
      </p:sp>
      <p:sp>
        <p:nvSpPr>
          <p:cNvPr id="30" name="_marketmind_Wortmarke"/>
          <p:cNvSpPr>
            <a:spLocks noSelect="1" noChangeAspect="1" noEditPoints="1"/>
          </p:cNvSpPr>
          <p:nvPr userDrawn="1"/>
        </p:nvSpPr>
        <p:spPr bwMode="auto">
          <a:xfrm>
            <a:off x="8625513" y="226802"/>
            <a:ext cx="936000" cy="127373"/>
          </a:xfrm>
          <a:custGeom>
            <a:avLst/>
            <a:gdLst>
              <a:gd name="T0" fmla="*/ 22 w 1014"/>
              <a:gd name="T1" fmla="*/ 56 h 139"/>
              <a:gd name="T2" fmla="*/ 78 w 1014"/>
              <a:gd name="T3" fmla="*/ 57 h 139"/>
              <a:gd name="T4" fmla="*/ 137 w 1014"/>
              <a:gd name="T5" fmla="*/ 137 h 139"/>
              <a:gd name="T6" fmla="*/ 99 w 1014"/>
              <a:gd name="T7" fmla="*/ 60 h 139"/>
              <a:gd name="T8" fmla="*/ 56 w 1014"/>
              <a:gd name="T9" fmla="*/ 137 h 139"/>
              <a:gd name="T10" fmla="*/ 24 w 1014"/>
              <a:gd name="T11" fmla="*/ 91 h 139"/>
              <a:gd name="T12" fmla="*/ 0 w 1014"/>
              <a:gd name="T13" fmla="*/ 43 h 139"/>
              <a:gd name="T14" fmla="*/ 238 w 1014"/>
              <a:gd name="T15" fmla="*/ 80 h 139"/>
              <a:gd name="T16" fmla="*/ 240 w 1014"/>
              <a:gd name="T17" fmla="*/ 137 h 139"/>
              <a:gd name="T18" fmla="*/ 217 w 1014"/>
              <a:gd name="T19" fmla="*/ 123 h 139"/>
              <a:gd name="T20" fmla="*/ 171 w 1014"/>
              <a:gd name="T21" fmla="*/ 84 h 139"/>
              <a:gd name="T22" fmla="*/ 195 w 1014"/>
              <a:gd name="T23" fmla="*/ 59 h 139"/>
              <a:gd name="T24" fmla="*/ 194 w 1014"/>
              <a:gd name="T25" fmla="*/ 121 h 139"/>
              <a:gd name="T26" fmla="*/ 206 w 1014"/>
              <a:gd name="T27" fmla="*/ 93 h 139"/>
              <a:gd name="T28" fmla="*/ 263 w 1014"/>
              <a:gd name="T29" fmla="*/ 43 h 139"/>
              <a:gd name="T30" fmla="*/ 285 w 1014"/>
              <a:gd name="T31" fmla="*/ 64 h 139"/>
              <a:gd name="T32" fmla="*/ 318 w 1014"/>
              <a:gd name="T33" fmla="*/ 66 h 139"/>
              <a:gd name="T34" fmla="*/ 287 w 1014"/>
              <a:gd name="T35" fmla="*/ 137 h 139"/>
              <a:gd name="T36" fmla="*/ 334 w 1014"/>
              <a:gd name="T37" fmla="*/ 0 h 139"/>
              <a:gd name="T38" fmla="*/ 358 w 1014"/>
              <a:gd name="T39" fmla="*/ 80 h 139"/>
              <a:gd name="T40" fmla="*/ 381 w 1014"/>
              <a:gd name="T41" fmla="*/ 85 h 139"/>
              <a:gd name="T42" fmla="*/ 358 w 1014"/>
              <a:gd name="T43" fmla="*/ 91 h 139"/>
              <a:gd name="T44" fmla="*/ 334 w 1014"/>
              <a:gd name="T45" fmla="*/ 137 h 139"/>
              <a:gd name="T46" fmla="*/ 477 w 1014"/>
              <a:gd name="T47" fmla="*/ 139 h 139"/>
              <a:gd name="T48" fmla="*/ 516 w 1014"/>
              <a:gd name="T49" fmla="*/ 97 h 139"/>
              <a:gd name="T50" fmla="*/ 509 w 1014"/>
              <a:gd name="T51" fmla="*/ 112 h 139"/>
              <a:gd name="T52" fmla="*/ 473 w 1014"/>
              <a:gd name="T53" fmla="*/ 59 h 139"/>
              <a:gd name="T54" fmla="*/ 543 w 1014"/>
              <a:gd name="T55" fmla="*/ 61 h 139"/>
              <a:gd name="T56" fmla="*/ 543 w 1014"/>
              <a:gd name="T57" fmla="*/ 43 h 139"/>
              <a:gd name="T58" fmla="*/ 567 w 1014"/>
              <a:gd name="T59" fmla="*/ 43 h 139"/>
              <a:gd name="T60" fmla="*/ 567 w 1014"/>
              <a:gd name="T61" fmla="*/ 61 h 139"/>
              <a:gd name="T62" fmla="*/ 590 w 1014"/>
              <a:gd name="T63" fmla="*/ 117 h 139"/>
              <a:gd name="T64" fmla="*/ 543 w 1014"/>
              <a:gd name="T65" fmla="*/ 108 h 139"/>
              <a:gd name="T66" fmla="*/ 628 w 1014"/>
              <a:gd name="T67" fmla="*/ 43 h 139"/>
              <a:gd name="T68" fmla="*/ 656 w 1014"/>
              <a:gd name="T69" fmla="*/ 41 h 139"/>
              <a:gd name="T70" fmla="*/ 742 w 1014"/>
              <a:gd name="T71" fmla="*/ 78 h 139"/>
              <a:gd name="T72" fmla="*/ 718 w 1014"/>
              <a:gd name="T73" fmla="*/ 81 h 139"/>
              <a:gd name="T74" fmla="*/ 686 w 1014"/>
              <a:gd name="T75" fmla="*/ 137 h 139"/>
              <a:gd name="T76" fmla="*/ 647 w 1014"/>
              <a:gd name="T77" fmla="*/ 60 h 139"/>
              <a:gd name="T78" fmla="*/ 605 w 1014"/>
              <a:gd name="T79" fmla="*/ 137 h 139"/>
              <a:gd name="T80" fmla="*/ 792 w 1014"/>
              <a:gd name="T81" fmla="*/ 3 h 139"/>
              <a:gd name="T82" fmla="*/ 767 w 1014"/>
              <a:gd name="T83" fmla="*/ 3 h 139"/>
              <a:gd name="T84" fmla="*/ 792 w 1014"/>
              <a:gd name="T85" fmla="*/ 137 h 139"/>
              <a:gd name="T86" fmla="*/ 817 w 1014"/>
              <a:gd name="T87" fmla="*/ 43 h 139"/>
              <a:gd name="T88" fmla="*/ 841 w 1014"/>
              <a:gd name="T89" fmla="*/ 56 h 139"/>
              <a:gd name="T90" fmla="*/ 903 w 1014"/>
              <a:gd name="T91" fmla="*/ 137 h 139"/>
              <a:gd name="T92" fmla="*/ 863 w 1014"/>
              <a:gd name="T93" fmla="*/ 60 h 139"/>
              <a:gd name="T94" fmla="*/ 817 w 1014"/>
              <a:gd name="T95" fmla="*/ 137 h 139"/>
              <a:gd name="T96" fmla="*/ 990 w 1014"/>
              <a:gd name="T97" fmla="*/ 126 h 139"/>
              <a:gd name="T98" fmla="*/ 961 w 1014"/>
              <a:gd name="T99" fmla="*/ 41 h 139"/>
              <a:gd name="T100" fmla="*/ 990 w 1014"/>
              <a:gd name="T101" fmla="*/ 0 h 139"/>
              <a:gd name="T102" fmla="*/ 990 w 1014"/>
              <a:gd name="T103" fmla="*/ 137 h 139"/>
              <a:gd name="T104" fmla="*/ 989 w 1014"/>
              <a:gd name="T105" fmla="*/ 90 h 139"/>
              <a:gd name="T106" fmla="*/ 968 w 1014"/>
              <a:gd name="T107" fmla="*/ 1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4" h="139">
                <a:moveTo>
                  <a:pt x="0" y="43"/>
                </a:moveTo>
                <a:cubicBezTo>
                  <a:pt x="22" y="43"/>
                  <a:pt x="22" y="43"/>
                  <a:pt x="22" y="43"/>
                </a:cubicBezTo>
                <a:cubicBezTo>
                  <a:pt x="22" y="56"/>
                  <a:pt x="22" y="56"/>
                  <a:pt x="22" y="56"/>
                </a:cubicBezTo>
                <a:cubicBezTo>
                  <a:pt x="23" y="56"/>
                  <a:pt x="23" y="56"/>
                  <a:pt x="23" y="56"/>
                </a:cubicBezTo>
                <a:cubicBezTo>
                  <a:pt x="30" y="45"/>
                  <a:pt x="42" y="41"/>
                  <a:pt x="51" y="41"/>
                </a:cubicBezTo>
                <a:cubicBezTo>
                  <a:pt x="64" y="41"/>
                  <a:pt x="73" y="46"/>
                  <a:pt x="78" y="57"/>
                </a:cubicBezTo>
                <a:cubicBezTo>
                  <a:pt x="84" y="46"/>
                  <a:pt x="96" y="41"/>
                  <a:pt x="107" y="41"/>
                </a:cubicBezTo>
                <a:cubicBezTo>
                  <a:pt x="130" y="41"/>
                  <a:pt x="137" y="57"/>
                  <a:pt x="137" y="78"/>
                </a:cubicBezTo>
                <a:cubicBezTo>
                  <a:pt x="137" y="137"/>
                  <a:pt x="137" y="137"/>
                  <a:pt x="137" y="137"/>
                </a:cubicBezTo>
                <a:cubicBezTo>
                  <a:pt x="113" y="137"/>
                  <a:pt x="113" y="137"/>
                  <a:pt x="113" y="137"/>
                </a:cubicBezTo>
                <a:cubicBezTo>
                  <a:pt x="113" y="81"/>
                  <a:pt x="113" y="81"/>
                  <a:pt x="113" y="81"/>
                </a:cubicBezTo>
                <a:cubicBezTo>
                  <a:pt x="113" y="72"/>
                  <a:pt x="113" y="60"/>
                  <a:pt x="99" y="60"/>
                </a:cubicBezTo>
                <a:cubicBezTo>
                  <a:pt x="83" y="60"/>
                  <a:pt x="81" y="79"/>
                  <a:pt x="81" y="91"/>
                </a:cubicBezTo>
                <a:cubicBezTo>
                  <a:pt x="81" y="137"/>
                  <a:pt x="81" y="137"/>
                  <a:pt x="81" y="137"/>
                </a:cubicBezTo>
                <a:cubicBezTo>
                  <a:pt x="56" y="137"/>
                  <a:pt x="56" y="137"/>
                  <a:pt x="56" y="137"/>
                </a:cubicBezTo>
                <a:cubicBezTo>
                  <a:pt x="56" y="81"/>
                  <a:pt x="56" y="81"/>
                  <a:pt x="56" y="81"/>
                </a:cubicBezTo>
                <a:cubicBezTo>
                  <a:pt x="56" y="72"/>
                  <a:pt x="56" y="60"/>
                  <a:pt x="42" y="60"/>
                </a:cubicBezTo>
                <a:cubicBezTo>
                  <a:pt x="26" y="60"/>
                  <a:pt x="24" y="79"/>
                  <a:pt x="24" y="91"/>
                </a:cubicBezTo>
                <a:cubicBezTo>
                  <a:pt x="24" y="137"/>
                  <a:pt x="24" y="137"/>
                  <a:pt x="24" y="137"/>
                </a:cubicBezTo>
                <a:cubicBezTo>
                  <a:pt x="0" y="137"/>
                  <a:pt x="0" y="137"/>
                  <a:pt x="0" y="137"/>
                </a:cubicBezTo>
                <a:lnTo>
                  <a:pt x="0" y="43"/>
                </a:lnTo>
                <a:close/>
                <a:moveTo>
                  <a:pt x="166" y="48"/>
                </a:moveTo>
                <a:cubicBezTo>
                  <a:pt x="175" y="44"/>
                  <a:pt x="188" y="41"/>
                  <a:pt x="198" y="41"/>
                </a:cubicBezTo>
                <a:cubicBezTo>
                  <a:pt x="227" y="41"/>
                  <a:pt x="238" y="53"/>
                  <a:pt x="238" y="80"/>
                </a:cubicBezTo>
                <a:cubicBezTo>
                  <a:pt x="238" y="92"/>
                  <a:pt x="238" y="92"/>
                  <a:pt x="238" y="92"/>
                </a:cubicBezTo>
                <a:cubicBezTo>
                  <a:pt x="238" y="102"/>
                  <a:pt x="239" y="109"/>
                  <a:pt x="239" y="116"/>
                </a:cubicBezTo>
                <a:cubicBezTo>
                  <a:pt x="239" y="123"/>
                  <a:pt x="239" y="129"/>
                  <a:pt x="240" y="137"/>
                </a:cubicBezTo>
                <a:cubicBezTo>
                  <a:pt x="218" y="137"/>
                  <a:pt x="218" y="137"/>
                  <a:pt x="218" y="137"/>
                </a:cubicBezTo>
                <a:cubicBezTo>
                  <a:pt x="218" y="132"/>
                  <a:pt x="218" y="125"/>
                  <a:pt x="217" y="123"/>
                </a:cubicBezTo>
                <a:cubicBezTo>
                  <a:pt x="217" y="123"/>
                  <a:pt x="217" y="123"/>
                  <a:pt x="217" y="123"/>
                </a:cubicBezTo>
                <a:cubicBezTo>
                  <a:pt x="211" y="133"/>
                  <a:pt x="199" y="139"/>
                  <a:pt x="188" y="139"/>
                </a:cubicBezTo>
                <a:cubicBezTo>
                  <a:pt x="172" y="139"/>
                  <a:pt x="155" y="129"/>
                  <a:pt x="155" y="111"/>
                </a:cubicBezTo>
                <a:cubicBezTo>
                  <a:pt x="155" y="97"/>
                  <a:pt x="162" y="89"/>
                  <a:pt x="171" y="84"/>
                </a:cubicBezTo>
                <a:cubicBezTo>
                  <a:pt x="181" y="80"/>
                  <a:pt x="193" y="79"/>
                  <a:pt x="203" y="79"/>
                </a:cubicBezTo>
                <a:cubicBezTo>
                  <a:pt x="216" y="79"/>
                  <a:pt x="216" y="79"/>
                  <a:pt x="216" y="79"/>
                </a:cubicBezTo>
                <a:cubicBezTo>
                  <a:pt x="216" y="64"/>
                  <a:pt x="210" y="59"/>
                  <a:pt x="195" y="59"/>
                </a:cubicBezTo>
                <a:cubicBezTo>
                  <a:pt x="185" y="59"/>
                  <a:pt x="175" y="63"/>
                  <a:pt x="166" y="69"/>
                </a:cubicBezTo>
                <a:lnTo>
                  <a:pt x="166" y="48"/>
                </a:lnTo>
                <a:close/>
                <a:moveTo>
                  <a:pt x="194" y="121"/>
                </a:moveTo>
                <a:cubicBezTo>
                  <a:pt x="202" y="121"/>
                  <a:pt x="207" y="118"/>
                  <a:pt x="211" y="113"/>
                </a:cubicBezTo>
                <a:cubicBezTo>
                  <a:pt x="215" y="107"/>
                  <a:pt x="216" y="101"/>
                  <a:pt x="216" y="93"/>
                </a:cubicBezTo>
                <a:cubicBezTo>
                  <a:pt x="206" y="93"/>
                  <a:pt x="206" y="93"/>
                  <a:pt x="206" y="93"/>
                </a:cubicBezTo>
                <a:cubicBezTo>
                  <a:pt x="195" y="93"/>
                  <a:pt x="179" y="95"/>
                  <a:pt x="179" y="110"/>
                </a:cubicBezTo>
                <a:cubicBezTo>
                  <a:pt x="179" y="118"/>
                  <a:pt x="185" y="121"/>
                  <a:pt x="194" y="121"/>
                </a:cubicBezTo>
                <a:close/>
                <a:moveTo>
                  <a:pt x="263" y="43"/>
                </a:moveTo>
                <a:cubicBezTo>
                  <a:pt x="285" y="43"/>
                  <a:pt x="285" y="43"/>
                  <a:pt x="285" y="43"/>
                </a:cubicBezTo>
                <a:cubicBezTo>
                  <a:pt x="285" y="64"/>
                  <a:pt x="285" y="64"/>
                  <a:pt x="285" y="64"/>
                </a:cubicBezTo>
                <a:cubicBezTo>
                  <a:pt x="285" y="64"/>
                  <a:pt x="285" y="64"/>
                  <a:pt x="285" y="64"/>
                </a:cubicBezTo>
                <a:cubicBezTo>
                  <a:pt x="286" y="56"/>
                  <a:pt x="296" y="41"/>
                  <a:pt x="310" y="41"/>
                </a:cubicBezTo>
                <a:cubicBezTo>
                  <a:pt x="313" y="41"/>
                  <a:pt x="315" y="41"/>
                  <a:pt x="318" y="42"/>
                </a:cubicBezTo>
                <a:cubicBezTo>
                  <a:pt x="318" y="66"/>
                  <a:pt x="318" y="66"/>
                  <a:pt x="318" y="66"/>
                </a:cubicBezTo>
                <a:cubicBezTo>
                  <a:pt x="316" y="65"/>
                  <a:pt x="311" y="64"/>
                  <a:pt x="307" y="64"/>
                </a:cubicBezTo>
                <a:cubicBezTo>
                  <a:pt x="287" y="64"/>
                  <a:pt x="287" y="89"/>
                  <a:pt x="287" y="102"/>
                </a:cubicBezTo>
                <a:cubicBezTo>
                  <a:pt x="287" y="137"/>
                  <a:pt x="287" y="137"/>
                  <a:pt x="287" y="137"/>
                </a:cubicBezTo>
                <a:cubicBezTo>
                  <a:pt x="263" y="137"/>
                  <a:pt x="263" y="137"/>
                  <a:pt x="263" y="137"/>
                </a:cubicBezTo>
                <a:lnTo>
                  <a:pt x="263" y="43"/>
                </a:lnTo>
                <a:close/>
                <a:moveTo>
                  <a:pt x="334" y="0"/>
                </a:moveTo>
                <a:cubicBezTo>
                  <a:pt x="358" y="0"/>
                  <a:pt x="358" y="0"/>
                  <a:pt x="358" y="0"/>
                </a:cubicBezTo>
                <a:cubicBezTo>
                  <a:pt x="358" y="80"/>
                  <a:pt x="358" y="80"/>
                  <a:pt x="358" y="80"/>
                </a:cubicBezTo>
                <a:cubicBezTo>
                  <a:pt x="358" y="80"/>
                  <a:pt x="358" y="80"/>
                  <a:pt x="358" y="80"/>
                </a:cubicBezTo>
                <a:cubicBezTo>
                  <a:pt x="387" y="43"/>
                  <a:pt x="387" y="43"/>
                  <a:pt x="387" y="43"/>
                </a:cubicBezTo>
                <a:cubicBezTo>
                  <a:pt x="416" y="43"/>
                  <a:pt x="416" y="43"/>
                  <a:pt x="416" y="43"/>
                </a:cubicBezTo>
                <a:cubicBezTo>
                  <a:pt x="381" y="85"/>
                  <a:pt x="381" y="85"/>
                  <a:pt x="381" y="85"/>
                </a:cubicBezTo>
                <a:cubicBezTo>
                  <a:pt x="420" y="137"/>
                  <a:pt x="420" y="137"/>
                  <a:pt x="420" y="137"/>
                </a:cubicBezTo>
                <a:cubicBezTo>
                  <a:pt x="389" y="137"/>
                  <a:pt x="389" y="137"/>
                  <a:pt x="389" y="137"/>
                </a:cubicBezTo>
                <a:cubicBezTo>
                  <a:pt x="358" y="91"/>
                  <a:pt x="358" y="91"/>
                  <a:pt x="358" y="91"/>
                </a:cubicBezTo>
                <a:cubicBezTo>
                  <a:pt x="358" y="91"/>
                  <a:pt x="358" y="91"/>
                  <a:pt x="358" y="91"/>
                </a:cubicBezTo>
                <a:cubicBezTo>
                  <a:pt x="358" y="137"/>
                  <a:pt x="358" y="137"/>
                  <a:pt x="358" y="137"/>
                </a:cubicBezTo>
                <a:cubicBezTo>
                  <a:pt x="334" y="137"/>
                  <a:pt x="334" y="137"/>
                  <a:pt x="334" y="137"/>
                </a:cubicBezTo>
                <a:lnTo>
                  <a:pt x="334" y="0"/>
                </a:lnTo>
                <a:close/>
                <a:moveTo>
                  <a:pt x="509" y="131"/>
                </a:moveTo>
                <a:cubicBezTo>
                  <a:pt x="500" y="136"/>
                  <a:pt x="490" y="139"/>
                  <a:pt x="477" y="139"/>
                </a:cubicBezTo>
                <a:cubicBezTo>
                  <a:pt x="446" y="139"/>
                  <a:pt x="428" y="121"/>
                  <a:pt x="428" y="90"/>
                </a:cubicBezTo>
                <a:cubicBezTo>
                  <a:pt x="428" y="63"/>
                  <a:pt x="442" y="41"/>
                  <a:pt x="471" y="41"/>
                </a:cubicBezTo>
                <a:cubicBezTo>
                  <a:pt x="506" y="41"/>
                  <a:pt x="516" y="65"/>
                  <a:pt x="516" y="97"/>
                </a:cubicBezTo>
                <a:cubicBezTo>
                  <a:pt x="451" y="97"/>
                  <a:pt x="451" y="97"/>
                  <a:pt x="451" y="97"/>
                </a:cubicBezTo>
                <a:cubicBezTo>
                  <a:pt x="452" y="112"/>
                  <a:pt x="463" y="121"/>
                  <a:pt x="478" y="121"/>
                </a:cubicBezTo>
                <a:cubicBezTo>
                  <a:pt x="490" y="121"/>
                  <a:pt x="500" y="117"/>
                  <a:pt x="509" y="112"/>
                </a:cubicBezTo>
                <a:lnTo>
                  <a:pt x="509" y="131"/>
                </a:lnTo>
                <a:close/>
                <a:moveTo>
                  <a:pt x="492" y="81"/>
                </a:moveTo>
                <a:cubicBezTo>
                  <a:pt x="492" y="69"/>
                  <a:pt x="486" y="59"/>
                  <a:pt x="473" y="59"/>
                </a:cubicBezTo>
                <a:cubicBezTo>
                  <a:pt x="459" y="59"/>
                  <a:pt x="452" y="68"/>
                  <a:pt x="451" y="81"/>
                </a:cubicBezTo>
                <a:lnTo>
                  <a:pt x="492" y="81"/>
                </a:lnTo>
                <a:close/>
                <a:moveTo>
                  <a:pt x="543" y="61"/>
                </a:moveTo>
                <a:cubicBezTo>
                  <a:pt x="525" y="61"/>
                  <a:pt x="525" y="61"/>
                  <a:pt x="525" y="61"/>
                </a:cubicBezTo>
                <a:cubicBezTo>
                  <a:pt x="525" y="43"/>
                  <a:pt x="525" y="43"/>
                  <a:pt x="525" y="43"/>
                </a:cubicBezTo>
                <a:cubicBezTo>
                  <a:pt x="543" y="43"/>
                  <a:pt x="543" y="43"/>
                  <a:pt x="543" y="43"/>
                </a:cubicBezTo>
                <a:cubicBezTo>
                  <a:pt x="543" y="24"/>
                  <a:pt x="543" y="24"/>
                  <a:pt x="543" y="24"/>
                </a:cubicBezTo>
                <a:cubicBezTo>
                  <a:pt x="567" y="17"/>
                  <a:pt x="567" y="17"/>
                  <a:pt x="567" y="17"/>
                </a:cubicBezTo>
                <a:cubicBezTo>
                  <a:pt x="567" y="43"/>
                  <a:pt x="567" y="43"/>
                  <a:pt x="567" y="43"/>
                </a:cubicBezTo>
                <a:cubicBezTo>
                  <a:pt x="589" y="43"/>
                  <a:pt x="589" y="43"/>
                  <a:pt x="589" y="43"/>
                </a:cubicBezTo>
                <a:cubicBezTo>
                  <a:pt x="589" y="61"/>
                  <a:pt x="589" y="61"/>
                  <a:pt x="589" y="61"/>
                </a:cubicBezTo>
                <a:cubicBezTo>
                  <a:pt x="567" y="61"/>
                  <a:pt x="567" y="61"/>
                  <a:pt x="567" y="61"/>
                </a:cubicBezTo>
                <a:cubicBezTo>
                  <a:pt x="567" y="104"/>
                  <a:pt x="567" y="104"/>
                  <a:pt x="567" y="104"/>
                </a:cubicBezTo>
                <a:cubicBezTo>
                  <a:pt x="567" y="112"/>
                  <a:pt x="569" y="120"/>
                  <a:pt x="579" y="120"/>
                </a:cubicBezTo>
                <a:cubicBezTo>
                  <a:pt x="583" y="120"/>
                  <a:pt x="587" y="119"/>
                  <a:pt x="590" y="117"/>
                </a:cubicBezTo>
                <a:cubicBezTo>
                  <a:pt x="590" y="137"/>
                  <a:pt x="590" y="137"/>
                  <a:pt x="590" y="137"/>
                </a:cubicBezTo>
                <a:cubicBezTo>
                  <a:pt x="585" y="138"/>
                  <a:pt x="580" y="139"/>
                  <a:pt x="572" y="139"/>
                </a:cubicBezTo>
                <a:cubicBezTo>
                  <a:pt x="553" y="139"/>
                  <a:pt x="543" y="127"/>
                  <a:pt x="543" y="108"/>
                </a:cubicBezTo>
                <a:lnTo>
                  <a:pt x="543" y="61"/>
                </a:lnTo>
                <a:close/>
                <a:moveTo>
                  <a:pt x="605" y="43"/>
                </a:moveTo>
                <a:cubicBezTo>
                  <a:pt x="628" y="43"/>
                  <a:pt x="628" y="43"/>
                  <a:pt x="628" y="43"/>
                </a:cubicBezTo>
                <a:cubicBezTo>
                  <a:pt x="628" y="56"/>
                  <a:pt x="628" y="56"/>
                  <a:pt x="628" y="56"/>
                </a:cubicBezTo>
                <a:cubicBezTo>
                  <a:pt x="628" y="56"/>
                  <a:pt x="628" y="56"/>
                  <a:pt x="628" y="56"/>
                </a:cubicBezTo>
                <a:cubicBezTo>
                  <a:pt x="636" y="45"/>
                  <a:pt x="647" y="41"/>
                  <a:pt x="656" y="41"/>
                </a:cubicBezTo>
                <a:cubicBezTo>
                  <a:pt x="669" y="41"/>
                  <a:pt x="678" y="46"/>
                  <a:pt x="683" y="57"/>
                </a:cubicBezTo>
                <a:cubicBezTo>
                  <a:pt x="689" y="46"/>
                  <a:pt x="701" y="41"/>
                  <a:pt x="713" y="41"/>
                </a:cubicBezTo>
                <a:cubicBezTo>
                  <a:pt x="736" y="41"/>
                  <a:pt x="742" y="57"/>
                  <a:pt x="742" y="78"/>
                </a:cubicBezTo>
                <a:cubicBezTo>
                  <a:pt x="742" y="137"/>
                  <a:pt x="742" y="137"/>
                  <a:pt x="742" y="137"/>
                </a:cubicBezTo>
                <a:cubicBezTo>
                  <a:pt x="718" y="137"/>
                  <a:pt x="718" y="137"/>
                  <a:pt x="718" y="137"/>
                </a:cubicBezTo>
                <a:cubicBezTo>
                  <a:pt x="718" y="81"/>
                  <a:pt x="718" y="81"/>
                  <a:pt x="718" y="81"/>
                </a:cubicBezTo>
                <a:cubicBezTo>
                  <a:pt x="718" y="72"/>
                  <a:pt x="718" y="60"/>
                  <a:pt x="704" y="60"/>
                </a:cubicBezTo>
                <a:cubicBezTo>
                  <a:pt x="688" y="60"/>
                  <a:pt x="686" y="79"/>
                  <a:pt x="686" y="91"/>
                </a:cubicBezTo>
                <a:cubicBezTo>
                  <a:pt x="686" y="137"/>
                  <a:pt x="686" y="137"/>
                  <a:pt x="686" y="137"/>
                </a:cubicBezTo>
                <a:cubicBezTo>
                  <a:pt x="661" y="137"/>
                  <a:pt x="661" y="137"/>
                  <a:pt x="661" y="137"/>
                </a:cubicBezTo>
                <a:cubicBezTo>
                  <a:pt x="661" y="81"/>
                  <a:pt x="661" y="81"/>
                  <a:pt x="661" y="81"/>
                </a:cubicBezTo>
                <a:cubicBezTo>
                  <a:pt x="661" y="72"/>
                  <a:pt x="661" y="60"/>
                  <a:pt x="647" y="60"/>
                </a:cubicBezTo>
                <a:cubicBezTo>
                  <a:pt x="631" y="60"/>
                  <a:pt x="629" y="79"/>
                  <a:pt x="629" y="91"/>
                </a:cubicBezTo>
                <a:cubicBezTo>
                  <a:pt x="629" y="137"/>
                  <a:pt x="629" y="137"/>
                  <a:pt x="629" y="137"/>
                </a:cubicBezTo>
                <a:cubicBezTo>
                  <a:pt x="605" y="137"/>
                  <a:pt x="605" y="137"/>
                  <a:pt x="605" y="137"/>
                </a:cubicBezTo>
                <a:lnTo>
                  <a:pt x="605" y="43"/>
                </a:lnTo>
                <a:close/>
                <a:moveTo>
                  <a:pt x="767" y="3"/>
                </a:moveTo>
                <a:cubicBezTo>
                  <a:pt x="792" y="3"/>
                  <a:pt x="792" y="3"/>
                  <a:pt x="792" y="3"/>
                </a:cubicBezTo>
                <a:cubicBezTo>
                  <a:pt x="792" y="26"/>
                  <a:pt x="792" y="26"/>
                  <a:pt x="792" y="26"/>
                </a:cubicBezTo>
                <a:cubicBezTo>
                  <a:pt x="767" y="26"/>
                  <a:pt x="767" y="26"/>
                  <a:pt x="767" y="26"/>
                </a:cubicBezTo>
                <a:lnTo>
                  <a:pt x="767" y="3"/>
                </a:lnTo>
                <a:close/>
                <a:moveTo>
                  <a:pt x="767" y="43"/>
                </a:moveTo>
                <a:cubicBezTo>
                  <a:pt x="792" y="43"/>
                  <a:pt x="792" y="43"/>
                  <a:pt x="792" y="43"/>
                </a:cubicBezTo>
                <a:cubicBezTo>
                  <a:pt x="792" y="137"/>
                  <a:pt x="792" y="137"/>
                  <a:pt x="792" y="137"/>
                </a:cubicBezTo>
                <a:cubicBezTo>
                  <a:pt x="767" y="137"/>
                  <a:pt x="767" y="137"/>
                  <a:pt x="767" y="137"/>
                </a:cubicBezTo>
                <a:lnTo>
                  <a:pt x="767" y="43"/>
                </a:lnTo>
                <a:close/>
                <a:moveTo>
                  <a:pt x="817" y="43"/>
                </a:moveTo>
                <a:cubicBezTo>
                  <a:pt x="840" y="43"/>
                  <a:pt x="840" y="43"/>
                  <a:pt x="840" y="43"/>
                </a:cubicBezTo>
                <a:cubicBezTo>
                  <a:pt x="840" y="56"/>
                  <a:pt x="840" y="56"/>
                  <a:pt x="840" y="56"/>
                </a:cubicBezTo>
                <a:cubicBezTo>
                  <a:pt x="841" y="56"/>
                  <a:pt x="841" y="56"/>
                  <a:pt x="841" y="56"/>
                </a:cubicBezTo>
                <a:cubicBezTo>
                  <a:pt x="848" y="45"/>
                  <a:pt x="859" y="41"/>
                  <a:pt x="871" y="41"/>
                </a:cubicBezTo>
                <a:cubicBezTo>
                  <a:pt x="893" y="41"/>
                  <a:pt x="903" y="57"/>
                  <a:pt x="903" y="78"/>
                </a:cubicBezTo>
                <a:cubicBezTo>
                  <a:pt x="903" y="137"/>
                  <a:pt x="903" y="137"/>
                  <a:pt x="903" y="137"/>
                </a:cubicBezTo>
                <a:cubicBezTo>
                  <a:pt x="879" y="137"/>
                  <a:pt x="879" y="137"/>
                  <a:pt x="879" y="137"/>
                </a:cubicBezTo>
                <a:cubicBezTo>
                  <a:pt x="879" y="87"/>
                  <a:pt x="879" y="87"/>
                  <a:pt x="879" y="87"/>
                </a:cubicBezTo>
                <a:cubicBezTo>
                  <a:pt x="879" y="75"/>
                  <a:pt x="879" y="60"/>
                  <a:pt x="863" y="60"/>
                </a:cubicBezTo>
                <a:cubicBezTo>
                  <a:pt x="845" y="60"/>
                  <a:pt x="841" y="79"/>
                  <a:pt x="841" y="91"/>
                </a:cubicBezTo>
                <a:cubicBezTo>
                  <a:pt x="841" y="137"/>
                  <a:pt x="841" y="137"/>
                  <a:pt x="841" y="137"/>
                </a:cubicBezTo>
                <a:cubicBezTo>
                  <a:pt x="817" y="137"/>
                  <a:pt x="817" y="137"/>
                  <a:pt x="817" y="137"/>
                </a:cubicBezTo>
                <a:lnTo>
                  <a:pt x="817" y="43"/>
                </a:lnTo>
                <a:close/>
                <a:moveTo>
                  <a:pt x="990" y="126"/>
                </a:moveTo>
                <a:cubicBezTo>
                  <a:pt x="990" y="126"/>
                  <a:pt x="990" y="126"/>
                  <a:pt x="990" y="126"/>
                </a:cubicBezTo>
                <a:cubicBezTo>
                  <a:pt x="983" y="135"/>
                  <a:pt x="973" y="139"/>
                  <a:pt x="961" y="139"/>
                </a:cubicBezTo>
                <a:cubicBezTo>
                  <a:pt x="933" y="139"/>
                  <a:pt x="922" y="115"/>
                  <a:pt x="922" y="90"/>
                </a:cubicBezTo>
                <a:cubicBezTo>
                  <a:pt x="922" y="64"/>
                  <a:pt x="933" y="41"/>
                  <a:pt x="961" y="41"/>
                </a:cubicBezTo>
                <a:cubicBezTo>
                  <a:pt x="973" y="41"/>
                  <a:pt x="982" y="45"/>
                  <a:pt x="989" y="54"/>
                </a:cubicBezTo>
                <a:cubicBezTo>
                  <a:pt x="990" y="54"/>
                  <a:pt x="990" y="54"/>
                  <a:pt x="990" y="54"/>
                </a:cubicBezTo>
                <a:cubicBezTo>
                  <a:pt x="990" y="0"/>
                  <a:pt x="990" y="0"/>
                  <a:pt x="990" y="0"/>
                </a:cubicBezTo>
                <a:cubicBezTo>
                  <a:pt x="1014" y="0"/>
                  <a:pt x="1014" y="0"/>
                  <a:pt x="1014" y="0"/>
                </a:cubicBezTo>
                <a:cubicBezTo>
                  <a:pt x="1014" y="137"/>
                  <a:pt x="1014" y="137"/>
                  <a:pt x="1014" y="137"/>
                </a:cubicBezTo>
                <a:cubicBezTo>
                  <a:pt x="990" y="137"/>
                  <a:pt x="990" y="137"/>
                  <a:pt x="990" y="137"/>
                </a:cubicBezTo>
                <a:lnTo>
                  <a:pt x="990" y="126"/>
                </a:lnTo>
                <a:close/>
                <a:moveTo>
                  <a:pt x="968" y="120"/>
                </a:moveTo>
                <a:cubicBezTo>
                  <a:pt x="984" y="120"/>
                  <a:pt x="989" y="103"/>
                  <a:pt x="989" y="90"/>
                </a:cubicBezTo>
                <a:cubicBezTo>
                  <a:pt x="989" y="76"/>
                  <a:pt x="983" y="60"/>
                  <a:pt x="968" y="60"/>
                </a:cubicBezTo>
                <a:cubicBezTo>
                  <a:pt x="952" y="60"/>
                  <a:pt x="947" y="77"/>
                  <a:pt x="947" y="90"/>
                </a:cubicBezTo>
                <a:cubicBezTo>
                  <a:pt x="947" y="102"/>
                  <a:pt x="952" y="120"/>
                  <a:pt x="968"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de-AT" dirty="0"/>
          </a:p>
        </p:txBody>
      </p:sp>
      <p:sp>
        <p:nvSpPr>
          <p:cNvPr id="20" name="_marketmind_Rahmen"/>
          <p:cNvSpPr>
            <a:spLocks noSelect="1"/>
          </p:cNvSpPr>
          <p:nvPr userDrawn="1"/>
        </p:nvSpPr>
        <p:spPr>
          <a:xfrm>
            <a:off x="-824" y="0"/>
            <a:ext cx="9907649" cy="6858000"/>
          </a:xfrm>
          <a:custGeom>
            <a:avLst/>
            <a:gdLst>
              <a:gd name="connsiteX0" fmla="*/ 26024 w 9907649"/>
              <a:gd name="connsiteY0" fmla="*/ 80628 h 6858000"/>
              <a:gd name="connsiteX1" fmla="*/ 26024 w 9907649"/>
              <a:gd name="connsiteY1" fmla="*/ 6832800 h 6858000"/>
              <a:gd name="connsiteX2" fmla="*/ 9881624 w 9907649"/>
              <a:gd name="connsiteY2" fmla="*/ 6832800 h 6858000"/>
              <a:gd name="connsiteX3" fmla="*/ 9881624 w 9907649"/>
              <a:gd name="connsiteY3" fmla="*/ 80628 h 6858000"/>
              <a:gd name="connsiteX4" fmla="*/ 9881624 w 9907649"/>
              <a:gd name="connsiteY4" fmla="*/ 0 h 6858000"/>
              <a:gd name="connsiteX5" fmla="*/ 9906824 w 9907649"/>
              <a:gd name="connsiteY5" fmla="*/ 0 h 6858000"/>
              <a:gd name="connsiteX6" fmla="*/ 9906824 w 9907649"/>
              <a:gd name="connsiteY6" fmla="*/ 0 h 6858000"/>
              <a:gd name="connsiteX7" fmla="*/ 9907649 w 9907649"/>
              <a:gd name="connsiteY7" fmla="*/ 0 h 6858000"/>
              <a:gd name="connsiteX8" fmla="*/ 9907649 w 9907649"/>
              <a:gd name="connsiteY8" fmla="*/ 80628 h 6858000"/>
              <a:gd name="connsiteX9" fmla="*/ 9906824 w 9907649"/>
              <a:gd name="connsiteY9" fmla="*/ 80628 h 6858000"/>
              <a:gd name="connsiteX10" fmla="*/ 9906824 w 9907649"/>
              <a:gd name="connsiteY10" fmla="*/ 6832800 h 6858000"/>
              <a:gd name="connsiteX11" fmla="*/ 9907425 w 9907649"/>
              <a:gd name="connsiteY11" fmla="*/ 6832800 h 6858000"/>
              <a:gd name="connsiteX12" fmla="*/ 9907425 w 9907649"/>
              <a:gd name="connsiteY12" fmla="*/ 6858000 h 6858000"/>
              <a:gd name="connsiteX13" fmla="*/ 9906824 w 9907649"/>
              <a:gd name="connsiteY13" fmla="*/ 6858000 h 6858000"/>
              <a:gd name="connsiteX14" fmla="*/ 9881624 w 9907649"/>
              <a:gd name="connsiteY14" fmla="*/ 6858000 h 6858000"/>
              <a:gd name="connsiteX15" fmla="*/ 26024 w 9907649"/>
              <a:gd name="connsiteY15" fmla="*/ 6858000 h 6858000"/>
              <a:gd name="connsiteX16" fmla="*/ 824 w 9907649"/>
              <a:gd name="connsiteY16" fmla="*/ 6858000 h 6858000"/>
              <a:gd name="connsiteX17" fmla="*/ 225 w 9907649"/>
              <a:gd name="connsiteY17" fmla="*/ 6858000 h 6858000"/>
              <a:gd name="connsiteX18" fmla="*/ 225 w 9907649"/>
              <a:gd name="connsiteY18" fmla="*/ 6832800 h 6858000"/>
              <a:gd name="connsiteX19" fmla="*/ 824 w 9907649"/>
              <a:gd name="connsiteY19" fmla="*/ 6832800 h 6858000"/>
              <a:gd name="connsiteX20" fmla="*/ 824 w 9907649"/>
              <a:gd name="connsiteY20" fmla="*/ 80628 h 6858000"/>
              <a:gd name="connsiteX21" fmla="*/ 0 w 9907649"/>
              <a:gd name="connsiteY21" fmla="*/ 80628 h 6858000"/>
              <a:gd name="connsiteX22" fmla="*/ 0 w 9907649"/>
              <a:gd name="connsiteY22" fmla="*/ 0 h 6858000"/>
              <a:gd name="connsiteX23" fmla="*/ 824 w 9907649"/>
              <a:gd name="connsiteY23" fmla="*/ 0 h 6858000"/>
              <a:gd name="connsiteX24" fmla="*/ 26024 w 9907649"/>
              <a:gd name="connsiteY24" fmla="*/ 0 h 6858000"/>
              <a:gd name="connsiteX25" fmla="*/ 9881624 w 9907649"/>
              <a:gd name="connsiteY2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07649" h="6858000">
                <a:moveTo>
                  <a:pt x="26024" y="80628"/>
                </a:moveTo>
                <a:lnTo>
                  <a:pt x="26024" y="6832800"/>
                </a:lnTo>
                <a:lnTo>
                  <a:pt x="9881624" y="6832800"/>
                </a:lnTo>
                <a:lnTo>
                  <a:pt x="9881624" y="80628"/>
                </a:lnTo>
                <a:close/>
                <a:moveTo>
                  <a:pt x="9881624" y="0"/>
                </a:moveTo>
                <a:lnTo>
                  <a:pt x="9906824" y="0"/>
                </a:lnTo>
                <a:lnTo>
                  <a:pt x="9906824" y="0"/>
                </a:lnTo>
                <a:lnTo>
                  <a:pt x="9907649" y="0"/>
                </a:lnTo>
                <a:lnTo>
                  <a:pt x="9907649" y="80628"/>
                </a:lnTo>
                <a:lnTo>
                  <a:pt x="9906824" y="80628"/>
                </a:lnTo>
                <a:lnTo>
                  <a:pt x="9906824" y="6832800"/>
                </a:lnTo>
                <a:lnTo>
                  <a:pt x="9907425" y="6832800"/>
                </a:lnTo>
                <a:lnTo>
                  <a:pt x="9907425" y="6858000"/>
                </a:lnTo>
                <a:lnTo>
                  <a:pt x="9906824" y="6858000"/>
                </a:lnTo>
                <a:lnTo>
                  <a:pt x="9881624" y="6858000"/>
                </a:lnTo>
                <a:lnTo>
                  <a:pt x="26024" y="6858000"/>
                </a:lnTo>
                <a:lnTo>
                  <a:pt x="824" y="6858000"/>
                </a:lnTo>
                <a:lnTo>
                  <a:pt x="225" y="6858000"/>
                </a:lnTo>
                <a:lnTo>
                  <a:pt x="225" y="6832800"/>
                </a:lnTo>
                <a:lnTo>
                  <a:pt x="824" y="6832800"/>
                </a:lnTo>
                <a:lnTo>
                  <a:pt x="824" y="80628"/>
                </a:lnTo>
                <a:lnTo>
                  <a:pt x="0" y="80628"/>
                </a:lnTo>
                <a:lnTo>
                  <a:pt x="0" y="0"/>
                </a:lnTo>
                <a:lnTo>
                  <a:pt x="824" y="0"/>
                </a:lnTo>
                <a:lnTo>
                  <a:pt x="26024" y="0"/>
                </a:lnTo>
                <a:lnTo>
                  <a:pt x="988162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4" name="__Konstruktion_Überfüller" hidden="1"/>
          <p:cNvSpPr/>
          <p:nvPr userDrawn="1"/>
        </p:nvSpPr>
        <p:spPr>
          <a:xfrm>
            <a:off x="0" y="0"/>
            <a:ext cx="9906000" cy="6858000"/>
          </a:xfrm>
          <a:custGeom>
            <a:avLst/>
            <a:gdLst>
              <a:gd name="connsiteX0" fmla="*/ 9905999 w 9906000"/>
              <a:gd name="connsiteY0" fmla="*/ 6489700 h 6858000"/>
              <a:gd name="connsiteX1" fmla="*/ 9906000 w 9906000"/>
              <a:gd name="connsiteY1" fmla="*/ 6489700 h 6858000"/>
              <a:gd name="connsiteX2" fmla="*/ 9906000 w 9906000"/>
              <a:gd name="connsiteY2" fmla="*/ 6858000 h 6858000"/>
              <a:gd name="connsiteX3" fmla="*/ 9905999 w 9906000"/>
              <a:gd name="connsiteY3" fmla="*/ 6858000 h 6858000"/>
              <a:gd name="connsiteX4" fmla="*/ 344487 w 9906000"/>
              <a:gd name="connsiteY4" fmla="*/ 6489700 h 6858000"/>
              <a:gd name="connsiteX5" fmla="*/ 9561512 w 9906000"/>
              <a:gd name="connsiteY5" fmla="*/ 6489700 h 6858000"/>
              <a:gd name="connsiteX6" fmla="*/ 9561512 w 9906000"/>
              <a:gd name="connsiteY6" fmla="*/ 6858000 h 6858000"/>
              <a:gd name="connsiteX7" fmla="*/ 344487 w 9906000"/>
              <a:gd name="connsiteY7" fmla="*/ 6858000 h 6858000"/>
              <a:gd name="connsiteX8" fmla="*/ 0 w 9906000"/>
              <a:gd name="connsiteY8" fmla="*/ 6489700 h 6858000"/>
              <a:gd name="connsiteX9" fmla="*/ 0 w 9906000"/>
              <a:gd name="connsiteY9" fmla="*/ 6489700 h 6858000"/>
              <a:gd name="connsiteX10" fmla="*/ 0 w 9906000"/>
              <a:gd name="connsiteY10" fmla="*/ 6858000 h 6858000"/>
              <a:gd name="connsiteX11" fmla="*/ 0 w 9906000"/>
              <a:gd name="connsiteY11" fmla="*/ 6858000 h 6858000"/>
              <a:gd name="connsiteX12" fmla="*/ 9561512 w 9906000"/>
              <a:gd name="connsiteY12" fmla="*/ 368300 h 6858000"/>
              <a:gd name="connsiteX13" fmla="*/ 9905999 w 9906000"/>
              <a:gd name="connsiteY13" fmla="*/ 368300 h 6858000"/>
              <a:gd name="connsiteX14" fmla="*/ 9905999 w 9906000"/>
              <a:gd name="connsiteY14" fmla="*/ 6489700 h 6858000"/>
              <a:gd name="connsiteX15" fmla="*/ 9561512 w 9906000"/>
              <a:gd name="connsiteY15" fmla="*/ 6489700 h 6858000"/>
              <a:gd name="connsiteX16" fmla="*/ 9905999 w 9906000"/>
              <a:gd name="connsiteY16" fmla="*/ 0 h 6858000"/>
              <a:gd name="connsiteX17" fmla="*/ 9906000 w 9906000"/>
              <a:gd name="connsiteY17" fmla="*/ 0 h 6858000"/>
              <a:gd name="connsiteX18" fmla="*/ 9906000 w 9906000"/>
              <a:gd name="connsiteY18" fmla="*/ 368300 h 6858000"/>
              <a:gd name="connsiteX19" fmla="*/ 9905999 w 9906000"/>
              <a:gd name="connsiteY19" fmla="*/ 368300 h 6858000"/>
              <a:gd name="connsiteX20" fmla="*/ 344487 w 9906000"/>
              <a:gd name="connsiteY20" fmla="*/ 0 h 6858000"/>
              <a:gd name="connsiteX21" fmla="*/ 9561512 w 9906000"/>
              <a:gd name="connsiteY21" fmla="*/ 0 h 6858000"/>
              <a:gd name="connsiteX22" fmla="*/ 9561512 w 9906000"/>
              <a:gd name="connsiteY22" fmla="*/ 368300 h 6858000"/>
              <a:gd name="connsiteX23" fmla="*/ 344487 w 9906000"/>
              <a:gd name="connsiteY23" fmla="*/ 368300 h 6858000"/>
              <a:gd name="connsiteX24" fmla="*/ 0 w 9906000"/>
              <a:gd name="connsiteY24" fmla="*/ 0 h 6858000"/>
              <a:gd name="connsiteX25" fmla="*/ 344487 w 9906000"/>
              <a:gd name="connsiteY25" fmla="*/ 0 h 6858000"/>
              <a:gd name="connsiteX26" fmla="*/ 344487 w 9906000"/>
              <a:gd name="connsiteY26" fmla="*/ 0 h 6858000"/>
              <a:gd name="connsiteX27" fmla="*/ 0 w 9906000"/>
              <a:gd name="connsiteY27" fmla="*/ 0 h 6858000"/>
              <a:gd name="connsiteX28" fmla="*/ 0 w 9906000"/>
              <a:gd name="connsiteY28" fmla="*/ 368300 h 6858000"/>
              <a:gd name="connsiteX29" fmla="*/ 344487 w 9906000"/>
              <a:gd name="connsiteY29" fmla="*/ 368300 h 6858000"/>
              <a:gd name="connsiteX30" fmla="*/ 344487 w 9906000"/>
              <a:gd name="connsiteY30" fmla="*/ 6489700 h 6858000"/>
              <a:gd name="connsiteX31" fmla="*/ 0 w 9906000"/>
              <a:gd name="connsiteY31" fmla="*/ 64897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906000" h="6858000">
                <a:moveTo>
                  <a:pt x="9905999" y="6489700"/>
                </a:moveTo>
                <a:lnTo>
                  <a:pt x="9906000" y="6489700"/>
                </a:lnTo>
                <a:lnTo>
                  <a:pt x="9906000" y="6858000"/>
                </a:lnTo>
                <a:lnTo>
                  <a:pt x="9905999" y="6858000"/>
                </a:lnTo>
                <a:close/>
                <a:moveTo>
                  <a:pt x="344487" y="6489700"/>
                </a:moveTo>
                <a:lnTo>
                  <a:pt x="9561512" y="6489700"/>
                </a:lnTo>
                <a:lnTo>
                  <a:pt x="9561512" y="6858000"/>
                </a:lnTo>
                <a:lnTo>
                  <a:pt x="344487" y="6858000"/>
                </a:lnTo>
                <a:close/>
                <a:moveTo>
                  <a:pt x="0" y="6489700"/>
                </a:moveTo>
                <a:lnTo>
                  <a:pt x="0" y="6489700"/>
                </a:lnTo>
                <a:lnTo>
                  <a:pt x="0" y="6858000"/>
                </a:lnTo>
                <a:lnTo>
                  <a:pt x="0" y="6858000"/>
                </a:lnTo>
                <a:close/>
                <a:moveTo>
                  <a:pt x="9561512" y="368300"/>
                </a:moveTo>
                <a:lnTo>
                  <a:pt x="9905999" y="368300"/>
                </a:lnTo>
                <a:lnTo>
                  <a:pt x="9905999" y="6489700"/>
                </a:lnTo>
                <a:lnTo>
                  <a:pt x="9561512" y="6489700"/>
                </a:lnTo>
                <a:close/>
                <a:moveTo>
                  <a:pt x="9905999" y="0"/>
                </a:moveTo>
                <a:lnTo>
                  <a:pt x="9906000" y="0"/>
                </a:lnTo>
                <a:lnTo>
                  <a:pt x="9906000" y="368300"/>
                </a:lnTo>
                <a:lnTo>
                  <a:pt x="9905999" y="368300"/>
                </a:lnTo>
                <a:close/>
                <a:moveTo>
                  <a:pt x="344487" y="0"/>
                </a:moveTo>
                <a:lnTo>
                  <a:pt x="9561512" y="0"/>
                </a:lnTo>
                <a:lnTo>
                  <a:pt x="9561512" y="368300"/>
                </a:lnTo>
                <a:lnTo>
                  <a:pt x="344487" y="368300"/>
                </a:lnTo>
                <a:close/>
                <a:moveTo>
                  <a:pt x="0" y="0"/>
                </a:moveTo>
                <a:lnTo>
                  <a:pt x="344487" y="0"/>
                </a:lnTo>
                <a:lnTo>
                  <a:pt x="344487" y="0"/>
                </a:lnTo>
                <a:lnTo>
                  <a:pt x="0" y="0"/>
                </a:lnTo>
                <a:lnTo>
                  <a:pt x="0" y="368300"/>
                </a:lnTo>
                <a:lnTo>
                  <a:pt x="344487" y="368300"/>
                </a:lnTo>
                <a:lnTo>
                  <a:pt x="344487" y="6489700"/>
                </a:lnTo>
                <a:lnTo>
                  <a:pt x="0" y="6489700"/>
                </a:lnTo>
                <a:close/>
              </a:path>
            </a:pathLst>
          </a:custGeom>
          <a:solidFill>
            <a:srgbClr val="FF00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Tree>
    <p:extLst>
      <p:ext uri="{BB962C8B-B14F-4D97-AF65-F5344CB8AC3E}">
        <p14:creationId xmlns:p14="http://schemas.microsoft.com/office/powerpoint/2010/main" val="4277465882"/>
      </p:ext>
    </p:extLst>
  </p:cSld>
  <p:clrMap bg1="lt1" tx1="dk1" bg2="lt2" tx2="dk2" accent1="accent1" accent2="accent2" accent3="accent3" accent4="accent4" accent5="accent5" accent6="accent6" hlink="hlink" folHlink="folHlink"/>
  <p:sldLayoutIdLst>
    <p:sldLayoutId id="2147483677" r:id="rId1"/>
    <p:sldLayoutId id="2147483662" r:id="rId2"/>
    <p:sldLayoutId id="2147483664" r:id="rId3"/>
    <p:sldLayoutId id="2147483663" r:id="rId4"/>
    <p:sldLayoutId id="2147483673" r:id="rId5"/>
    <p:sldLayoutId id="2147483687" r:id="rId6"/>
    <p:sldLayoutId id="2147483688" r:id="rId7"/>
    <p:sldLayoutId id="2147483689" r:id="rId8"/>
    <p:sldLayoutId id="2147483697" r:id="rId9"/>
    <p:sldLayoutId id="2147483698" r:id="rId10"/>
    <p:sldLayoutId id="2147483691" r:id="rId11"/>
    <p:sldLayoutId id="2147483661" r:id="rId12"/>
  </p:sldLayoutIdLst>
  <p:transition>
    <p:fade/>
  </p:transition>
  <p:hf hdr="0" dt="0"/>
  <p:txStyles>
    <p:titleStyle>
      <a:lvl1pPr algn="l" defTabSz="914400" rtl="0" eaLnBrk="1" latinLnBrk="0" hangingPunct="1">
        <a:lnSpc>
          <a:spcPct val="90000"/>
        </a:lnSpc>
        <a:spcBef>
          <a:spcPct val="0"/>
        </a:spcBef>
        <a:buNone/>
        <a:defRPr sz="1800" kern="1200">
          <a:solidFill>
            <a:schemeClr val="tx1"/>
          </a:solidFill>
          <a:latin typeface="+mj-lt"/>
          <a:ea typeface="+mj-ea"/>
          <a:cs typeface="+mj-cs"/>
        </a:defRPr>
      </a:lvl1pPr>
    </p:titleStyle>
    <p:bodyStyle>
      <a:lvl1pPr marL="306000" indent="-306000" algn="l" defTabSz="914400" rtl="0" eaLnBrk="1" latinLnBrk="0" hangingPunct="1">
        <a:lnSpc>
          <a:spcPct val="100000"/>
        </a:lnSpc>
        <a:spcBef>
          <a:spcPts val="1200"/>
        </a:spcBef>
        <a:spcAft>
          <a:spcPts val="300"/>
        </a:spcAft>
        <a:buClr>
          <a:srgbClr val="4B5A73"/>
        </a:buClr>
        <a:buSzPct val="100000"/>
        <a:buFont typeface="marketmindED" pitchFamily="2" charset="0"/>
        <a:buChar char="&gt;"/>
        <a:defRPr sz="1400" kern="1200" normalizeH="0" baseline="0">
          <a:solidFill>
            <a:schemeClr val="tx2"/>
          </a:solidFill>
          <a:latin typeface="+mn-lt"/>
          <a:ea typeface="+mn-ea"/>
          <a:cs typeface="+mn-cs"/>
        </a:defRPr>
      </a:lvl1pPr>
      <a:lvl2pPr marL="306000" indent="-306000" algn="l" defTabSz="914400" rtl="0" eaLnBrk="1" latinLnBrk="0" hangingPunct="1">
        <a:lnSpc>
          <a:spcPct val="100000"/>
        </a:lnSpc>
        <a:spcBef>
          <a:spcPts val="1200"/>
        </a:spcBef>
        <a:spcAft>
          <a:spcPts val="300"/>
        </a:spcAft>
        <a:buClr>
          <a:srgbClr val="4B5A73"/>
        </a:buClr>
        <a:buSzPct val="130000"/>
        <a:buFont typeface="+mj-lt"/>
        <a:buAutoNum type="arabicPeriod"/>
        <a:defRPr sz="1400" b="0" kern="1200" normalizeH="0" baseline="0">
          <a:solidFill>
            <a:schemeClr val="tx2"/>
          </a:solidFill>
          <a:latin typeface="+mn-lt"/>
          <a:ea typeface="+mn-ea"/>
          <a:cs typeface="+mn-cs"/>
        </a:defRPr>
      </a:lvl2pPr>
      <a:lvl3pPr marL="630000" indent="-306000" algn="l" defTabSz="914400" rtl="0" eaLnBrk="1" latinLnBrk="0" hangingPunct="1">
        <a:lnSpc>
          <a:spcPct val="100000"/>
        </a:lnSpc>
        <a:spcBef>
          <a:spcPts val="300"/>
        </a:spcBef>
        <a:spcAft>
          <a:spcPts val="300"/>
        </a:spcAft>
        <a:buClr>
          <a:srgbClr val="4B5A73"/>
        </a:buClr>
        <a:buSzPct val="100000"/>
        <a:buFont typeface="marketmindED" pitchFamily="2" charset="0"/>
        <a:buChar char="-"/>
        <a:defRPr sz="1400" kern="1200" normalizeH="0" baseline="0">
          <a:solidFill>
            <a:schemeClr val="tx2"/>
          </a:solidFill>
          <a:latin typeface="+mn-lt"/>
          <a:ea typeface="+mn-ea"/>
          <a:cs typeface="+mn-cs"/>
        </a:defRPr>
      </a:lvl3pPr>
      <a:lvl4pPr marL="918000" indent="-306000" algn="l" defTabSz="914400" rtl="0" eaLnBrk="1" latinLnBrk="0" hangingPunct="1">
        <a:lnSpc>
          <a:spcPct val="100000"/>
        </a:lnSpc>
        <a:spcBef>
          <a:spcPts val="300"/>
        </a:spcBef>
        <a:spcAft>
          <a:spcPts val="300"/>
        </a:spcAft>
        <a:buClr>
          <a:srgbClr val="4B5A73"/>
        </a:buClr>
        <a:buFont typeface="marketmindED" pitchFamily="2" charset="0"/>
        <a:buChar char="-"/>
        <a:defRPr sz="1200" kern="1200" normalizeH="0" baseline="0">
          <a:solidFill>
            <a:schemeClr val="tx2"/>
          </a:solidFill>
          <a:latin typeface="+mn-lt"/>
          <a:ea typeface="+mn-ea"/>
          <a:cs typeface="+mn-cs"/>
        </a:defRPr>
      </a:lvl4pPr>
      <a:lvl5pPr marL="306000" indent="-306000" algn="l" defTabSz="914400" rtl="0" eaLnBrk="1" latinLnBrk="0" hangingPunct="1">
        <a:lnSpc>
          <a:spcPct val="100000"/>
        </a:lnSpc>
        <a:spcBef>
          <a:spcPts val="1200"/>
        </a:spcBef>
        <a:spcAft>
          <a:spcPts val="300"/>
        </a:spcAft>
        <a:buClr>
          <a:srgbClr val="829600"/>
        </a:buClr>
        <a:buFont typeface="marketmindED" pitchFamily="2" charset="0"/>
        <a:buChar char="+"/>
        <a:defRPr sz="1400" kern="1200" normalizeH="0" baseline="0">
          <a:solidFill>
            <a:schemeClr val="tx2"/>
          </a:solidFill>
          <a:latin typeface="+mn-lt"/>
          <a:ea typeface="+mn-ea"/>
          <a:cs typeface="+mn-cs"/>
        </a:defRPr>
      </a:lvl5pPr>
      <a:lvl6pPr marL="306000" indent="-306000" algn="l" defTabSz="914400" rtl="0" eaLnBrk="1" latinLnBrk="0" hangingPunct="1">
        <a:lnSpc>
          <a:spcPct val="100000"/>
        </a:lnSpc>
        <a:spcBef>
          <a:spcPts val="1200"/>
        </a:spcBef>
        <a:spcAft>
          <a:spcPts val="300"/>
        </a:spcAft>
        <a:buClr>
          <a:srgbClr val="BE002D"/>
        </a:buClr>
        <a:buFont typeface="marketmindED" pitchFamily="2" charset="0"/>
        <a:buChar char="m"/>
        <a:defRPr sz="1400" kern="1200">
          <a:solidFill>
            <a:schemeClr val="tx2"/>
          </a:solidFill>
          <a:latin typeface="+mn-lt"/>
          <a:ea typeface="+mn-ea"/>
          <a:cs typeface="+mn-cs"/>
        </a:defRPr>
      </a:lvl6pPr>
      <a:lvl7pPr marL="306000" indent="-306000" algn="l" defTabSz="914400" rtl="0" eaLnBrk="1" latinLnBrk="0" hangingPunct="1">
        <a:lnSpc>
          <a:spcPct val="100000"/>
        </a:lnSpc>
        <a:spcBef>
          <a:spcPts val="1200"/>
        </a:spcBef>
        <a:spcAft>
          <a:spcPts val="300"/>
        </a:spcAft>
        <a:buClr>
          <a:srgbClr val="4B5A73"/>
        </a:buClr>
        <a:buFont typeface="marketmindED" pitchFamily="2" charset="0"/>
        <a:buChar char="!"/>
        <a:defRPr sz="1400" kern="1200">
          <a:solidFill>
            <a:schemeClr val="tx2"/>
          </a:solidFill>
          <a:latin typeface="+mn-lt"/>
          <a:ea typeface="+mn-ea"/>
          <a:cs typeface="+mn-cs"/>
        </a:defRPr>
      </a:lvl7pPr>
      <a:lvl8pPr marL="306000" indent="-306000" algn="l" defTabSz="914400" rtl="0" eaLnBrk="1" latinLnBrk="0" hangingPunct="1">
        <a:lnSpc>
          <a:spcPct val="100000"/>
        </a:lnSpc>
        <a:spcBef>
          <a:spcPts val="1200"/>
        </a:spcBef>
        <a:spcAft>
          <a:spcPts val="300"/>
        </a:spcAft>
        <a:buClr>
          <a:srgbClr val="4B5A73"/>
        </a:buClr>
        <a:buFont typeface="marketmindED" pitchFamily="2" charset="0"/>
        <a:buChar char="?"/>
        <a:defRPr sz="1400" kern="1200">
          <a:solidFill>
            <a:schemeClr val="tx2"/>
          </a:solidFill>
          <a:latin typeface="+mn-lt"/>
          <a:ea typeface="+mn-ea"/>
          <a:cs typeface="+mn-cs"/>
        </a:defRPr>
      </a:lvl8pPr>
      <a:lvl9pPr marL="306000" indent="-306000" algn="l" defTabSz="914400" rtl="0" eaLnBrk="1" latinLnBrk="0" hangingPunct="1">
        <a:lnSpc>
          <a:spcPct val="100000"/>
        </a:lnSpc>
        <a:spcBef>
          <a:spcPts val="1200"/>
        </a:spcBef>
        <a:spcAft>
          <a:spcPts val="300"/>
        </a:spcAft>
        <a:buClr>
          <a:srgbClr val="829600"/>
        </a:buClr>
        <a:buFont typeface="marketmindED" pitchFamily="2"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6023" userDrawn="1">
          <p15:clr>
            <a:srgbClr val="A4A3A4"/>
          </p15:clr>
        </p15:guide>
        <p15:guide id="5" orient="horz" pos="4088" userDrawn="1">
          <p15:clr>
            <a:srgbClr val="A4A3A4"/>
          </p15:clr>
        </p15:guide>
        <p15:guide id="7" orient="horz" pos="709" userDrawn="1">
          <p15:clr>
            <a:srgbClr val="A4A3A4"/>
          </p15:clr>
        </p15:guide>
        <p15:guide id="8" pos="217"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16.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Untertitel 11"/>
          <p:cNvSpPr>
            <a:spLocks noGrp="1"/>
          </p:cNvSpPr>
          <p:nvPr>
            <p:ph type="subTitle" idx="1"/>
          </p:nvPr>
        </p:nvSpPr>
        <p:spPr>
          <a:xfrm>
            <a:off x="1136650" y="4184651"/>
            <a:ext cx="5545137" cy="246221"/>
          </a:xfrm>
        </p:spPr>
        <p:txBody>
          <a:bodyPr/>
          <a:lstStyle/>
          <a:p>
            <a:r>
              <a:rPr lang="de-DE" dirty="0"/>
              <a:t>Report </a:t>
            </a:r>
            <a:r>
              <a:rPr lang="de-DE" dirty="0" err="1"/>
              <a:t>for</a:t>
            </a:r>
            <a:r>
              <a:rPr lang="de-DE" dirty="0"/>
              <a:t> RFC 1</a:t>
            </a:r>
            <a:endParaRPr lang="de-AT" dirty="0"/>
          </a:p>
        </p:txBody>
      </p:sp>
      <p:sp>
        <p:nvSpPr>
          <p:cNvPr id="11" name="Titel 10"/>
          <p:cNvSpPr>
            <a:spLocks noGrp="1"/>
          </p:cNvSpPr>
          <p:nvPr>
            <p:ph type="ctrTitle"/>
          </p:nvPr>
        </p:nvSpPr>
        <p:spPr/>
        <p:txBody>
          <a:bodyPr/>
          <a:lstStyle/>
          <a:p>
            <a:r>
              <a:rPr lang="fr-FR" dirty="0"/>
              <a:t>RFC User Satisfaction Survey 2019</a:t>
            </a:r>
            <a:endParaRPr lang="de-AT" dirty="0"/>
          </a:p>
        </p:txBody>
      </p:sp>
      <p:sp>
        <p:nvSpPr>
          <p:cNvPr id="14" name="Textplatzhalter 13"/>
          <p:cNvSpPr>
            <a:spLocks noGrp="1"/>
          </p:cNvSpPr>
          <p:nvPr>
            <p:ph type="body" sz="quarter" idx="12"/>
          </p:nvPr>
        </p:nvSpPr>
        <p:spPr/>
        <p:txBody>
          <a:bodyPr/>
          <a:lstStyle/>
          <a:p>
            <a:r>
              <a:rPr lang="de-DE" dirty="0"/>
              <a:t>November 2019</a:t>
            </a:r>
            <a:endParaRPr lang="de-AT" dirty="0"/>
          </a:p>
        </p:txBody>
      </p:sp>
      <p:sp>
        <p:nvSpPr>
          <p:cNvPr id="20" name="Rectangle 22"/>
          <p:cNvSpPr>
            <a:spLocks noChangeArrowheads="1"/>
          </p:cNvSpPr>
          <p:nvPr/>
        </p:nvSpPr>
        <p:spPr bwMode="auto">
          <a:xfrm>
            <a:off x="19050" y="4474736"/>
            <a:ext cx="9855200" cy="1754187"/>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AT"/>
          </a:p>
        </p:txBody>
      </p:sp>
      <p:pic>
        <p:nvPicPr>
          <p:cNvPr id="21" name="Picture 21" descr="RNE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1520" y="5059083"/>
            <a:ext cx="1060450" cy="569913"/>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3351" y="5075633"/>
            <a:ext cx="2520542" cy="441599"/>
          </a:xfrm>
          <a:prstGeom prst="rect">
            <a:avLst/>
          </a:prstGeom>
        </p:spPr>
      </p:pic>
      <p:pic>
        <p:nvPicPr>
          <p:cNvPr id="15" name="Picture 14" descr="RFC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338" y="5071033"/>
            <a:ext cx="2319494" cy="50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54636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10</a:t>
            </a:fld>
            <a:endParaRPr lang="de-AT" dirty="0"/>
          </a:p>
        </p:txBody>
      </p:sp>
      <p:sp>
        <p:nvSpPr>
          <p:cNvPr id="14" name="Textplatzhalter 13"/>
          <p:cNvSpPr>
            <a:spLocks noGrp="1"/>
          </p:cNvSpPr>
          <p:nvPr>
            <p:ph type="body" sz="quarter" idx="15"/>
          </p:nvPr>
        </p:nvSpPr>
        <p:spPr>
          <a:xfrm>
            <a:off x="344487" y="6366588"/>
            <a:ext cx="9217025" cy="123111"/>
          </a:xfrm>
        </p:spPr>
        <p:txBody>
          <a:bodyPr/>
          <a:lstStyle/>
          <a:p>
            <a:r>
              <a:rPr lang="en-US" dirty="0"/>
              <a:t>"Do you have any suggestions/remarks/comments you would like to share with us for this topic? Please be as specific as possible."</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Feedback Infrastructure || open question</a:t>
            </a:r>
          </a:p>
        </p:txBody>
      </p:sp>
      <p:sp>
        <p:nvSpPr>
          <p:cNvPr id="24" name="Text Box 16"/>
          <p:cNvSpPr txBox="1">
            <a:spLocks noChangeArrowheads="1"/>
          </p:cNvSpPr>
          <p:nvPr/>
        </p:nvSpPr>
        <p:spPr bwMode="auto">
          <a:xfrm>
            <a:off x="647700" y="1360488"/>
            <a:ext cx="8850313" cy="3257302"/>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1000"/>
              </a:lnSpc>
              <a:spcBef>
                <a:spcPts val="600"/>
              </a:spcBef>
              <a:spcAft>
                <a:spcPts val="0"/>
              </a:spcAft>
              <a:buFontTx/>
              <a:buChar char="-"/>
            </a:pPr>
            <a:r>
              <a:rPr lang="en-US" altLang="de-DE" sz="1000" dirty="0">
                <a:solidFill>
                  <a:srgbClr val="4B5A73"/>
                </a:solidFill>
              </a:rPr>
              <a:t>Analysis of road traffic flows x new transport proposals on railway lines (PAPs)</a:t>
            </a:r>
          </a:p>
          <a:p>
            <a:pPr>
              <a:lnSpc>
                <a:spcPts val="1000"/>
              </a:lnSpc>
              <a:spcBef>
                <a:spcPts val="600"/>
              </a:spcBef>
              <a:spcAft>
                <a:spcPts val="0"/>
              </a:spcAft>
              <a:buFontTx/>
              <a:buChar char="-"/>
            </a:pPr>
            <a:r>
              <a:rPr lang="en-US" altLang="de-DE" sz="1000" dirty="0">
                <a:solidFill>
                  <a:srgbClr val="4B5A73"/>
                </a:solidFill>
              </a:rPr>
              <a:t>By-pass RFC1-RFC6 via </a:t>
            </a:r>
            <a:r>
              <a:rPr lang="en-US" altLang="de-DE" sz="1000" dirty="0" err="1">
                <a:solidFill>
                  <a:srgbClr val="4B5A73"/>
                </a:solidFill>
              </a:rPr>
              <a:t>Seregno</a:t>
            </a:r>
            <a:r>
              <a:rPr lang="en-US" altLang="de-DE" sz="1000" dirty="0">
                <a:solidFill>
                  <a:srgbClr val="4B5A73"/>
                </a:solidFill>
              </a:rPr>
              <a:t> - </a:t>
            </a:r>
            <a:r>
              <a:rPr lang="en-US" altLang="de-DE" sz="1000" dirty="0" err="1">
                <a:solidFill>
                  <a:srgbClr val="4B5A73"/>
                </a:solidFill>
              </a:rPr>
              <a:t>Carnate</a:t>
            </a:r>
            <a:r>
              <a:rPr lang="en-US" altLang="de-DE" sz="1000" dirty="0">
                <a:solidFill>
                  <a:srgbClr val="4B5A73"/>
                </a:solidFill>
              </a:rPr>
              <a:t> - </a:t>
            </a:r>
            <a:r>
              <a:rPr lang="en-US" altLang="de-DE" sz="1000" dirty="0" err="1">
                <a:solidFill>
                  <a:srgbClr val="4B5A73"/>
                </a:solidFill>
              </a:rPr>
              <a:t>Treviglio</a:t>
            </a:r>
            <a:endParaRPr lang="en-US" altLang="de-DE" sz="1000" dirty="0">
              <a:solidFill>
                <a:srgbClr val="4B5A73"/>
              </a:solidFill>
            </a:endParaRPr>
          </a:p>
          <a:p>
            <a:pPr>
              <a:lnSpc>
                <a:spcPts val="1000"/>
              </a:lnSpc>
              <a:spcBef>
                <a:spcPts val="600"/>
              </a:spcBef>
              <a:spcAft>
                <a:spcPts val="0"/>
              </a:spcAft>
              <a:buFontTx/>
              <a:buChar char="-"/>
            </a:pPr>
            <a:r>
              <a:rPr lang="en-US" altLang="de-DE" sz="1000" dirty="0">
                <a:solidFill>
                  <a:srgbClr val="4B5A73"/>
                </a:solidFill>
              </a:rPr>
              <a:t>Doubling of tracks on </a:t>
            </a:r>
            <a:r>
              <a:rPr lang="en-US" altLang="de-DE" sz="1000" dirty="0" err="1">
                <a:solidFill>
                  <a:srgbClr val="4B5A73"/>
                </a:solidFill>
              </a:rPr>
              <a:t>Chiasso</a:t>
            </a:r>
            <a:r>
              <a:rPr lang="en-US" altLang="de-DE" sz="1000" dirty="0">
                <a:solidFill>
                  <a:srgbClr val="4B5A73"/>
                </a:solidFill>
              </a:rPr>
              <a:t> - Monza section</a:t>
            </a:r>
          </a:p>
          <a:p>
            <a:pPr>
              <a:lnSpc>
                <a:spcPts val="1000"/>
              </a:lnSpc>
              <a:spcBef>
                <a:spcPts val="600"/>
              </a:spcBef>
              <a:spcAft>
                <a:spcPts val="0"/>
              </a:spcAft>
              <a:buFontTx/>
              <a:buChar char="-"/>
            </a:pPr>
            <a:r>
              <a:rPr lang="en-US" altLang="de-DE" sz="1000" dirty="0">
                <a:solidFill>
                  <a:srgbClr val="4B5A73"/>
                </a:solidFill>
              </a:rPr>
              <a:t>include </a:t>
            </a:r>
            <a:r>
              <a:rPr lang="en-US" altLang="de-DE" sz="1000" dirty="0" err="1">
                <a:solidFill>
                  <a:srgbClr val="4B5A73"/>
                </a:solidFill>
              </a:rPr>
              <a:t>Luino</a:t>
            </a:r>
            <a:r>
              <a:rPr lang="en-US" altLang="de-DE" sz="1000" dirty="0">
                <a:solidFill>
                  <a:srgbClr val="4B5A73"/>
                </a:solidFill>
              </a:rPr>
              <a:t>-Line to CNC</a:t>
            </a:r>
          </a:p>
          <a:p>
            <a:pPr>
              <a:lnSpc>
                <a:spcPts val="1000"/>
              </a:lnSpc>
              <a:spcBef>
                <a:spcPts val="600"/>
              </a:spcBef>
              <a:spcAft>
                <a:spcPts val="0"/>
              </a:spcAft>
              <a:buFontTx/>
              <a:buChar char="-"/>
            </a:pPr>
            <a:r>
              <a:rPr lang="en-US" altLang="de-DE" sz="1000" dirty="0">
                <a:solidFill>
                  <a:srgbClr val="4B5A73"/>
                </a:solidFill>
              </a:rPr>
              <a:t>include the Viersen-Venlo-</a:t>
            </a:r>
            <a:r>
              <a:rPr lang="en-US" altLang="de-DE" sz="1000" dirty="0" err="1">
                <a:solidFill>
                  <a:srgbClr val="4B5A73"/>
                </a:solidFill>
              </a:rPr>
              <a:t>Kijfhoek</a:t>
            </a:r>
            <a:r>
              <a:rPr lang="en-US" altLang="de-DE" sz="1000" dirty="0">
                <a:solidFill>
                  <a:srgbClr val="4B5A73"/>
                </a:solidFill>
              </a:rPr>
              <a:t> to the network</a:t>
            </a:r>
          </a:p>
          <a:p>
            <a:pPr>
              <a:lnSpc>
                <a:spcPts val="1000"/>
              </a:lnSpc>
              <a:spcBef>
                <a:spcPts val="600"/>
              </a:spcBef>
              <a:spcAft>
                <a:spcPts val="0"/>
              </a:spcAft>
              <a:buFontTx/>
              <a:buChar char="-"/>
            </a:pPr>
            <a:r>
              <a:rPr lang="en-US" altLang="de-DE" sz="1000" dirty="0">
                <a:solidFill>
                  <a:srgbClr val="4B5A73"/>
                </a:solidFill>
              </a:rPr>
              <a:t>Initiative of Elisabeth Werner is welcome</a:t>
            </a:r>
          </a:p>
          <a:p>
            <a:pPr>
              <a:lnSpc>
                <a:spcPts val="1000"/>
              </a:lnSpc>
              <a:spcBef>
                <a:spcPts val="600"/>
              </a:spcBef>
              <a:spcAft>
                <a:spcPts val="0"/>
              </a:spcAft>
              <a:buFontTx/>
              <a:buChar char="-"/>
            </a:pPr>
            <a:r>
              <a:rPr lang="en-US" altLang="de-DE" sz="1000" dirty="0">
                <a:solidFill>
                  <a:srgbClr val="4B5A73"/>
                </a:solidFill>
              </a:rPr>
              <a:t>lack of max axle load: The Netherlands are still a C2 country. So despite almost all RFC tracks are fit for D4 axel-load, it comes with constraints (with D4 axel-load you have a lot of speed limits at bridges, switches and other artifacts). Therefore the infrastructure cannot be used optimal (and there is some administrational burden). The artifacts should made D4/100 prove. </a:t>
            </a:r>
            <a:r>
              <a:rPr lang="en-US" altLang="de-DE" sz="1000" dirty="0" err="1">
                <a:solidFill>
                  <a:srgbClr val="4B5A73"/>
                </a:solidFill>
              </a:rPr>
              <a:t>ProRail</a:t>
            </a:r>
            <a:r>
              <a:rPr lang="en-US" altLang="de-DE" sz="1000" dirty="0">
                <a:solidFill>
                  <a:srgbClr val="4B5A73"/>
                </a:solidFill>
              </a:rPr>
              <a:t> has done an investigation regarding the existing constraints.</a:t>
            </a:r>
          </a:p>
          <a:p>
            <a:pPr>
              <a:lnSpc>
                <a:spcPts val="1000"/>
              </a:lnSpc>
              <a:spcBef>
                <a:spcPts val="600"/>
              </a:spcBef>
              <a:spcAft>
                <a:spcPts val="0"/>
              </a:spcAft>
              <a:buFontTx/>
              <a:buChar char="-"/>
            </a:pPr>
            <a:r>
              <a:rPr lang="en-US" altLang="de-DE" sz="1000" dirty="0">
                <a:solidFill>
                  <a:srgbClr val="4B5A73"/>
                </a:solidFill>
              </a:rPr>
              <a:t>lack of train length 740m in </a:t>
            </a:r>
            <a:r>
              <a:rPr lang="en-US" altLang="de-DE" sz="1000" dirty="0" err="1">
                <a:solidFill>
                  <a:srgbClr val="4B5A73"/>
                </a:solidFill>
              </a:rPr>
              <a:t>Botlek</a:t>
            </a:r>
            <a:r>
              <a:rPr lang="en-US" altLang="de-DE" sz="1000" dirty="0">
                <a:solidFill>
                  <a:srgbClr val="4B5A73"/>
                </a:solidFill>
              </a:rPr>
              <a:t> harbor yard, </a:t>
            </a:r>
            <a:r>
              <a:rPr lang="en-US" altLang="de-DE" sz="1000" dirty="0" err="1">
                <a:solidFill>
                  <a:srgbClr val="4B5A73"/>
                </a:solidFill>
              </a:rPr>
              <a:t>Waalhaven</a:t>
            </a:r>
            <a:r>
              <a:rPr lang="en-US" altLang="de-DE" sz="1000" dirty="0">
                <a:solidFill>
                  <a:srgbClr val="4B5A73"/>
                </a:solidFill>
              </a:rPr>
              <a:t> harbor yard, Bad </a:t>
            </a:r>
            <a:r>
              <a:rPr lang="en-US" altLang="de-DE" sz="1000" dirty="0" err="1">
                <a:solidFill>
                  <a:srgbClr val="4B5A73"/>
                </a:solidFill>
              </a:rPr>
              <a:t>Bentheim</a:t>
            </a:r>
            <a:endParaRPr lang="en-US" altLang="de-DE" sz="1000" dirty="0">
              <a:solidFill>
                <a:srgbClr val="4B5A73"/>
              </a:solidFill>
            </a:endParaRPr>
          </a:p>
          <a:p>
            <a:pPr>
              <a:lnSpc>
                <a:spcPts val="1000"/>
              </a:lnSpc>
              <a:spcBef>
                <a:spcPts val="600"/>
              </a:spcBef>
              <a:spcAft>
                <a:spcPts val="0"/>
              </a:spcAft>
              <a:buFontTx/>
              <a:buChar char="-"/>
            </a:pPr>
            <a:r>
              <a:rPr lang="en-US" altLang="de-DE" sz="1000" dirty="0">
                <a:solidFill>
                  <a:srgbClr val="4B5A73"/>
                </a:solidFill>
              </a:rPr>
              <a:t>measures to improve infrastructure need capacity attunement</a:t>
            </a:r>
          </a:p>
          <a:p>
            <a:pPr>
              <a:lnSpc>
                <a:spcPts val="1000"/>
              </a:lnSpc>
              <a:spcBef>
                <a:spcPts val="600"/>
              </a:spcBef>
              <a:spcAft>
                <a:spcPts val="0"/>
              </a:spcAft>
              <a:buFontTx/>
              <a:buChar char="-"/>
            </a:pPr>
            <a:r>
              <a:rPr lang="en-US" altLang="de-DE" sz="1000" dirty="0">
                <a:solidFill>
                  <a:srgbClr val="4B5A73"/>
                </a:solidFill>
              </a:rPr>
              <a:t>missing Milano – Bologna connection</a:t>
            </a:r>
          </a:p>
          <a:p>
            <a:pPr>
              <a:lnSpc>
                <a:spcPts val="1000"/>
              </a:lnSpc>
              <a:spcBef>
                <a:spcPts val="600"/>
              </a:spcBef>
              <a:spcAft>
                <a:spcPts val="0"/>
              </a:spcAft>
              <a:buFontTx/>
              <a:buChar char="-"/>
            </a:pPr>
            <a:r>
              <a:rPr lang="en-US" altLang="de-DE" sz="1000" dirty="0">
                <a:solidFill>
                  <a:srgbClr val="4B5A73"/>
                </a:solidFill>
              </a:rPr>
              <a:t>more international high speed freight paths</a:t>
            </a:r>
          </a:p>
          <a:p>
            <a:pPr>
              <a:lnSpc>
                <a:spcPts val="1000"/>
              </a:lnSpc>
              <a:spcBef>
                <a:spcPts val="600"/>
              </a:spcBef>
              <a:spcAft>
                <a:spcPts val="0"/>
              </a:spcAft>
              <a:buFontTx/>
              <a:buChar char="-"/>
            </a:pPr>
            <a:r>
              <a:rPr lang="en-US" altLang="de-DE" sz="1000" dirty="0">
                <a:solidFill>
                  <a:srgbClr val="4B5A73"/>
                </a:solidFill>
              </a:rPr>
              <a:t>most urgent capacity bottlenecks: </a:t>
            </a:r>
            <a:r>
              <a:rPr lang="en-US" altLang="de-DE" sz="1000" dirty="0" err="1">
                <a:solidFill>
                  <a:srgbClr val="4B5A73"/>
                </a:solidFill>
              </a:rPr>
              <a:t>Kijfhoek-Maasvlakte</a:t>
            </a:r>
            <a:r>
              <a:rPr lang="en-US" altLang="de-DE" sz="1000" dirty="0">
                <a:solidFill>
                  <a:srgbClr val="4B5A73"/>
                </a:solidFill>
              </a:rPr>
              <a:t>, </a:t>
            </a:r>
            <a:r>
              <a:rPr lang="en-US" altLang="de-DE" sz="1000" dirty="0" err="1">
                <a:solidFill>
                  <a:srgbClr val="4B5A73"/>
                </a:solidFill>
              </a:rPr>
              <a:t>Kijfhoek</a:t>
            </a:r>
            <a:r>
              <a:rPr lang="en-US" altLang="de-DE" sz="1000" dirty="0">
                <a:solidFill>
                  <a:srgbClr val="4B5A73"/>
                </a:solidFill>
              </a:rPr>
              <a:t> </a:t>
            </a:r>
            <a:r>
              <a:rPr lang="en-US" altLang="de-DE" sz="1000" dirty="0" err="1">
                <a:solidFill>
                  <a:srgbClr val="4B5A73"/>
                </a:solidFill>
              </a:rPr>
              <a:t>marshallingyard</a:t>
            </a:r>
            <a:r>
              <a:rPr lang="en-US" altLang="de-DE" sz="1000" dirty="0">
                <a:solidFill>
                  <a:srgbClr val="4B5A73"/>
                </a:solidFill>
              </a:rPr>
              <a:t>, </a:t>
            </a:r>
            <a:r>
              <a:rPr lang="en-US" altLang="de-DE" sz="1000" dirty="0" err="1">
                <a:solidFill>
                  <a:srgbClr val="4B5A73"/>
                </a:solidFill>
              </a:rPr>
              <a:t>IJsselmonde</a:t>
            </a:r>
            <a:r>
              <a:rPr lang="en-US" altLang="de-DE" sz="1000" dirty="0">
                <a:solidFill>
                  <a:srgbClr val="4B5A73"/>
                </a:solidFill>
              </a:rPr>
              <a:t>, generally on RHINE-ALPINE</a:t>
            </a:r>
          </a:p>
          <a:p>
            <a:pPr>
              <a:lnSpc>
                <a:spcPts val="1000"/>
              </a:lnSpc>
              <a:spcBef>
                <a:spcPts val="600"/>
              </a:spcBef>
              <a:spcAft>
                <a:spcPts val="0"/>
              </a:spcAft>
              <a:buFontTx/>
              <a:buChar char="-"/>
            </a:pPr>
            <a:r>
              <a:rPr lang="en-US" altLang="de-DE" sz="1000" dirty="0">
                <a:solidFill>
                  <a:srgbClr val="4B5A73"/>
                </a:solidFill>
              </a:rPr>
              <a:t>No concrete solution for Milano node saturation</a:t>
            </a:r>
          </a:p>
          <a:p>
            <a:pPr>
              <a:lnSpc>
                <a:spcPts val="1000"/>
              </a:lnSpc>
              <a:spcBef>
                <a:spcPts val="600"/>
              </a:spcBef>
              <a:spcAft>
                <a:spcPts val="0"/>
              </a:spcAft>
              <a:buFontTx/>
              <a:buChar char="-"/>
            </a:pPr>
            <a:r>
              <a:rPr lang="en-US" altLang="de-DE" sz="1000" dirty="0">
                <a:solidFill>
                  <a:srgbClr val="4B5A73"/>
                </a:solidFill>
              </a:rPr>
              <a:t>No formal info about future electrification of </a:t>
            </a:r>
            <a:r>
              <a:rPr lang="en-US" altLang="de-DE" sz="1000" dirty="0" err="1">
                <a:solidFill>
                  <a:srgbClr val="4B5A73"/>
                </a:solidFill>
              </a:rPr>
              <a:t>Terzo</a:t>
            </a:r>
            <a:r>
              <a:rPr lang="en-US" altLang="de-DE" sz="1000" dirty="0">
                <a:solidFill>
                  <a:srgbClr val="4B5A73"/>
                </a:solidFill>
              </a:rPr>
              <a:t> </a:t>
            </a:r>
            <a:r>
              <a:rPr lang="en-US" altLang="de-DE" sz="1000" dirty="0" err="1">
                <a:solidFill>
                  <a:srgbClr val="4B5A73"/>
                </a:solidFill>
              </a:rPr>
              <a:t>Valico</a:t>
            </a:r>
            <a:r>
              <a:rPr lang="en-US" altLang="de-DE" sz="1000" dirty="0">
                <a:solidFill>
                  <a:srgbClr val="4B5A73"/>
                </a:solidFill>
              </a:rPr>
              <a:t> tunnel</a:t>
            </a:r>
          </a:p>
          <a:p>
            <a:pPr>
              <a:lnSpc>
                <a:spcPts val="1000"/>
              </a:lnSpc>
              <a:spcBef>
                <a:spcPts val="600"/>
              </a:spcBef>
              <a:spcAft>
                <a:spcPts val="0"/>
              </a:spcAft>
              <a:buFontTx/>
              <a:buChar char="-"/>
            </a:pPr>
            <a:r>
              <a:rPr lang="en-US" altLang="de-DE" sz="1000" dirty="0">
                <a:solidFill>
                  <a:srgbClr val="4B5A73"/>
                </a:solidFill>
              </a:rPr>
              <a:t>push for Heerlen-</a:t>
            </a:r>
            <a:r>
              <a:rPr lang="en-US" altLang="de-DE" sz="1000" dirty="0" err="1">
                <a:solidFill>
                  <a:srgbClr val="4B5A73"/>
                </a:solidFill>
              </a:rPr>
              <a:t>Herzogenrath</a:t>
            </a:r>
            <a:r>
              <a:rPr lang="en-US" altLang="de-DE" sz="1000" dirty="0">
                <a:solidFill>
                  <a:srgbClr val="4B5A73"/>
                </a:solidFill>
              </a:rPr>
              <a:t> adaptations as contingency or alternative for works</a:t>
            </a:r>
            <a:endParaRPr lang="de-AT" altLang="de-DE" sz="1000" dirty="0">
              <a:solidFill>
                <a:srgbClr val="4B5A73"/>
              </a:solidFill>
            </a:endParaRPr>
          </a:p>
        </p:txBody>
      </p:sp>
    </p:spTree>
    <p:extLst>
      <p:ext uri="{BB962C8B-B14F-4D97-AF65-F5344CB8AC3E}">
        <p14:creationId xmlns:p14="http://schemas.microsoft.com/office/powerpoint/2010/main" val="1509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11</a:t>
            </a:fld>
            <a:endParaRPr lang="de-AT" dirty="0"/>
          </a:p>
        </p:txBody>
      </p:sp>
      <p:sp>
        <p:nvSpPr>
          <p:cNvPr id="13" name="Stichprobengroesse"/>
          <p:cNvSpPr>
            <a:spLocks noGrp="1"/>
          </p:cNvSpPr>
          <p:nvPr>
            <p:ph type="body" sz="quarter" idx="14"/>
          </p:nvPr>
        </p:nvSpPr>
        <p:spPr/>
        <p:txBody>
          <a:bodyPr/>
          <a:lstStyle/>
          <a:p>
            <a:r>
              <a:rPr lang="de-AT" dirty="0"/>
              <a:t>sample </a:t>
            </a:r>
            <a:r>
              <a:rPr lang="de-AT" dirty="0" err="1"/>
              <a:t>size</a:t>
            </a:r>
            <a:r>
              <a:rPr lang="de-AT" dirty="0"/>
              <a:t> = 15; 13; 13</a:t>
            </a:r>
          </a:p>
        </p:txBody>
      </p:sp>
      <p:sp>
        <p:nvSpPr>
          <p:cNvPr id="14" name="Textplatzhalter 13"/>
          <p:cNvSpPr>
            <a:spLocks noGrp="1"/>
          </p:cNvSpPr>
          <p:nvPr>
            <p:ph type="body" sz="quarter" idx="15"/>
          </p:nvPr>
        </p:nvSpPr>
        <p:spPr>
          <a:xfrm>
            <a:off x="344487" y="6120367"/>
            <a:ext cx="9217025" cy="369332"/>
          </a:xfrm>
        </p:spPr>
        <p:txBody>
          <a:bodyPr/>
          <a:lstStyle/>
          <a:p>
            <a:r>
              <a:rPr lang="en-US" dirty="0"/>
              <a:t>"To what extent are you satisfied with the result/quality of the coordination of planned temporary capacity restrictions (works and possessions) on the RFC? || … with the quality and level of detail of the information given in the list of planned temporary capacity restrictions (works and possessions), affecting the availability of the lines assigned to the RFC? || How do you feel about the way your opinion is taken into account in the relevant processes?"</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a:xfrm>
            <a:off x="344487" y="226800"/>
            <a:ext cx="8796174" cy="455825"/>
          </a:xfrm>
        </p:spPr>
        <p:txBody>
          <a:bodyPr/>
          <a:lstStyle/>
          <a:p>
            <a:r>
              <a:rPr lang="en-US" dirty="0"/>
              <a:t>Satisfaction with Coordination/Communication of </a:t>
            </a:r>
            <a:br>
              <a:rPr lang="en-US" dirty="0"/>
            </a:br>
            <a:r>
              <a:rPr lang="en-US" dirty="0"/>
              <a:t>Temporary Capacity Restrictions</a:t>
            </a:r>
          </a:p>
        </p:txBody>
      </p:sp>
      <p:graphicFrame>
        <p:nvGraphicFramePr>
          <p:cNvPr id="8" name="KonvertiertesAutoGraphChart_20191106112813141"/>
          <p:cNvGraphicFramePr/>
          <p:nvPr>
            <p:extLst>
              <p:ext uri="{D42A27DB-BD31-4B8C-83A1-F6EECF244321}">
                <p14:modId xmlns:p14="http://schemas.microsoft.com/office/powerpoint/2010/main" val="538236699"/>
              </p:ext>
            </p:extLst>
          </p:nvPr>
        </p:nvGraphicFramePr>
        <p:xfrm>
          <a:off x="344488" y="1557338"/>
          <a:ext cx="6084676" cy="44778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KonvertiertesAutoGraphChart_20191106112813141"/>
          <p:cNvGraphicFramePr/>
          <p:nvPr>
            <p:extLst>
              <p:ext uri="{D42A27DB-BD31-4B8C-83A1-F6EECF244321}">
                <p14:modId xmlns:p14="http://schemas.microsoft.com/office/powerpoint/2010/main" val="4294270982"/>
              </p:ext>
            </p:extLst>
          </p:nvPr>
        </p:nvGraphicFramePr>
        <p:xfrm>
          <a:off x="6429164" y="1557338"/>
          <a:ext cx="1800436" cy="447787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73"/>
          <p:cNvSpPr txBox="1">
            <a:spLocks noChangeArrowheads="1"/>
          </p:cNvSpPr>
          <p:nvPr/>
        </p:nvSpPr>
        <p:spPr bwMode="auto">
          <a:xfrm>
            <a:off x="7689304" y="1808820"/>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don't</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know</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15" name="Text Box 73"/>
          <p:cNvSpPr txBox="1">
            <a:spLocks noChangeArrowheads="1"/>
          </p:cNvSpPr>
          <p:nvPr/>
        </p:nvSpPr>
        <p:spPr bwMode="auto">
          <a:xfrm>
            <a:off x="8633951" y="1811268"/>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no</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answer</a:t>
            </a:r>
            <a:endParaRPr lang="de-DE" altLang="de-DE" sz="900" dirty="0">
              <a:solidFill>
                <a:srgbClr val="0A284C"/>
              </a:solidFill>
              <a:latin typeface="Arial" panose="020B0604020202020204" pitchFamily="34" charset="0"/>
              <a:cs typeface="Arial" panose="020B0604020202020204" pitchFamily="34" charset="0"/>
            </a:endParaRPr>
          </a:p>
        </p:txBody>
      </p:sp>
      <p:grpSp>
        <p:nvGrpSpPr>
          <p:cNvPr id="29" name="Gruppieren 28"/>
          <p:cNvGrpSpPr/>
          <p:nvPr/>
        </p:nvGrpSpPr>
        <p:grpSpPr>
          <a:xfrm>
            <a:off x="6473557" y="5932502"/>
            <a:ext cx="171087" cy="171087"/>
            <a:chOff x="3748088" y="2905125"/>
            <a:chExt cx="269875" cy="269875"/>
          </a:xfrm>
        </p:grpSpPr>
        <p:sp>
          <p:nvSpPr>
            <p:cNvPr id="33" name="Oval 53"/>
            <p:cNvSpPr>
              <a:spLocks noChangeAspect="1" noChangeArrowheads="1"/>
            </p:cNvSpPr>
            <p:nvPr/>
          </p:nvSpPr>
          <p:spPr bwMode="gray">
            <a:xfrm flipH="1">
              <a:off x="3748088" y="2905125"/>
              <a:ext cx="269875" cy="269875"/>
            </a:xfrm>
            <a:prstGeom prst="ellipse">
              <a:avLst/>
            </a:prstGeom>
            <a:gradFill>
              <a:gsLst>
                <a:gs pos="0">
                  <a:srgbClr val="4B5A73"/>
                </a:gs>
                <a:gs pos="100000">
                  <a:srgbClr val="788CAF"/>
                </a:gs>
              </a:gsLst>
              <a:lin ang="16200000" scaled="1"/>
            </a:gradFill>
            <a:ln w="3175">
              <a:solidFill>
                <a:srgbClr val="4B5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4" name="Rectangle 54"/>
            <p:cNvSpPr>
              <a:spLocks noChangeAspect="1" noChangeArrowheads="1"/>
            </p:cNvSpPr>
            <p:nvPr/>
          </p:nvSpPr>
          <p:spPr bwMode="gray">
            <a:xfrm flipH="1">
              <a:off x="3802856" y="3021012"/>
              <a:ext cx="160338" cy="38100"/>
            </a:xfrm>
            <a:prstGeom prst="rect">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grpSp>
        <p:nvGrpSpPr>
          <p:cNvPr id="30" name="Gruppieren 29"/>
          <p:cNvGrpSpPr/>
          <p:nvPr/>
        </p:nvGrpSpPr>
        <p:grpSpPr>
          <a:xfrm>
            <a:off x="7769815" y="5932502"/>
            <a:ext cx="171087" cy="171087"/>
            <a:chOff x="3429000" y="2905125"/>
            <a:chExt cx="269875" cy="269875"/>
          </a:xfrm>
        </p:grpSpPr>
        <p:sp>
          <p:nvSpPr>
            <p:cNvPr id="31" name="Oval 56"/>
            <p:cNvSpPr>
              <a:spLocks noChangeAspect="1" noChangeArrowheads="1"/>
            </p:cNvSpPr>
            <p:nvPr/>
          </p:nvSpPr>
          <p:spPr bwMode="gray">
            <a:xfrm flipH="1">
              <a:off x="3429000" y="2905125"/>
              <a:ext cx="269875" cy="269875"/>
            </a:xfrm>
            <a:prstGeom prst="ellipse">
              <a:avLst/>
            </a:prstGeom>
            <a:gradFill>
              <a:gsLst>
                <a:gs pos="0">
                  <a:srgbClr val="829600"/>
                </a:gs>
                <a:gs pos="100000">
                  <a:srgbClr val="B4CD00"/>
                </a:gs>
              </a:gsLst>
              <a:lin ang="16200000" scaled="1"/>
            </a:gradFill>
            <a:ln w="3175">
              <a:solidFill>
                <a:srgbClr val="829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2" name="AutoShape 57"/>
            <p:cNvSpPr>
              <a:spLocks noChangeAspect="1" noChangeArrowheads="1"/>
            </p:cNvSpPr>
            <p:nvPr/>
          </p:nvSpPr>
          <p:spPr bwMode="gray">
            <a:xfrm flipH="1">
              <a:off x="3485356" y="2960687"/>
              <a:ext cx="157163" cy="158750"/>
            </a:xfrm>
            <a:prstGeom prst="plus">
              <a:avLst>
                <a:gd name="adj" fmla="val 38588"/>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sp>
        <p:nvSpPr>
          <p:cNvPr id="35" name="Pfeil nach links und rechts 34"/>
          <p:cNvSpPr/>
          <p:nvPr/>
        </p:nvSpPr>
        <p:spPr>
          <a:xfrm>
            <a:off x="6681427" y="5940890"/>
            <a:ext cx="1057222" cy="162699"/>
          </a:xfrm>
          <a:prstGeom prst="leftRightArrow">
            <a:avLst/>
          </a:prstGeom>
          <a:gradFill flip="none" rotWithShape="1">
            <a:gsLst>
              <a:gs pos="0">
                <a:srgbClr val="4B5A73"/>
              </a:gs>
              <a:gs pos="100000">
                <a:srgbClr val="829600"/>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spcAft>
                <a:spcPts val="1200"/>
              </a:spcAft>
            </a:pPr>
            <a:endParaRPr lang="de-AT" sz="1200" dirty="0" err="1">
              <a:solidFill>
                <a:schemeClr val="tx2"/>
              </a:solidFill>
            </a:endParaRPr>
          </a:p>
        </p:txBody>
      </p:sp>
      <p:sp>
        <p:nvSpPr>
          <p:cNvPr id="36" name="Text Box 79"/>
          <p:cNvSpPr txBox="1">
            <a:spLocks noChangeArrowheads="1"/>
          </p:cNvSpPr>
          <p:nvPr/>
        </p:nvSpPr>
        <p:spPr bwMode="auto">
          <a:xfrm>
            <a:off x="7778204" y="2235858"/>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13% (2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37" name="Text Box 79"/>
          <p:cNvSpPr txBox="1">
            <a:spLocks noChangeArrowheads="1"/>
          </p:cNvSpPr>
          <p:nvPr/>
        </p:nvSpPr>
        <p:spPr bwMode="auto">
          <a:xfrm>
            <a:off x="8722851" y="2238306"/>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38" name="Text Box 79"/>
          <p:cNvSpPr txBox="1">
            <a:spLocks noChangeArrowheads="1"/>
          </p:cNvSpPr>
          <p:nvPr/>
        </p:nvSpPr>
        <p:spPr bwMode="auto">
          <a:xfrm>
            <a:off x="7781802" y="3393617"/>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13% (2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39" name="Text Box 79"/>
          <p:cNvSpPr txBox="1">
            <a:spLocks noChangeArrowheads="1"/>
          </p:cNvSpPr>
          <p:nvPr/>
        </p:nvSpPr>
        <p:spPr bwMode="auto">
          <a:xfrm>
            <a:off x="8726449" y="3396065"/>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40" name="Text Box 79"/>
          <p:cNvSpPr txBox="1">
            <a:spLocks noChangeArrowheads="1"/>
          </p:cNvSpPr>
          <p:nvPr/>
        </p:nvSpPr>
        <p:spPr bwMode="auto">
          <a:xfrm>
            <a:off x="7780538" y="4560075"/>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20% (3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41" name="Text Box 79"/>
          <p:cNvSpPr txBox="1">
            <a:spLocks noChangeArrowheads="1"/>
          </p:cNvSpPr>
          <p:nvPr/>
        </p:nvSpPr>
        <p:spPr bwMode="auto">
          <a:xfrm>
            <a:off x="8725185" y="4562523"/>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Tree>
    <p:extLst>
      <p:ext uri="{BB962C8B-B14F-4D97-AF65-F5344CB8AC3E}">
        <p14:creationId xmlns:p14="http://schemas.microsoft.com/office/powerpoint/2010/main" val="152540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12</a:t>
            </a:fld>
            <a:endParaRPr lang="de-AT" dirty="0"/>
          </a:p>
        </p:txBody>
      </p:sp>
      <p:sp>
        <p:nvSpPr>
          <p:cNvPr id="14" name="Textplatzhalter 13"/>
          <p:cNvSpPr>
            <a:spLocks noGrp="1"/>
          </p:cNvSpPr>
          <p:nvPr>
            <p:ph type="body" sz="quarter" idx="15"/>
          </p:nvPr>
        </p:nvSpPr>
        <p:spPr>
          <a:xfrm>
            <a:off x="344487" y="6366588"/>
            <a:ext cx="9217025" cy="123111"/>
          </a:xfrm>
        </p:spPr>
        <p:txBody>
          <a:bodyPr/>
          <a:lstStyle/>
          <a:p>
            <a:r>
              <a:rPr lang="en-US" dirty="0"/>
              <a:t>"Do you have any suggestions/remarks/comments you would like to share with us for this topic? Please be as specific as possible."</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Feedback Coordination/Communication of Temporary Capacity Restrictions || open question</a:t>
            </a:r>
          </a:p>
        </p:txBody>
      </p:sp>
      <p:sp>
        <p:nvSpPr>
          <p:cNvPr id="24" name="Text Box 16"/>
          <p:cNvSpPr txBox="1">
            <a:spLocks noChangeArrowheads="1"/>
          </p:cNvSpPr>
          <p:nvPr/>
        </p:nvSpPr>
        <p:spPr bwMode="auto">
          <a:xfrm>
            <a:off x="647700" y="1360488"/>
            <a:ext cx="8850313" cy="1821011"/>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1000"/>
              </a:lnSpc>
              <a:spcBef>
                <a:spcPts val="600"/>
              </a:spcBef>
              <a:spcAft>
                <a:spcPts val="0"/>
              </a:spcAft>
              <a:buFontTx/>
              <a:buChar char="-"/>
            </a:pPr>
            <a:r>
              <a:rPr lang="en-US" altLang="de-DE" sz="1000" dirty="0">
                <a:solidFill>
                  <a:srgbClr val="4B5A73"/>
                </a:solidFill>
              </a:rPr>
              <a:t>Alternative </a:t>
            </a:r>
            <a:r>
              <a:rPr lang="en-US" altLang="de-DE" sz="1000" dirty="0" err="1">
                <a:solidFill>
                  <a:srgbClr val="4B5A73"/>
                </a:solidFill>
              </a:rPr>
              <a:t>PaPs</a:t>
            </a:r>
            <a:r>
              <a:rPr lang="en-US" altLang="de-DE" sz="1000" dirty="0">
                <a:solidFill>
                  <a:srgbClr val="4B5A73"/>
                </a:solidFill>
              </a:rPr>
              <a:t> for routes and days of TCRs are urgently needed</a:t>
            </a:r>
          </a:p>
          <a:p>
            <a:pPr>
              <a:lnSpc>
                <a:spcPts val="1000"/>
              </a:lnSpc>
              <a:spcBef>
                <a:spcPts val="600"/>
              </a:spcBef>
              <a:spcAft>
                <a:spcPts val="0"/>
              </a:spcAft>
              <a:buFontTx/>
              <a:buChar char="-"/>
            </a:pPr>
            <a:r>
              <a:rPr lang="en-US" altLang="de-DE" sz="1000" dirty="0">
                <a:solidFill>
                  <a:srgbClr val="4B5A73"/>
                </a:solidFill>
              </a:rPr>
              <a:t>Impact Sheets are positive example</a:t>
            </a:r>
          </a:p>
          <a:p>
            <a:pPr>
              <a:lnSpc>
                <a:spcPts val="1000"/>
              </a:lnSpc>
              <a:spcBef>
                <a:spcPts val="600"/>
              </a:spcBef>
              <a:spcAft>
                <a:spcPts val="0"/>
              </a:spcAft>
              <a:buFontTx/>
              <a:buChar char="-"/>
            </a:pPr>
            <a:r>
              <a:rPr lang="en-US" altLang="de-DE" sz="1000" dirty="0">
                <a:solidFill>
                  <a:srgbClr val="4B5A73"/>
                </a:solidFill>
              </a:rPr>
              <a:t>Insufficient cross-border coordination of the TCR</a:t>
            </a:r>
          </a:p>
          <a:p>
            <a:pPr>
              <a:lnSpc>
                <a:spcPts val="1000"/>
              </a:lnSpc>
              <a:spcBef>
                <a:spcPts val="600"/>
              </a:spcBef>
              <a:spcAft>
                <a:spcPts val="0"/>
              </a:spcAft>
              <a:buFontTx/>
              <a:buChar char="-"/>
            </a:pPr>
            <a:r>
              <a:rPr lang="en-US" altLang="de-DE" sz="1000" dirty="0">
                <a:solidFill>
                  <a:srgbClr val="4B5A73"/>
                </a:solidFill>
              </a:rPr>
              <a:t>No systems (IT) for displaying the TCR or no uniform IT (national solutions only)</a:t>
            </a:r>
          </a:p>
          <a:p>
            <a:pPr>
              <a:lnSpc>
                <a:spcPts val="1000"/>
              </a:lnSpc>
              <a:spcBef>
                <a:spcPts val="600"/>
              </a:spcBef>
              <a:spcAft>
                <a:spcPts val="0"/>
              </a:spcAft>
              <a:buFontTx/>
              <a:buChar char="-"/>
            </a:pPr>
            <a:r>
              <a:rPr lang="en-US" altLang="de-DE" sz="1000" dirty="0">
                <a:solidFill>
                  <a:srgbClr val="4B5A73"/>
                </a:solidFill>
              </a:rPr>
              <a:t>RFCs should define their role within the new process of annex VII, good things should be rolled out to other RFCs</a:t>
            </a:r>
          </a:p>
          <a:p>
            <a:pPr>
              <a:lnSpc>
                <a:spcPts val="1000"/>
              </a:lnSpc>
              <a:spcBef>
                <a:spcPts val="600"/>
              </a:spcBef>
              <a:spcAft>
                <a:spcPts val="0"/>
              </a:spcAft>
              <a:buFontTx/>
              <a:buChar char="-"/>
            </a:pPr>
            <a:r>
              <a:rPr lang="en-US" altLang="de-DE" sz="1000" dirty="0">
                <a:solidFill>
                  <a:srgbClr val="4B5A73"/>
                </a:solidFill>
              </a:rPr>
              <a:t>Urgent implementation and mandatory usage of TCR tool needed</a:t>
            </a:r>
          </a:p>
          <a:p>
            <a:pPr>
              <a:lnSpc>
                <a:spcPts val="1000"/>
              </a:lnSpc>
              <a:spcBef>
                <a:spcPts val="600"/>
              </a:spcBef>
              <a:spcAft>
                <a:spcPts val="0"/>
              </a:spcAft>
              <a:buFontTx/>
              <a:buChar char="-"/>
            </a:pPr>
            <a:r>
              <a:rPr lang="en-US" altLang="de-DE" sz="1000" dirty="0">
                <a:solidFill>
                  <a:srgbClr val="4B5A73"/>
                </a:solidFill>
              </a:rPr>
              <a:t>We need even more coordination between Swiss and Italian IM for track changes in the event of border jobs!</a:t>
            </a:r>
          </a:p>
          <a:p>
            <a:pPr>
              <a:lnSpc>
                <a:spcPts val="1000"/>
              </a:lnSpc>
              <a:spcBef>
                <a:spcPts val="600"/>
              </a:spcBef>
              <a:spcAft>
                <a:spcPts val="0"/>
              </a:spcAft>
              <a:buFontTx/>
              <a:buChar char="-"/>
            </a:pPr>
            <a:r>
              <a:rPr lang="en-US" altLang="de-DE" sz="1000" dirty="0">
                <a:solidFill>
                  <a:srgbClr val="4B5A73"/>
                </a:solidFill>
              </a:rPr>
              <a:t>When the PAP of corridor X-11 is published, alternative PAP must be provided on other Corridors. Example; Train Hannover - Verona RFC3 for period of interruption Brenner foresee PAP diverted via new RFC 9, RFC 1 and RFC 6. New PAP RFC 3 Hanover - Wurzburg - RFC 9 Frankfurt - RFC 1 Mannheim - </a:t>
            </a:r>
            <a:r>
              <a:rPr lang="en-US" altLang="de-DE" sz="1000" dirty="0" err="1">
                <a:solidFill>
                  <a:srgbClr val="4B5A73"/>
                </a:solidFill>
              </a:rPr>
              <a:t>Chiasso</a:t>
            </a:r>
            <a:r>
              <a:rPr lang="en-US" altLang="de-DE" sz="1000" dirty="0">
                <a:solidFill>
                  <a:srgbClr val="4B5A73"/>
                </a:solidFill>
              </a:rPr>
              <a:t> - RFC 6 Milan - Verona. </a:t>
            </a:r>
            <a:r>
              <a:rPr lang="en-US" altLang="de-DE" sz="1000" dirty="0" err="1">
                <a:solidFill>
                  <a:srgbClr val="4B5A73"/>
                </a:solidFill>
              </a:rPr>
              <a:t>MultiPAP</a:t>
            </a:r>
            <a:r>
              <a:rPr lang="en-US" altLang="de-DE" sz="1000" dirty="0">
                <a:solidFill>
                  <a:srgbClr val="4B5A73"/>
                </a:solidFill>
              </a:rPr>
              <a:t> in the period of TCR Brenner according to the vision of the Single European Railway Space.</a:t>
            </a:r>
            <a:endParaRPr lang="de-AT" altLang="de-DE" sz="1000" dirty="0">
              <a:solidFill>
                <a:srgbClr val="4B5A73"/>
              </a:solidFill>
            </a:endParaRPr>
          </a:p>
        </p:txBody>
      </p:sp>
    </p:spTree>
    <p:extLst>
      <p:ext uri="{BB962C8B-B14F-4D97-AF65-F5344CB8AC3E}">
        <p14:creationId xmlns:p14="http://schemas.microsoft.com/office/powerpoint/2010/main" val="365542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13</a:t>
            </a:fld>
            <a:endParaRPr lang="de-AT" dirty="0"/>
          </a:p>
        </p:txBody>
      </p:sp>
      <p:sp>
        <p:nvSpPr>
          <p:cNvPr id="13" name="Stichprobengroesse"/>
          <p:cNvSpPr>
            <a:spLocks noGrp="1"/>
          </p:cNvSpPr>
          <p:nvPr>
            <p:ph type="body" sz="quarter" idx="14"/>
          </p:nvPr>
        </p:nvSpPr>
        <p:spPr/>
        <p:txBody>
          <a:bodyPr/>
          <a:lstStyle/>
          <a:p>
            <a:r>
              <a:rPr lang="de-AT" dirty="0"/>
              <a:t>sample </a:t>
            </a:r>
            <a:r>
              <a:rPr lang="de-AT" dirty="0" err="1"/>
              <a:t>size</a:t>
            </a:r>
            <a:r>
              <a:rPr lang="de-AT" dirty="0"/>
              <a:t> = 19; 19; 22</a:t>
            </a:r>
          </a:p>
        </p:txBody>
      </p:sp>
      <p:sp>
        <p:nvSpPr>
          <p:cNvPr id="14" name="Textplatzhalter 13"/>
          <p:cNvSpPr>
            <a:spLocks noGrp="1"/>
          </p:cNvSpPr>
          <p:nvPr>
            <p:ph type="body" sz="quarter" idx="15"/>
          </p:nvPr>
        </p:nvSpPr>
        <p:spPr>
          <a:xfrm>
            <a:off x="344487" y="6120367"/>
            <a:ext cx="9217025" cy="369332"/>
          </a:xfrm>
        </p:spPr>
        <p:txBody>
          <a:bodyPr/>
          <a:lstStyle/>
          <a:p>
            <a:r>
              <a:rPr lang="en-US" dirty="0"/>
              <a:t>"To what extent are you satisfied with the Corridor Information Document (CID) for the 2020 timetable year? (Can you easily find all the information you are looking for and is it structured in a logical way? Do the contents match your business needs? Is the level of detail sufficient?) || To what extent are you satisfied with the supply of information on terminals? (Are all relevant pieces of information on terminals included in the CID 2020 or in other sources, e.g. Customer Information Platform?)"</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de-DE" dirty="0" err="1"/>
              <a:t>Satisfaction</a:t>
            </a:r>
            <a:r>
              <a:rPr lang="de-DE" dirty="0"/>
              <a:t> </a:t>
            </a:r>
            <a:r>
              <a:rPr lang="de-DE" dirty="0" err="1"/>
              <a:t>with</a:t>
            </a:r>
            <a:r>
              <a:rPr lang="de-DE" dirty="0"/>
              <a:t> </a:t>
            </a:r>
            <a:r>
              <a:rPr lang="de-DE" dirty="0" err="1"/>
              <a:t>Corridor</a:t>
            </a:r>
            <a:r>
              <a:rPr lang="de-DE" dirty="0"/>
              <a:t> Information </a:t>
            </a:r>
            <a:r>
              <a:rPr lang="de-DE" dirty="0" err="1"/>
              <a:t>Document</a:t>
            </a:r>
            <a:r>
              <a:rPr lang="de-DE" dirty="0"/>
              <a:t> (CID)</a:t>
            </a:r>
          </a:p>
        </p:txBody>
      </p:sp>
      <p:graphicFrame>
        <p:nvGraphicFramePr>
          <p:cNvPr id="8" name="KonvertiertesAutoGraphChart_20191106112813142"/>
          <p:cNvGraphicFramePr/>
          <p:nvPr>
            <p:extLst>
              <p:ext uri="{D42A27DB-BD31-4B8C-83A1-F6EECF244321}">
                <p14:modId xmlns:p14="http://schemas.microsoft.com/office/powerpoint/2010/main" val="1371817987"/>
              </p:ext>
            </p:extLst>
          </p:nvPr>
        </p:nvGraphicFramePr>
        <p:xfrm>
          <a:off x="344488" y="1557338"/>
          <a:ext cx="6084676" cy="44778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KonvertiertesAutoGraphChart_20191106112813142"/>
          <p:cNvGraphicFramePr/>
          <p:nvPr>
            <p:extLst>
              <p:ext uri="{D42A27DB-BD31-4B8C-83A1-F6EECF244321}">
                <p14:modId xmlns:p14="http://schemas.microsoft.com/office/powerpoint/2010/main" val="3941736713"/>
              </p:ext>
            </p:extLst>
          </p:nvPr>
        </p:nvGraphicFramePr>
        <p:xfrm>
          <a:off x="6429164" y="1557338"/>
          <a:ext cx="1800436" cy="447787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73"/>
          <p:cNvSpPr txBox="1">
            <a:spLocks noChangeArrowheads="1"/>
          </p:cNvSpPr>
          <p:nvPr/>
        </p:nvSpPr>
        <p:spPr bwMode="auto">
          <a:xfrm>
            <a:off x="7689304" y="1808820"/>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don't</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know</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17" name="Text Box 79"/>
          <p:cNvSpPr txBox="1">
            <a:spLocks noChangeArrowheads="1"/>
          </p:cNvSpPr>
          <p:nvPr/>
        </p:nvSpPr>
        <p:spPr bwMode="auto">
          <a:xfrm>
            <a:off x="7778204" y="2410051"/>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5%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15" name="Text Box 73"/>
          <p:cNvSpPr txBox="1">
            <a:spLocks noChangeArrowheads="1"/>
          </p:cNvSpPr>
          <p:nvPr/>
        </p:nvSpPr>
        <p:spPr bwMode="auto">
          <a:xfrm>
            <a:off x="8633951" y="1811268"/>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no</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answer</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20" name="Text Box 79"/>
          <p:cNvSpPr txBox="1">
            <a:spLocks noChangeArrowheads="1"/>
          </p:cNvSpPr>
          <p:nvPr/>
        </p:nvSpPr>
        <p:spPr bwMode="auto">
          <a:xfrm>
            <a:off x="8722851" y="2412499"/>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5%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23" name="Text Box 79"/>
          <p:cNvSpPr txBox="1">
            <a:spLocks noChangeArrowheads="1"/>
          </p:cNvSpPr>
          <p:nvPr/>
        </p:nvSpPr>
        <p:spPr bwMode="auto">
          <a:xfrm>
            <a:off x="7780538" y="4151528"/>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42% (8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24" name="Text Box 79"/>
          <p:cNvSpPr txBox="1">
            <a:spLocks noChangeArrowheads="1"/>
          </p:cNvSpPr>
          <p:nvPr/>
        </p:nvSpPr>
        <p:spPr bwMode="auto">
          <a:xfrm>
            <a:off x="8725185" y="4153976"/>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11% (2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grpSp>
        <p:nvGrpSpPr>
          <p:cNvPr id="29" name="Gruppieren 28"/>
          <p:cNvGrpSpPr/>
          <p:nvPr/>
        </p:nvGrpSpPr>
        <p:grpSpPr>
          <a:xfrm>
            <a:off x="6473557" y="5932502"/>
            <a:ext cx="171087" cy="171087"/>
            <a:chOff x="3748088" y="2905125"/>
            <a:chExt cx="269875" cy="269875"/>
          </a:xfrm>
        </p:grpSpPr>
        <p:sp>
          <p:nvSpPr>
            <p:cNvPr id="33" name="Oval 53"/>
            <p:cNvSpPr>
              <a:spLocks noChangeAspect="1" noChangeArrowheads="1"/>
            </p:cNvSpPr>
            <p:nvPr/>
          </p:nvSpPr>
          <p:spPr bwMode="gray">
            <a:xfrm flipH="1">
              <a:off x="3748088" y="2905125"/>
              <a:ext cx="269875" cy="269875"/>
            </a:xfrm>
            <a:prstGeom prst="ellipse">
              <a:avLst/>
            </a:prstGeom>
            <a:gradFill>
              <a:gsLst>
                <a:gs pos="0">
                  <a:srgbClr val="4B5A73"/>
                </a:gs>
                <a:gs pos="100000">
                  <a:srgbClr val="788CAF"/>
                </a:gs>
              </a:gsLst>
              <a:lin ang="16200000" scaled="1"/>
            </a:gradFill>
            <a:ln w="3175">
              <a:solidFill>
                <a:srgbClr val="4B5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4" name="Rectangle 54"/>
            <p:cNvSpPr>
              <a:spLocks noChangeAspect="1" noChangeArrowheads="1"/>
            </p:cNvSpPr>
            <p:nvPr/>
          </p:nvSpPr>
          <p:spPr bwMode="gray">
            <a:xfrm flipH="1">
              <a:off x="3802856" y="3021012"/>
              <a:ext cx="160338" cy="38100"/>
            </a:xfrm>
            <a:prstGeom prst="rect">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grpSp>
        <p:nvGrpSpPr>
          <p:cNvPr id="30" name="Gruppieren 29"/>
          <p:cNvGrpSpPr/>
          <p:nvPr/>
        </p:nvGrpSpPr>
        <p:grpSpPr>
          <a:xfrm>
            <a:off x="7769815" y="5932502"/>
            <a:ext cx="171087" cy="171087"/>
            <a:chOff x="3429000" y="2905125"/>
            <a:chExt cx="269875" cy="269875"/>
          </a:xfrm>
        </p:grpSpPr>
        <p:sp>
          <p:nvSpPr>
            <p:cNvPr id="31" name="Oval 56"/>
            <p:cNvSpPr>
              <a:spLocks noChangeAspect="1" noChangeArrowheads="1"/>
            </p:cNvSpPr>
            <p:nvPr/>
          </p:nvSpPr>
          <p:spPr bwMode="gray">
            <a:xfrm flipH="1">
              <a:off x="3429000" y="2905125"/>
              <a:ext cx="269875" cy="269875"/>
            </a:xfrm>
            <a:prstGeom prst="ellipse">
              <a:avLst/>
            </a:prstGeom>
            <a:gradFill>
              <a:gsLst>
                <a:gs pos="0">
                  <a:srgbClr val="829600"/>
                </a:gs>
                <a:gs pos="100000">
                  <a:srgbClr val="B4CD00"/>
                </a:gs>
              </a:gsLst>
              <a:lin ang="16200000" scaled="1"/>
            </a:gradFill>
            <a:ln w="3175">
              <a:solidFill>
                <a:srgbClr val="829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2" name="AutoShape 57"/>
            <p:cNvSpPr>
              <a:spLocks noChangeAspect="1" noChangeArrowheads="1"/>
            </p:cNvSpPr>
            <p:nvPr/>
          </p:nvSpPr>
          <p:spPr bwMode="gray">
            <a:xfrm flipH="1">
              <a:off x="3485356" y="2960687"/>
              <a:ext cx="157163" cy="158750"/>
            </a:xfrm>
            <a:prstGeom prst="plus">
              <a:avLst>
                <a:gd name="adj" fmla="val 38588"/>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sp>
        <p:nvSpPr>
          <p:cNvPr id="28" name="Pfeil nach links und rechts 27"/>
          <p:cNvSpPr/>
          <p:nvPr/>
        </p:nvSpPr>
        <p:spPr>
          <a:xfrm>
            <a:off x="6681427" y="5940890"/>
            <a:ext cx="1057222" cy="162699"/>
          </a:xfrm>
          <a:prstGeom prst="leftRightArrow">
            <a:avLst/>
          </a:prstGeom>
          <a:gradFill flip="none" rotWithShape="1">
            <a:gsLst>
              <a:gs pos="0">
                <a:srgbClr val="4B5A73"/>
              </a:gs>
              <a:gs pos="100000">
                <a:srgbClr val="829600"/>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spcAft>
                <a:spcPts val="1200"/>
              </a:spcAft>
            </a:pPr>
            <a:endParaRPr lang="de-AT" sz="1200" dirty="0" err="1">
              <a:solidFill>
                <a:schemeClr val="tx2"/>
              </a:solidFill>
            </a:endParaRPr>
          </a:p>
        </p:txBody>
      </p:sp>
    </p:spTree>
    <p:extLst>
      <p:ext uri="{BB962C8B-B14F-4D97-AF65-F5344CB8AC3E}">
        <p14:creationId xmlns:p14="http://schemas.microsoft.com/office/powerpoint/2010/main" val="11952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14</a:t>
            </a:fld>
            <a:endParaRPr lang="de-AT" dirty="0"/>
          </a:p>
        </p:txBody>
      </p:sp>
      <p:sp>
        <p:nvSpPr>
          <p:cNvPr id="14" name="Textplatzhalter 13"/>
          <p:cNvSpPr>
            <a:spLocks noGrp="1"/>
          </p:cNvSpPr>
          <p:nvPr>
            <p:ph type="body" sz="quarter" idx="15"/>
          </p:nvPr>
        </p:nvSpPr>
        <p:spPr>
          <a:xfrm>
            <a:off x="344487" y="6366588"/>
            <a:ext cx="9217025" cy="123111"/>
          </a:xfrm>
        </p:spPr>
        <p:txBody>
          <a:bodyPr/>
          <a:lstStyle/>
          <a:p>
            <a:r>
              <a:rPr lang="en-US" dirty="0"/>
              <a:t>"Do you have any suggestions/remarks/comments you would like to share with us for this topic? Please be as specific as possible."</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Feedback </a:t>
            </a:r>
            <a:r>
              <a:rPr lang="de-DE" dirty="0" err="1"/>
              <a:t>Corridor</a:t>
            </a:r>
            <a:r>
              <a:rPr lang="de-DE" dirty="0"/>
              <a:t> Information </a:t>
            </a:r>
            <a:r>
              <a:rPr lang="de-DE" dirty="0" err="1"/>
              <a:t>Document</a:t>
            </a:r>
            <a:r>
              <a:rPr lang="de-DE" dirty="0"/>
              <a:t> (CID) </a:t>
            </a:r>
            <a:r>
              <a:rPr lang="en-US" dirty="0"/>
              <a:t>|| open question</a:t>
            </a:r>
          </a:p>
        </p:txBody>
      </p:sp>
      <p:sp>
        <p:nvSpPr>
          <p:cNvPr id="24" name="Text Box 16"/>
          <p:cNvSpPr txBox="1">
            <a:spLocks noChangeArrowheads="1"/>
          </p:cNvSpPr>
          <p:nvPr/>
        </p:nvSpPr>
        <p:spPr bwMode="auto">
          <a:xfrm>
            <a:off x="647700" y="1360488"/>
            <a:ext cx="8850313" cy="1077218"/>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1000"/>
              </a:lnSpc>
              <a:spcBef>
                <a:spcPts val="600"/>
              </a:spcBef>
              <a:spcAft>
                <a:spcPts val="0"/>
              </a:spcAft>
              <a:buFontTx/>
              <a:buChar char="-"/>
            </a:pPr>
            <a:r>
              <a:rPr lang="en-US" altLang="de-DE" sz="1000" dirty="0">
                <a:solidFill>
                  <a:srgbClr val="4B5A73"/>
                </a:solidFill>
              </a:rPr>
              <a:t>Deviations and contradictions from the agreed international process due to national regulations (network statements) are not shown (e.g. deadlines for draft and final offer, reasons and possibilities for observations or justified objections)</a:t>
            </a:r>
          </a:p>
          <a:p>
            <a:pPr>
              <a:lnSpc>
                <a:spcPts val="1000"/>
              </a:lnSpc>
              <a:spcBef>
                <a:spcPts val="600"/>
              </a:spcBef>
              <a:spcAft>
                <a:spcPts val="0"/>
              </a:spcAft>
              <a:buFontTx/>
              <a:buChar char="-"/>
            </a:pPr>
            <a:r>
              <a:rPr lang="en-US" altLang="de-DE" sz="1000" dirty="0">
                <a:solidFill>
                  <a:srgbClr val="4B5A73"/>
                </a:solidFill>
              </a:rPr>
              <a:t>Format of website could use </a:t>
            </a:r>
            <a:r>
              <a:rPr lang="en-US" altLang="de-DE" sz="1000" dirty="0" err="1">
                <a:solidFill>
                  <a:srgbClr val="4B5A73"/>
                </a:solidFill>
              </a:rPr>
              <a:t>topup</a:t>
            </a:r>
            <a:r>
              <a:rPr lang="en-US" altLang="de-DE" sz="1000" dirty="0">
                <a:solidFill>
                  <a:srgbClr val="4B5A73"/>
                </a:solidFill>
              </a:rPr>
              <a:t> to todays standards. However not a priority.</a:t>
            </a:r>
          </a:p>
          <a:p>
            <a:pPr>
              <a:lnSpc>
                <a:spcPts val="1000"/>
              </a:lnSpc>
              <a:spcBef>
                <a:spcPts val="600"/>
              </a:spcBef>
              <a:spcAft>
                <a:spcPts val="0"/>
              </a:spcAft>
              <a:buFontTx/>
              <a:buChar char="-"/>
            </a:pPr>
            <a:r>
              <a:rPr lang="en-US" altLang="de-DE" sz="1000" dirty="0">
                <a:solidFill>
                  <a:srgbClr val="4B5A73"/>
                </a:solidFill>
              </a:rPr>
              <a:t>In the TAG RAG meetings, the websites referring to the terminals are updated</a:t>
            </a:r>
          </a:p>
          <a:p>
            <a:pPr>
              <a:lnSpc>
                <a:spcPts val="1000"/>
              </a:lnSpc>
              <a:spcBef>
                <a:spcPts val="600"/>
              </a:spcBef>
              <a:spcAft>
                <a:spcPts val="0"/>
              </a:spcAft>
              <a:buFontTx/>
              <a:buChar char="-"/>
            </a:pPr>
            <a:r>
              <a:rPr lang="en-US" altLang="de-DE" sz="1000" dirty="0">
                <a:solidFill>
                  <a:srgbClr val="4B5A73"/>
                </a:solidFill>
              </a:rPr>
              <a:t>National differences in processes should be aligned to one </a:t>
            </a:r>
            <a:r>
              <a:rPr lang="en-US" altLang="de-DE" sz="1000" dirty="0" err="1">
                <a:solidFill>
                  <a:srgbClr val="4B5A73"/>
                </a:solidFill>
              </a:rPr>
              <a:t>harmonised</a:t>
            </a:r>
            <a:r>
              <a:rPr lang="en-US" altLang="de-DE" sz="1000" dirty="0">
                <a:solidFill>
                  <a:srgbClr val="4B5A73"/>
                </a:solidFill>
              </a:rPr>
              <a:t> process</a:t>
            </a:r>
          </a:p>
          <a:p>
            <a:pPr>
              <a:lnSpc>
                <a:spcPts val="1000"/>
              </a:lnSpc>
              <a:spcBef>
                <a:spcPts val="600"/>
              </a:spcBef>
              <a:spcAft>
                <a:spcPts val="0"/>
              </a:spcAft>
              <a:buFontTx/>
              <a:buChar char="-"/>
            </a:pPr>
            <a:r>
              <a:rPr lang="en-US" altLang="de-DE" sz="1000" dirty="0">
                <a:solidFill>
                  <a:srgbClr val="4B5A73"/>
                </a:solidFill>
              </a:rPr>
              <a:t>Terminal Capacity is ordered by the operators</a:t>
            </a:r>
            <a:endParaRPr lang="de-AT" altLang="de-DE" sz="1000" dirty="0">
              <a:solidFill>
                <a:srgbClr val="4B5A73"/>
              </a:solidFill>
            </a:endParaRPr>
          </a:p>
        </p:txBody>
      </p:sp>
    </p:spTree>
    <p:extLst>
      <p:ext uri="{BB962C8B-B14F-4D97-AF65-F5344CB8AC3E}">
        <p14:creationId xmlns:p14="http://schemas.microsoft.com/office/powerpoint/2010/main" val="188661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15</a:t>
            </a:fld>
            <a:endParaRPr lang="de-AT" dirty="0"/>
          </a:p>
        </p:txBody>
      </p:sp>
      <p:sp>
        <p:nvSpPr>
          <p:cNvPr id="13" name="Stichprobengroesse"/>
          <p:cNvSpPr>
            <a:spLocks noGrp="1"/>
          </p:cNvSpPr>
          <p:nvPr>
            <p:ph type="body" sz="quarter" idx="14"/>
          </p:nvPr>
        </p:nvSpPr>
        <p:spPr/>
        <p:txBody>
          <a:bodyPr/>
          <a:lstStyle/>
          <a:p>
            <a:r>
              <a:rPr lang="de-AT" dirty="0"/>
              <a:t>sample </a:t>
            </a:r>
            <a:r>
              <a:rPr lang="de-AT" dirty="0" err="1"/>
              <a:t>size</a:t>
            </a:r>
            <a:r>
              <a:rPr lang="de-AT" dirty="0"/>
              <a:t> = 15; 13; 13</a:t>
            </a:r>
          </a:p>
        </p:txBody>
      </p:sp>
      <p:sp>
        <p:nvSpPr>
          <p:cNvPr id="14" name="Textplatzhalter 13"/>
          <p:cNvSpPr>
            <a:spLocks noGrp="1"/>
          </p:cNvSpPr>
          <p:nvPr>
            <p:ph type="body" sz="quarter" idx="15"/>
          </p:nvPr>
        </p:nvSpPr>
        <p:spPr>
          <a:xfrm>
            <a:off x="344487" y="6120367"/>
            <a:ext cx="9217025" cy="369332"/>
          </a:xfrm>
        </p:spPr>
        <p:txBody>
          <a:bodyPr/>
          <a:lstStyle/>
          <a:p>
            <a:r>
              <a:rPr lang="en-US" dirty="0"/>
              <a:t>"To what extent are you satisfied with the Pre-arranged Path (</a:t>
            </a:r>
            <a:r>
              <a:rPr lang="en-US" dirty="0" err="1"/>
              <a:t>PaP</a:t>
            </a:r>
            <a:r>
              <a:rPr lang="en-US" dirty="0"/>
              <a:t>) parameters such as length, weight, etc.? || … with the origins/destinations and intermediate stops? || … with the </a:t>
            </a:r>
            <a:r>
              <a:rPr lang="en-US" dirty="0" err="1"/>
              <a:t>PaP</a:t>
            </a:r>
            <a:r>
              <a:rPr lang="en-US" dirty="0"/>
              <a:t> schedule? || … with the commercial speed of </a:t>
            </a:r>
            <a:r>
              <a:rPr lang="en-US" dirty="0" err="1"/>
              <a:t>PaPs</a:t>
            </a:r>
            <a:r>
              <a:rPr lang="en-US" dirty="0"/>
              <a:t>? || … with the amount of the </a:t>
            </a:r>
            <a:r>
              <a:rPr lang="en-US" dirty="0" err="1"/>
              <a:t>PaPs</a:t>
            </a:r>
            <a:r>
              <a:rPr lang="en-US" dirty="0"/>
              <a:t>? Is there a sufficient number of </a:t>
            </a:r>
            <a:r>
              <a:rPr lang="en-US" dirty="0" err="1"/>
              <a:t>PaPs</a:t>
            </a:r>
            <a:r>
              <a:rPr lang="en-US" dirty="0"/>
              <a:t>? || … with the quality of Reserve Capacity (RC)? || … with the </a:t>
            </a:r>
            <a:r>
              <a:rPr lang="en-US" dirty="0" err="1"/>
              <a:t>PaP</a:t>
            </a:r>
            <a:r>
              <a:rPr lang="en-US" dirty="0"/>
              <a:t> offer and with the capacity management process on overlapping corridor sections? || … with the current structure of the capacity wish list? || … with the quality of international path offer on RFC Rhine Alpine?"</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Satisfaction with Path allocation (1) - </a:t>
            </a:r>
            <a:r>
              <a:rPr lang="en-US" dirty="0" err="1"/>
              <a:t>PaP</a:t>
            </a:r>
            <a:endParaRPr lang="en-US" dirty="0"/>
          </a:p>
        </p:txBody>
      </p:sp>
      <p:graphicFrame>
        <p:nvGraphicFramePr>
          <p:cNvPr id="8" name="KonvertiertesAutoGraphChart_20191106112813144"/>
          <p:cNvGraphicFramePr/>
          <p:nvPr>
            <p:extLst>
              <p:ext uri="{D42A27DB-BD31-4B8C-83A1-F6EECF244321}">
                <p14:modId xmlns:p14="http://schemas.microsoft.com/office/powerpoint/2010/main" val="2527899077"/>
              </p:ext>
            </p:extLst>
          </p:nvPr>
        </p:nvGraphicFramePr>
        <p:xfrm>
          <a:off x="344488" y="1557338"/>
          <a:ext cx="6084676" cy="44778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KonvertiertesAutoGraphChart_20191106112813144"/>
          <p:cNvGraphicFramePr/>
          <p:nvPr>
            <p:extLst>
              <p:ext uri="{D42A27DB-BD31-4B8C-83A1-F6EECF244321}">
                <p14:modId xmlns:p14="http://schemas.microsoft.com/office/powerpoint/2010/main" val="2973252427"/>
              </p:ext>
            </p:extLst>
          </p:nvPr>
        </p:nvGraphicFramePr>
        <p:xfrm>
          <a:off x="6429164" y="1557338"/>
          <a:ext cx="1800436" cy="447787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73"/>
          <p:cNvSpPr txBox="1">
            <a:spLocks noChangeArrowheads="1"/>
          </p:cNvSpPr>
          <p:nvPr/>
        </p:nvSpPr>
        <p:spPr bwMode="auto">
          <a:xfrm>
            <a:off x="7689304" y="1808820"/>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don't</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know</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17" name="Text Box 79"/>
          <p:cNvSpPr txBox="1">
            <a:spLocks noChangeArrowheads="1"/>
          </p:cNvSpPr>
          <p:nvPr/>
        </p:nvSpPr>
        <p:spPr bwMode="auto">
          <a:xfrm>
            <a:off x="7778204" y="2021972"/>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15" name="Text Box 73"/>
          <p:cNvSpPr txBox="1">
            <a:spLocks noChangeArrowheads="1"/>
          </p:cNvSpPr>
          <p:nvPr/>
        </p:nvSpPr>
        <p:spPr bwMode="auto">
          <a:xfrm>
            <a:off x="8633951" y="1811268"/>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no</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answer</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20" name="Text Box 79"/>
          <p:cNvSpPr txBox="1">
            <a:spLocks noChangeArrowheads="1"/>
          </p:cNvSpPr>
          <p:nvPr/>
        </p:nvSpPr>
        <p:spPr bwMode="auto">
          <a:xfrm>
            <a:off x="8722851" y="2024420"/>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7%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grpSp>
        <p:nvGrpSpPr>
          <p:cNvPr id="29" name="Gruppieren 28"/>
          <p:cNvGrpSpPr/>
          <p:nvPr/>
        </p:nvGrpSpPr>
        <p:grpSpPr>
          <a:xfrm>
            <a:off x="6473557" y="5932502"/>
            <a:ext cx="171087" cy="171087"/>
            <a:chOff x="3748088" y="2905125"/>
            <a:chExt cx="269875" cy="269875"/>
          </a:xfrm>
        </p:grpSpPr>
        <p:sp>
          <p:nvSpPr>
            <p:cNvPr id="33" name="Oval 53"/>
            <p:cNvSpPr>
              <a:spLocks noChangeAspect="1" noChangeArrowheads="1"/>
            </p:cNvSpPr>
            <p:nvPr/>
          </p:nvSpPr>
          <p:spPr bwMode="gray">
            <a:xfrm flipH="1">
              <a:off x="3748088" y="2905125"/>
              <a:ext cx="269875" cy="269875"/>
            </a:xfrm>
            <a:prstGeom prst="ellipse">
              <a:avLst/>
            </a:prstGeom>
            <a:gradFill>
              <a:gsLst>
                <a:gs pos="0">
                  <a:srgbClr val="4B5A73"/>
                </a:gs>
                <a:gs pos="100000">
                  <a:srgbClr val="788CAF"/>
                </a:gs>
              </a:gsLst>
              <a:lin ang="16200000" scaled="1"/>
            </a:gradFill>
            <a:ln w="3175">
              <a:solidFill>
                <a:srgbClr val="4B5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4" name="Rectangle 54"/>
            <p:cNvSpPr>
              <a:spLocks noChangeAspect="1" noChangeArrowheads="1"/>
            </p:cNvSpPr>
            <p:nvPr/>
          </p:nvSpPr>
          <p:spPr bwMode="gray">
            <a:xfrm flipH="1">
              <a:off x="3802856" y="3021012"/>
              <a:ext cx="160338" cy="38100"/>
            </a:xfrm>
            <a:prstGeom prst="rect">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grpSp>
        <p:nvGrpSpPr>
          <p:cNvPr id="30" name="Gruppieren 29"/>
          <p:cNvGrpSpPr/>
          <p:nvPr/>
        </p:nvGrpSpPr>
        <p:grpSpPr>
          <a:xfrm>
            <a:off x="7769815" y="5932502"/>
            <a:ext cx="171087" cy="171087"/>
            <a:chOff x="3429000" y="2905125"/>
            <a:chExt cx="269875" cy="269875"/>
          </a:xfrm>
        </p:grpSpPr>
        <p:sp>
          <p:nvSpPr>
            <p:cNvPr id="31" name="Oval 56"/>
            <p:cNvSpPr>
              <a:spLocks noChangeAspect="1" noChangeArrowheads="1"/>
            </p:cNvSpPr>
            <p:nvPr/>
          </p:nvSpPr>
          <p:spPr bwMode="gray">
            <a:xfrm flipH="1">
              <a:off x="3429000" y="2905125"/>
              <a:ext cx="269875" cy="269875"/>
            </a:xfrm>
            <a:prstGeom prst="ellipse">
              <a:avLst/>
            </a:prstGeom>
            <a:gradFill>
              <a:gsLst>
                <a:gs pos="0">
                  <a:srgbClr val="829600"/>
                </a:gs>
                <a:gs pos="100000">
                  <a:srgbClr val="B4CD00"/>
                </a:gs>
              </a:gsLst>
              <a:lin ang="16200000" scaled="1"/>
            </a:gradFill>
            <a:ln w="3175">
              <a:solidFill>
                <a:srgbClr val="829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2" name="AutoShape 57"/>
            <p:cNvSpPr>
              <a:spLocks noChangeAspect="1" noChangeArrowheads="1"/>
            </p:cNvSpPr>
            <p:nvPr/>
          </p:nvSpPr>
          <p:spPr bwMode="gray">
            <a:xfrm flipH="1">
              <a:off x="3485356" y="2960687"/>
              <a:ext cx="157163" cy="158750"/>
            </a:xfrm>
            <a:prstGeom prst="plus">
              <a:avLst>
                <a:gd name="adj" fmla="val 38588"/>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sp>
        <p:nvSpPr>
          <p:cNvPr id="28" name="Pfeil nach links und rechts 27"/>
          <p:cNvSpPr/>
          <p:nvPr/>
        </p:nvSpPr>
        <p:spPr>
          <a:xfrm>
            <a:off x="6681427" y="5940890"/>
            <a:ext cx="1057222" cy="162699"/>
          </a:xfrm>
          <a:prstGeom prst="leftRightArrow">
            <a:avLst/>
          </a:prstGeom>
          <a:gradFill flip="none" rotWithShape="1">
            <a:gsLst>
              <a:gs pos="0">
                <a:srgbClr val="4B5A73"/>
              </a:gs>
              <a:gs pos="100000">
                <a:srgbClr val="829600"/>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spcAft>
                <a:spcPts val="1200"/>
              </a:spcAft>
            </a:pPr>
            <a:endParaRPr lang="de-AT" sz="1200" dirty="0" err="1">
              <a:solidFill>
                <a:schemeClr val="tx2"/>
              </a:solidFill>
            </a:endParaRPr>
          </a:p>
        </p:txBody>
      </p:sp>
      <p:sp>
        <p:nvSpPr>
          <p:cNvPr id="37" name="Text Box 79"/>
          <p:cNvSpPr txBox="1">
            <a:spLocks noChangeArrowheads="1"/>
          </p:cNvSpPr>
          <p:nvPr/>
        </p:nvSpPr>
        <p:spPr bwMode="auto">
          <a:xfrm>
            <a:off x="7780538" y="2409370"/>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38" name="Text Box 79"/>
          <p:cNvSpPr txBox="1">
            <a:spLocks noChangeArrowheads="1"/>
          </p:cNvSpPr>
          <p:nvPr/>
        </p:nvSpPr>
        <p:spPr bwMode="auto">
          <a:xfrm>
            <a:off x="8725185" y="2411818"/>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7%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39" name="Text Box 79"/>
          <p:cNvSpPr txBox="1">
            <a:spLocks noChangeArrowheads="1"/>
          </p:cNvSpPr>
          <p:nvPr/>
        </p:nvSpPr>
        <p:spPr bwMode="auto">
          <a:xfrm>
            <a:off x="7781936" y="2796768"/>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7%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40" name="Text Box 79"/>
          <p:cNvSpPr txBox="1">
            <a:spLocks noChangeArrowheads="1"/>
          </p:cNvSpPr>
          <p:nvPr/>
        </p:nvSpPr>
        <p:spPr bwMode="auto">
          <a:xfrm>
            <a:off x="8726583" y="2799216"/>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7%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41" name="Text Box 79"/>
          <p:cNvSpPr txBox="1">
            <a:spLocks noChangeArrowheads="1"/>
          </p:cNvSpPr>
          <p:nvPr/>
        </p:nvSpPr>
        <p:spPr bwMode="auto">
          <a:xfrm>
            <a:off x="7783334" y="3571564"/>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7%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42" name="Text Box 79"/>
          <p:cNvSpPr txBox="1">
            <a:spLocks noChangeArrowheads="1"/>
          </p:cNvSpPr>
          <p:nvPr/>
        </p:nvSpPr>
        <p:spPr bwMode="auto">
          <a:xfrm>
            <a:off x="8727981" y="3574012"/>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7%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43" name="Text Box 79"/>
          <p:cNvSpPr txBox="1">
            <a:spLocks noChangeArrowheads="1"/>
          </p:cNvSpPr>
          <p:nvPr/>
        </p:nvSpPr>
        <p:spPr bwMode="auto">
          <a:xfrm>
            <a:off x="7784732" y="3184166"/>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7%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44" name="Text Box 79"/>
          <p:cNvSpPr txBox="1">
            <a:spLocks noChangeArrowheads="1"/>
          </p:cNvSpPr>
          <p:nvPr/>
        </p:nvSpPr>
        <p:spPr bwMode="auto">
          <a:xfrm>
            <a:off x="8729379" y="3186614"/>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7%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45" name="Text Box 79"/>
          <p:cNvSpPr txBox="1">
            <a:spLocks noChangeArrowheads="1"/>
          </p:cNvSpPr>
          <p:nvPr/>
        </p:nvSpPr>
        <p:spPr bwMode="auto">
          <a:xfrm>
            <a:off x="7786130" y="3958962"/>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46% (7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46" name="Text Box 79"/>
          <p:cNvSpPr txBox="1">
            <a:spLocks noChangeArrowheads="1"/>
          </p:cNvSpPr>
          <p:nvPr/>
        </p:nvSpPr>
        <p:spPr bwMode="auto">
          <a:xfrm>
            <a:off x="8730777" y="3961410"/>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7%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47" name="Text Box 79"/>
          <p:cNvSpPr txBox="1">
            <a:spLocks noChangeArrowheads="1"/>
          </p:cNvSpPr>
          <p:nvPr/>
        </p:nvSpPr>
        <p:spPr bwMode="auto">
          <a:xfrm>
            <a:off x="7787528" y="4346360"/>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53% (8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48" name="Text Box 79"/>
          <p:cNvSpPr txBox="1">
            <a:spLocks noChangeArrowheads="1"/>
          </p:cNvSpPr>
          <p:nvPr/>
        </p:nvSpPr>
        <p:spPr bwMode="auto">
          <a:xfrm>
            <a:off x="8732175" y="4348808"/>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7%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49" name="Text Box 79"/>
          <p:cNvSpPr txBox="1">
            <a:spLocks noChangeArrowheads="1"/>
          </p:cNvSpPr>
          <p:nvPr/>
        </p:nvSpPr>
        <p:spPr bwMode="auto">
          <a:xfrm>
            <a:off x="7788926" y="4733758"/>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27% (4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50" name="Text Box 79"/>
          <p:cNvSpPr txBox="1">
            <a:spLocks noChangeArrowheads="1"/>
          </p:cNvSpPr>
          <p:nvPr/>
        </p:nvSpPr>
        <p:spPr bwMode="auto">
          <a:xfrm>
            <a:off x="8733573" y="4736206"/>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7%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35" name="Text Box 79"/>
          <p:cNvSpPr txBox="1">
            <a:spLocks noChangeArrowheads="1"/>
          </p:cNvSpPr>
          <p:nvPr/>
        </p:nvSpPr>
        <p:spPr bwMode="auto">
          <a:xfrm>
            <a:off x="6573770" y="5222649"/>
            <a:ext cx="1231771" cy="123111"/>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de-DE" altLang="de-DE" sz="800" dirty="0">
                <a:solidFill>
                  <a:srgbClr val="798DAE"/>
                </a:solidFill>
                <a:latin typeface="Arial" panose="020B0604020202020204" pitchFamily="34" charset="0"/>
                <a:cs typeface="Arial" panose="020B0604020202020204" pitchFamily="34" charset="0"/>
              </a:rPr>
              <a:t>2018/2017 not </a:t>
            </a:r>
            <a:r>
              <a:rPr lang="de-DE" altLang="de-DE" sz="800" dirty="0" err="1">
                <a:solidFill>
                  <a:srgbClr val="798DAE"/>
                </a:solidFill>
                <a:latin typeface="Arial" panose="020B0604020202020204" pitchFamily="34" charset="0"/>
                <a:cs typeface="Arial" panose="020B0604020202020204" pitchFamily="34" charset="0"/>
              </a:rPr>
              <a:t>measured</a:t>
            </a:r>
            <a:endParaRPr lang="de-DE" altLang="de-DE" sz="800" dirty="0">
              <a:solidFill>
                <a:srgbClr val="798DAE"/>
              </a:solidFill>
              <a:latin typeface="Arial" panose="020B0604020202020204" pitchFamily="34" charset="0"/>
              <a:cs typeface="Arial" panose="020B0604020202020204" pitchFamily="34" charset="0"/>
            </a:endParaRPr>
          </a:p>
        </p:txBody>
      </p:sp>
      <p:sp>
        <p:nvSpPr>
          <p:cNvPr id="53" name="Text Box 79"/>
          <p:cNvSpPr txBox="1">
            <a:spLocks noChangeArrowheads="1"/>
          </p:cNvSpPr>
          <p:nvPr/>
        </p:nvSpPr>
        <p:spPr bwMode="auto">
          <a:xfrm>
            <a:off x="7790325" y="5121154"/>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7%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54" name="Text Box 79"/>
          <p:cNvSpPr txBox="1">
            <a:spLocks noChangeArrowheads="1"/>
          </p:cNvSpPr>
          <p:nvPr/>
        </p:nvSpPr>
        <p:spPr bwMode="auto">
          <a:xfrm>
            <a:off x="8734972" y="5123602"/>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7%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Tree>
    <p:extLst>
      <p:ext uri="{BB962C8B-B14F-4D97-AF65-F5344CB8AC3E}">
        <p14:creationId xmlns:p14="http://schemas.microsoft.com/office/powerpoint/2010/main" val="135404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16</a:t>
            </a:fld>
            <a:endParaRPr lang="de-AT" dirty="0"/>
          </a:p>
        </p:txBody>
      </p:sp>
      <p:sp>
        <p:nvSpPr>
          <p:cNvPr id="12" name="Stichprobengroesse"/>
          <p:cNvSpPr>
            <a:spLocks noGrp="1"/>
          </p:cNvSpPr>
          <p:nvPr>
            <p:ph type="body" sz="quarter" idx="14"/>
          </p:nvPr>
        </p:nvSpPr>
        <p:spPr/>
        <p:txBody>
          <a:bodyPr/>
          <a:lstStyle/>
          <a:p>
            <a:r>
              <a:rPr lang="de-AT" dirty="0"/>
              <a:t>sample </a:t>
            </a:r>
            <a:r>
              <a:rPr lang="de-AT" dirty="0" err="1"/>
              <a:t>size</a:t>
            </a:r>
            <a:r>
              <a:rPr lang="de-AT" dirty="0"/>
              <a:t> = 14; 12; 12</a:t>
            </a:r>
          </a:p>
        </p:txBody>
      </p:sp>
      <p:sp>
        <p:nvSpPr>
          <p:cNvPr id="13" name="Fragewortlaut"/>
          <p:cNvSpPr>
            <a:spLocks noGrp="1"/>
          </p:cNvSpPr>
          <p:nvPr>
            <p:ph type="body" sz="quarter" idx="15"/>
          </p:nvPr>
        </p:nvSpPr>
        <p:spPr/>
        <p:txBody>
          <a:bodyPr/>
          <a:lstStyle/>
          <a:p>
            <a:r>
              <a:rPr lang="en-US" dirty="0"/>
              <a:t>"Were you involved in a request for corridor capacity via the C-OSS as a leading or participating RU?"</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de-DE" dirty="0" err="1"/>
              <a:t>Usage</a:t>
            </a:r>
            <a:r>
              <a:rPr lang="de-DE" dirty="0"/>
              <a:t> </a:t>
            </a:r>
            <a:r>
              <a:rPr lang="de-DE" dirty="0" err="1"/>
              <a:t>of</a:t>
            </a:r>
            <a:r>
              <a:rPr lang="de-DE" dirty="0"/>
              <a:t> C-OSS</a:t>
            </a:r>
            <a:endParaRPr lang="de-AT" dirty="0"/>
          </a:p>
        </p:txBody>
      </p:sp>
      <p:graphicFrame>
        <p:nvGraphicFramePr>
          <p:cNvPr id="8" name="KonvertiertesAutoGraphChart_20191106112813147"/>
          <p:cNvGraphicFramePr/>
          <p:nvPr>
            <p:extLst>
              <p:ext uri="{D42A27DB-BD31-4B8C-83A1-F6EECF244321}">
                <p14:modId xmlns:p14="http://schemas.microsoft.com/office/powerpoint/2010/main" val="2044275727"/>
              </p:ext>
            </p:extLst>
          </p:nvPr>
        </p:nvGraphicFramePr>
        <p:xfrm>
          <a:off x="68430" y="1557338"/>
          <a:ext cx="7200800" cy="4643437"/>
        </p:xfrm>
        <a:graphic>
          <a:graphicData uri="http://schemas.openxmlformats.org/drawingml/2006/chart">
            <c:chart xmlns:c="http://schemas.openxmlformats.org/drawingml/2006/chart" xmlns:r="http://schemas.openxmlformats.org/officeDocument/2006/relationships" r:id="rId3"/>
          </a:graphicData>
        </a:graphic>
      </p:graphicFrame>
      <p:sp>
        <p:nvSpPr>
          <p:cNvPr id="9" name="AutoShape 27"/>
          <p:cNvSpPr>
            <a:spLocks/>
          </p:cNvSpPr>
          <p:nvPr/>
        </p:nvSpPr>
        <p:spPr bwMode="gray">
          <a:xfrm>
            <a:off x="6465168" y="1650206"/>
            <a:ext cx="3263603" cy="388938"/>
          </a:xfrm>
          <a:prstGeom prst="callout2">
            <a:avLst>
              <a:gd name="adj1" fmla="val 29389"/>
              <a:gd name="adj2" fmla="val -3486"/>
              <a:gd name="adj3" fmla="val 31545"/>
              <a:gd name="adj4" fmla="val -19896"/>
              <a:gd name="adj5" fmla="val 195915"/>
              <a:gd name="adj6" fmla="val -27276"/>
            </a:avLst>
          </a:prstGeom>
          <a:noFill/>
          <a:ln w="6350">
            <a:solidFill>
              <a:srgbClr val="4B5A73"/>
            </a:solidFill>
            <a:miter lim="800000"/>
            <a:headEnd/>
            <a:tailEnd type="oval" w="med" len="med"/>
          </a:ln>
          <a:effectLst/>
          <a:extLst>
            <a:ext uri="{909E8E84-426E-40DD-AFC4-6F175D3DCCD1}">
              <a14:hiddenFill xmlns:a14="http://schemas.microsoft.com/office/drawing/2010/main">
                <a:solidFill>
                  <a:srgbClr val="E4E8F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72000" rIns="72000" bIns="72000"/>
          <a:lstStyle/>
          <a:p>
            <a:pPr>
              <a:lnSpc>
                <a:spcPct val="90000"/>
              </a:lnSpc>
              <a:spcBef>
                <a:spcPts val="600"/>
              </a:spcBef>
              <a:spcAft>
                <a:spcPts val="0"/>
              </a:spcAft>
            </a:pPr>
            <a:r>
              <a:rPr lang="en-US" altLang="de-DE" sz="900" b="1" dirty="0">
                <a:solidFill>
                  <a:srgbClr val="4B5A73"/>
                </a:solidFill>
                <a:latin typeface="+mn-lt"/>
                <a:cs typeface="Arial" panose="020B0604020202020204" pitchFamily="34" charset="0"/>
              </a:rPr>
              <a:t>reasons for no current usage:</a:t>
            </a:r>
          </a:p>
          <a:p>
            <a:pPr>
              <a:lnSpc>
                <a:spcPct val="90000"/>
              </a:lnSpc>
              <a:spcBef>
                <a:spcPts val="600"/>
              </a:spcBef>
              <a:spcAft>
                <a:spcPts val="0"/>
              </a:spcAft>
            </a:pPr>
            <a:r>
              <a:rPr lang="en-US" altLang="de-DE" sz="900" dirty="0">
                <a:solidFill>
                  <a:srgbClr val="4B5A73"/>
                </a:solidFill>
                <a:latin typeface="+mn-lt"/>
                <a:cs typeface="Arial" panose="020B0604020202020204" pitchFamily="34" charset="0"/>
              </a:rPr>
              <a:t>Conventional paths are fitting to transports better	</a:t>
            </a:r>
          </a:p>
          <a:p>
            <a:pPr>
              <a:lnSpc>
                <a:spcPct val="90000"/>
              </a:lnSpc>
              <a:spcBef>
                <a:spcPts val="600"/>
              </a:spcBef>
              <a:spcAft>
                <a:spcPts val="0"/>
              </a:spcAft>
            </a:pPr>
            <a:r>
              <a:rPr lang="en-US" altLang="de-DE" sz="900" dirty="0">
                <a:solidFill>
                  <a:srgbClr val="4B5A73"/>
                </a:solidFill>
                <a:latin typeface="+mn-lt"/>
                <a:cs typeface="Arial" panose="020B0604020202020204" pitchFamily="34" charset="0"/>
              </a:rPr>
              <a:t>double use with national system	</a:t>
            </a:r>
          </a:p>
          <a:p>
            <a:pPr>
              <a:lnSpc>
                <a:spcPct val="90000"/>
              </a:lnSpc>
              <a:spcBef>
                <a:spcPts val="600"/>
              </a:spcBef>
              <a:spcAft>
                <a:spcPts val="0"/>
              </a:spcAft>
            </a:pPr>
            <a:r>
              <a:rPr lang="en-US" altLang="de-DE" sz="900" dirty="0">
                <a:solidFill>
                  <a:srgbClr val="4B5A73"/>
                </a:solidFill>
                <a:latin typeface="+mn-lt"/>
                <a:cs typeface="Arial" panose="020B0604020202020204" pitchFamily="34" charset="0"/>
              </a:rPr>
              <a:t>Avoid double work to feed PCS as well as national capacity allocation tool		</a:t>
            </a:r>
          </a:p>
        </p:txBody>
      </p:sp>
    </p:spTree>
    <p:extLst>
      <p:ext uri="{BB962C8B-B14F-4D97-AF65-F5344CB8AC3E}">
        <p14:creationId xmlns:p14="http://schemas.microsoft.com/office/powerpoint/2010/main" val="166613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17</a:t>
            </a:fld>
            <a:endParaRPr lang="de-AT" dirty="0"/>
          </a:p>
        </p:txBody>
      </p:sp>
      <p:sp>
        <p:nvSpPr>
          <p:cNvPr id="13" name="Stichprobengroesse"/>
          <p:cNvSpPr>
            <a:spLocks noGrp="1"/>
          </p:cNvSpPr>
          <p:nvPr>
            <p:ph type="body" sz="quarter" idx="14"/>
          </p:nvPr>
        </p:nvSpPr>
        <p:spPr/>
        <p:txBody>
          <a:bodyPr/>
          <a:lstStyle/>
          <a:p>
            <a:r>
              <a:rPr lang="de-AT" dirty="0"/>
              <a:t>sample </a:t>
            </a:r>
            <a:r>
              <a:rPr lang="de-AT" dirty="0" err="1"/>
              <a:t>size</a:t>
            </a:r>
            <a:r>
              <a:rPr lang="de-AT" dirty="0"/>
              <a:t> = 15/11; 9; 9</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Satisfaction with Path allocation (2) - C-OSS</a:t>
            </a:r>
          </a:p>
        </p:txBody>
      </p:sp>
      <p:graphicFrame>
        <p:nvGraphicFramePr>
          <p:cNvPr id="8" name="KonvertiertesAutoGraphChart_20191106112813149"/>
          <p:cNvGraphicFramePr/>
          <p:nvPr>
            <p:extLst>
              <p:ext uri="{D42A27DB-BD31-4B8C-83A1-F6EECF244321}">
                <p14:modId xmlns:p14="http://schemas.microsoft.com/office/powerpoint/2010/main" val="3097959896"/>
              </p:ext>
            </p:extLst>
          </p:nvPr>
        </p:nvGraphicFramePr>
        <p:xfrm>
          <a:off x="344488" y="1557338"/>
          <a:ext cx="6084676" cy="44778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KonvertiertesAutoGraphChart_20191106112813149"/>
          <p:cNvGraphicFramePr/>
          <p:nvPr>
            <p:extLst>
              <p:ext uri="{D42A27DB-BD31-4B8C-83A1-F6EECF244321}">
                <p14:modId xmlns:p14="http://schemas.microsoft.com/office/powerpoint/2010/main" val="1335657527"/>
              </p:ext>
            </p:extLst>
          </p:nvPr>
        </p:nvGraphicFramePr>
        <p:xfrm>
          <a:off x="6429164" y="1557338"/>
          <a:ext cx="1800436" cy="447787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73"/>
          <p:cNvSpPr txBox="1">
            <a:spLocks noChangeArrowheads="1"/>
          </p:cNvSpPr>
          <p:nvPr/>
        </p:nvSpPr>
        <p:spPr bwMode="auto">
          <a:xfrm>
            <a:off x="7689304" y="1808820"/>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don't</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know</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17" name="Text Box 79"/>
          <p:cNvSpPr txBox="1">
            <a:spLocks noChangeArrowheads="1"/>
          </p:cNvSpPr>
          <p:nvPr/>
        </p:nvSpPr>
        <p:spPr bwMode="auto">
          <a:xfrm>
            <a:off x="7778204" y="2163540"/>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20% (3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15" name="Text Box 73"/>
          <p:cNvSpPr txBox="1">
            <a:spLocks noChangeArrowheads="1"/>
          </p:cNvSpPr>
          <p:nvPr/>
        </p:nvSpPr>
        <p:spPr bwMode="auto">
          <a:xfrm>
            <a:off x="8633951" y="1811268"/>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no</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answer</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20" name="Text Box 79"/>
          <p:cNvSpPr txBox="1">
            <a:spLocks noChangeArrowheads="1"/>
          </p:cNvSpPr>
          <p:nvPr/>
        </p:nvSpPr>
        <p:spPr bwMode="auto">
          <a:xfrm>
            <a:off x="8722851" y="2165988"/>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13% (2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21" name="Text Box 79"/>
          <p:cNvSpPr txBox="1">
            <a:spLocks noChangeArrowheads="1"/>
          </p:cNvSpPr>
          <p:nvPr/>
        </p:nvSpPr>
        <p:spPr bwMode="auto">
          <a:xfrm>
            <a:off x="7781802" y="3905441"/>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55% (6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11)</a:t>
            </a:r>
          </a:p>
        </p:txBody>
      </p:sp>
      <p:sp>
        <p:nvSpPr>
          <p:cNvPr id="22" name="Text Box 79"/>
          <p:cNvSpPr txBox="1">
            <a:spLocks noChangeArrowheads="1"/>
          </p:cNvSpPr>
          <p:nvPr/>
        </p:nvSpPr>
        <p:spPr bwMode="auto">
          <a:xfrm>
            <a:off x="8726449" y="3907889"/>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11)</a:t>
            </a:r>
          </a:p>
        </p:txBody>
      </p:sp>
      <p:sp>
        <p:nvSpPr>
          <p:cNvPr id="23" name="Text Box 79"/>
          <p:cNvSpPr txBox="1">
            <a:spLocks noChangeArrowheads="1"/>
          </p:cNvSpPr>
          <p:nvPr/>
        </p:nvSpPr>
        <p:spPr bwMode="auto">
          <a:xfrm>
            <a:off x="7780538" y="4771985"/>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27% (3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11)</a:t>
            </a:r>
          </a:p>
        </p:txBody>
      </p:sp>
      <p:sp>
        <p:nvSpPr>
          <p:cNvPr id="24" name="Text Box 79"/>
          <p:cNvSpPr txBox="1">
            <a:spLocks noChangeArrowheads="1"/>
          </p:cNvSpPr>
          <p:nvPr/>
        </p:nvSpPr>
        <p:spPr bwMode="auto">
          <a:xfrm>
            <a:off x="8725185" y="4774433"/>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46% (5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11)</a:t>
            </a:r>
          </a:p>
        </p:txBody>
      </p:sp>
      <p:grpSp>
        <p:nvGrpSpPr>
          <p:cNvPr id="29" name="Gruppieren 28"/>
          <p:cNvGrpSpPr/>
          <p:nvPr/>
        </p:nvGrpSpPr>
        <p:grpSpPr>
          <a:xfrm>
            <a:off x="6473557" y="5932502"/>
            <a:ext cx="171087" cy="171087"/>
            <a:chOff x="3748088" y="2905125"/>
            <a:chExt cx="269875" cy="269875"/>
          </a:xfrm>
        </p:grpSpPr>
        <p:sp>
          <p:nvSpPr>
            <p:cNvPr id="33" name="Oval 53"/>
            <p:cNvSpPr>
              <a:spLocks noChangeAspect="1" noChangeArrowheads="1"/>
            </p:cNvSpPr>
            <p:nvPr/>
          </p:nvSpPr>
          <p:spPr bwMode="gray">
            <a:xfrm flipH="1">
              <a:off x="3748088" y="2905125"/>
              <a:ext cx="269875" cy="269875"/>
            </a:xfrm>
            <a:prstGeom prst="ellipse">
              <a:avLst/>
            </a:prstGeom>
            <a:gradFill>
              <a:gsLst>
                <a:gs pos="0">
                  <a:srgbClr val="4B5A73"/>
                </a:gs>
                <a:gs pos="100000">
                  <a:srgbClr val="788CAF"/>
                </a:gs>
              </a:gsLst>
              <a:lin ang="16200000" scaled="1"/>
            </a:gradFill>
            <a:ln w="3175">
              <a:solidFill>
                <a:srgbClr val="4B5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4" name="Rectangle 54"/>
            <p:cNvSpPr>
              <a:spLocks noChangeAspect="1" noChangeArrowheads="1"/>
            </p:cNvSpPr>
            <p:nvPr/>
          </p:nvSpPr>
          <p:spPr bwMode="gray">
            <a:xfrm flipH="1">
              <a:off x="3802856" y="3021012"/>
              <a:ext cx="160338" cy="38100"/>
            </a:xfrm>
            <a:prstGeom prst="rect">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grpSp>
        <p:nvGrpSpPr>
          <p:cNvPr id="30" name="Gruppieren 29"/>
          <p:cNvGrpSpPr/>
          <p:nvPr/>
        </p:nvGrpSpPr>
        <p:grpSpPr>
          <a:xfrm>
            <a:off x="7769815" y="5932502"/>
            <a:ext cx="171087" cy="171087"/>
            <a:chOff x="3429000" y="2905125"/>
            <a:chExt cx="269875" cy="269875"/>
          </a:xfrm>
        </p:grpSpPr>
        <p:sp>
          <p:nvSpPr>
            <p:cNvPr id="31" name="Oval 56"/>
            <p:cNvSpPr>
              <a:spLocks noChangeAspect="1" noChangeArrowheads="1"/>
            </p:cNvSpPr>
            <p:nvPr/>
          </p:nvSpPr>
          <p:spPr bwMode="gray">
            <a:xfrm flipH="1">
              <a:off x="3429000" y="2905125"/>
              <a:ext cx="269875" cy="269875"/>
            </a:xfrm>
            <a:prstGeom prst="ellipse">
              <a:avLst/>
            </a:prstGeom>
            <a:gradFill>
              <a:gsLst>
                <a:gs pos="0">
                  <a:srgbClr val="829600"/>
                </a:gs>
                <a:gs pos="100000">
                  <a:srgbClr val="B4CD00"/>
                </a:gs>
              </a:gsLst>
              <a:lin ang="16200000" scaled="1"/>
            </a:gradFill>
            <a:ln w="3175">
              <a:solidFill>
                <a:srgbClr val="829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2" name="AutoShape 57"/>
            <p:cNvSpPr>
              <a:spLocks noChangeAspect="1" noChangeArrowheads="1"/>
            </p:cNvSpPr>
            <p:nvPr/>
          </p:nvSpPr>
          <p:spPr bwMode="gray">
            <a:xfrm flipH="1">
              <a:off x="3485356" y="2960687"/>
              <a:ext cx="157163" cy="158750"/>
            </a:xfrm>
            <a:prstGeom prst="plus">
              <a:avLst>
                <a:gd name="adj" fmla="val 38588"/>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sp>
        <p:nvSpPr>
          <p:cNvPr id="28" name="Pfeil nach links und rechts 27"/>
          <p:cNvSpPr/>
          <p:nvPr/>
        </p:nvSpPr>
        <p:spPr>
          <a:xfrm>
            <a:off x="6681427" y="5940890"/>
            <a:ext cx="1057222" cy="162699"/>
          </a:xfrm>
          <a:prstGeom prst="leftRightArrow">
            <a:avLst/>
          </a:prstGeom>
          <a:gradFill flip="none" rotWithShape="1">
            <a:gsLst>
              <a:gs pos="0">
                <a:srgbClr val="4B5A73"/>
              </a:gs>
              <a:gs pos="100000">
                <a:srgbClr val="829600"/>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spcAft>
                <a:spcPts val="1200"/>
              </a:spcAft>
            </a:pPr>
            <a:endParaRPr lang="de-AT" sz="1200" dirty="0" err="1">
              <a:solidFill>
                <a:schemeClr val="tx2"/>
              </a:solidFill>
            </a:endParaRPr>
          </a:p>
        </p:txBody>
      </p:sp>
      <p:sp>
        <p:nvSpPr>
          <p:cNvPr id="35" name="Text Box 79"/>
          <p:cNvSpPr txBox="1">
            <a:spLocks noChangeArrowheads="1"/>
          </p:cNvSpPr>
          <p:nvPr/>
        </p:nvSpPr>
        <p:spPr bwMode="auto">
          <a:xfrm>
            <a:off x="7778204" y="3027015"/>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13% (2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36" name="Text Box 79"/>
          <p:cNvSpPr txBox="1">
            <a:spLocks noChangeArrowheads="1"/>
          </p:cNvSpPr>
          <p:nvPr/>
        </p:nvSpPr>
        <p:spPr bwMode="auto">
          <a:xfrm>
            <a:off x="8722851" y="3029463"/>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13% (2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41" name="Textplatzhalter 12"/>
          <p:cNvSpPr>
            <a:spLocks noGrp="1"/>
          </p:cNvSpPr>
          <p:nvPr>
            <p:ph type="body" sz="quarter" idx="15"/>
          </p:nvPr>
        </p:nvSpPr>
        <p:spPr>
          <a:xfrm>
            <a:off x="344487" y="6120367"/>
            <a:ext cx="9217025" cy="369332"/>
          </a:xfrm>
        </p:spPr>
        <p:txBody>
          <a:bodyPr/>
          <a:lstStyle/>
          <a:p>
            <a:r>
              <a:rPr lang="en-US" dirty="0"/>
              <a:t>"How satisfied are you with the availability of the Corridor One-Stop Shop (C-OSS)? (Is the reaction time of the C-OSS adequate?) || How satisfied are you with the business know-how of the C-OSS? || How satisfied are you with the allocation process for the 2020 timetable year? (Please consider especially the pre-allocation by the C-OSS, and the delivery of the draft and final offers.) || How satisfied are you with the conflict-solving procedure?"</a:t>
            </a:r>
          </a:p>
        </p:txBody>
      </p:sp>
      <p:sp>
        <p:nvSpPr>
          <p:cNvPr id="27" name="Text Box 27"/>
          <p:cNvSpPr txBox="1">
            <a:spLocks noChangeArrowheads="1"/>
          </p:cNvSpPr>
          <p:nvPr/>
        </p:nvSpPr>
        <p:spPr bwMode="auto">
          <a:xfrm>
            <a:off x="597560" y="5102583"/>
            <a:ext cx="1748289"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buNone/>
            </a:pPr>
            <a:r>
              <a:rPr lang="de-DE" altLang="de-DE" sz="900" dirty="0" err="1">
                <a:solidFill>
                  <a:srgbClr val="4B5A73"/>
                </a:solidFill>
                <a:latin typeface="Arial" panose="020B0604020202020204" pitchFamily="34" charset="0"/>
                <a:cs typeface="Arial" panose="020B0604020202020204" pitchFamily="34" charset="0"/>
              </a:rPr>
              <a:t>only</a:t>
            </a:r>
            <a:r>
              <a:rPr lang="de-DE" altLang="de-DE" sz="900" dirty="0">
                <a:solidFill>
                  <a:srgbClr val="4B5A73"/>
                </a:solidFill>
                <a:latin typeface="Arial" panose="020B0604020202020204" pitchFamily="34" charset="0"/>
                <a:cs typeface="Arial" panose="020B0604020202020204" pitchFamily="34" charset="0"/>
              </a:rPr>
              <a:t> </a:t>
            </a:r>
            <a:r>
              <a:rPr lang="de-DE" altLang="de-DE" sz="900" dirty="0" err="1">
                <a:solidFill>
                  <a:srgbClr val="4B5A73"/>
                </a:solidFill>
                <a:latin typeface="Arial" panose="020B0604020202020204" pitchFamily="34" charset="0"/>
                <a:cs typeface="Arial" panose="020B0604020202020204" pitchFamily="34" charset="0"/>
              </a:rPr>
              <a:t>if</a:t>
            </a:r>
            <a:r>
              <a:rPr lang="de-DE" altLang="de-DE" sz="900" dirty="0">
                <a:solidFill>
                  <a:srgbClr val="4B5A73"/>
                </a:solidFill>
                <a:latin typeface="Arial" panose="020B0604020202020204" pitchFamily="34" charset="0"/>
                <a:cs typeface="Arial" panose="020B0604020202020204" pitchFamily="34" charset="0"/>
              </a:rPr>
              <a:t> </a:t>
            </a:r>
            <a:r>
              <a:rPr lang="de-DE" altLang="de-DE" sz="900" dirty="0" err="1">
                <a:solidFill>
                  <a:srgbClr val="4B5A73"/>
                </a:solidFill>
                <a:latin typeface="Arial" panose="020B0604020202020204" pitchFamily="34" charset="0"/>
                <a:cs typeface="Arial" panose="020B0604020202020204" pitchFamily="34" charset="0"/>
              </a:rPr>
              <a:t>ordered</a:t>
            </a:r>
            <a:r>
              <a:rPr lang="de-DE" altLang="de-DE" sz="900" dirty="0">
                <a:solidFill>
                  <a:srgbClr val="4B5A73"/>
                </a:solidFill>
                <a:latin typeface="Arial" panose="020B0604020202020204" pitchFamily="34" charset="0"/>
                <a:cs typeface="Arial" panose="020B0604020202020204" pitchFamily="34" charset="0"/>
              </a:rPr>
              <a:t> via C-OSS</a:t>
            </a:r>
          </a:p>
        </p:txBody>
      </p:sp>
      <p:sp>
        <p:nvSpPr>
          <p:cNvPr id="37" name="Text Box 27"/>
          <p:cNvSpPr txBox="1">
            <a:spLocks noChangeArrowheads="1"/>
          </p:cNvSpPr>
          <p:nvPr/>
        </p:nvSpPr>
        <p:spPr bwMode="auto">
          <a:xfrm>
            <a:off x="325438" y="2459340"/>
            <a:ext cx="193678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de-DE" altLang="de-DE" sz="900" dirty="0">
                <a:solidFill>
                  <a:srgbClr val="9BAAC8"/>
                </a:solidFill>
                <a:latin typeface="Arial" panose="020B0604020202020204" pitchFamily="34" charset="0"/>
                <a:cs typeface="Arial" panose="020B0604020202020204" pitchFamily="34" charset="0"/>
              </a:rPr>
              <a:t>2018/2017: </a:t>
            </a:r>
            <a:r>
              <a:rPr lang="de-DE" altLang="de-DE" sz="900" dirty="0" err="1">
                <a:solidFill>
                  <a:srgbClr val="9BAAC8"/>
                </a:solidFill>
                <a:latin typeface="Arial" panose="020B0604020202020204" pitchFamily="34" charset="0"/>
                <a:cs typeface="Arial" panose="020B0604020202020204" pitchFamily="34" charset="0"/>
              </a:rPr>
              <a:t>only</a:t>
            </a:r>
            <a:r>
              <a:rPr lang="de-DE" altLang="de-DE" sz="900" dirty="0">
                <a:solidFill>
                  <a:srgbClr val="9BAAC8"/>
                </a:solidFill>
                <a:latin typeface="Arial" panose="020B0604020202020204" pitchFamily="34" charset="0"/>
                <a:cs typeface="Arial" panose="020B0604020202020204" pitchFamily="34" charset="0"/>
              </a:rPr>
              <a:t> </a:t>
            </a:r>
            <a:r>
              <a:rPr lang="de-DE" altLang="de-DE" sz="900" dirty="0" err="1">
                <a:solidFill>
                  <a:srgbClr val="9BAAC8"/>
                </a:solidFill>
                <a:latin typeface="Arial" panose="020B0604020202020204" pitchFamily="34" charset="0"/>
                <a:cs typeface="Arial" panose="020B0604020202020204" pitchFamily="34" charset="0"/>
              </a:rPr>
              <a:t>if</a:t>
            </a:r>
            <a:r>
              <a:rPr lang="de-DE" altLang="de-DE" sz="900" dirty="0">
                <a:solidFill>
                  <a:srgbClr val="9BAAC8"/>
                </a:solidFill>
                <a:latin typeface="Arial" panose="020B0604020202020204" pitchFamily="34" charset="0"/>
                <a:cs typeface="Arial" panose="020B0604020202020204" pitchFamily="34" charset="0"/>
              </a:rPr>
              <a:t> </a:t>
            </a:r>
            <a:r>
              <a:rPr lang="de-DE" altLang="de-DE" sz="900" dirty="0" err="1">
                <a:solidFill>
                  <a:srgbClr val="9BAAC8"/>
                </a:solidFill>
                <a:latin typeface="Arial" panose="020B0604020202020204" pitchFamily="34" charset="0"/>
                <a:cs typeface="Arial" panose="020B0604020202020204" pitchFamily="34" charset="0"/>
              </a:rPr>
              <a:t>ordered</a:t>
            </a:r>
            <a:r>
              <a:rPr lang="de-DE" altLang="de-DE" sz="900" dirty="0">
                <a:solidFill>
                  <a:srgbClr val="9BAAC8"/>
                </a:solidFill>
                <a:latin typeface="Arial" panose="020B0604020202020204" pitchFamily="34" charset="0"/>
                <a:cs typeface="Arial" panose="020B0604020202020204" pitchFamily="34" charset="0"/>
              </a:rPr>
              <a:t> via C-OSS</a:t>
            </a:r>
          </a:p>
        </p:txBody>
      </p:sp>
      <p:sp>
        <p:nvSpPr>
          <p:cNvPr id="39" name="Text Box 27"/>
          <p:cNvSpPr txBox="1">
            <a:spLocks noChangeArrowheads="1"/>
          </p:cNvSpPr>
          <p:nvPr/>
        </p:nvSpPr>
        <p:spPr bwMode="auto">
          <a:xfrm>
            <a:off x="333828" y="3344065"/>
            <a:ext cx="192839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de-DE" altLang="de-DE" sz="900" dirty="0">
                <a:solidFill>
                  <a:srgbClr val="9BAAC8"/>
                </a:solidFill>
                <a:latin typeface="Arial" panose="020B0604020202020204" pitchFamily="34" charset="0"/>
                <a:cs typeface="Arial" panose="020B0604020202020204" pitchFamily="34" charset="0"/>
              </a:rPr>
              <a:t>2018/2017: </a:t>
            </a:r>
            <a:r>
              <a:rPr lang="de-DE" altLang="de-DE" sz="900" dirty="0" err="1">
                <a:solidFill>
                  <a:srgbClr val="9BAAC8"/>
                </a:solidFill>
                <a:latin typeface="Arial" panose="020B0604020202020204" pitchFamily="34" charset="0"/>
                <a:cs typeface="Arial" panose="020B0604020202020204" pitchFamily="34" charset="0"/>
              </a:rPr>
              <a:t>only</a:t>
            </a:r>
            <a:r>
              <a:rPr lang="de-DE" altLang="de-DE" sz="900" dirty="0">
                <a:solidFill>
                  <a:srgbClr val="9BAAC8"/>
                </a:solidFill>
                <a:latin typeface="Arial" panose="020B0604020202020204" pitchFamily="34" charset="0"/>
                <a:cs typeface="Arial" panose="020B0604020202020204" pitchFamily="34" charset="0"/>
              </a:rPr>
              <a:t> </a:t>
            </a:r>
            <a:r>
              <a:rPr lang="de-DE" altLang="de-DE" sz="900" dirty="0" err="1">
                <a:solidFill>
                  <a:srgbClr val="9BAAC8"/>
                </a:solidFill>
                <a:latin typeface="Arial" panose="020B0604020202020204" pitchFamily="34" charset="0"/>
                <a:cs typeface="Arial" panose="020B0604020202020204" pitchFamily="34" charset="0"/>
              </a:rPr>
              <a:t>if</a:t>
            </a:r>
            <a:r>
              <a:rPr lang="de-DE" altLang="de-DE" sz="900" dirty="0">
                <a:solidFill>
                  <a:srgbClr val="9BAAC8"/>
                </a:solidFill>
                <a:latin typeface="Arial" panose="020B0604020202020204" pitchFamily="34" charset="0"/>
                <a:cs typeface="Arial" panose="020B0604020202020204" pitchFamily="34" charset="0"/>
              </a:rPr>
              <a:t> </a:t>
            </a:r>
            <a:r>
              <a:rPr lang="de-DE" altLang="de-DE" sz="900" dirty="0" err="1">
                <a:solidFill>
                  <a:srgbClr val="9BAAC8"/>
                </a:solidFill>
                <a:latin typeface="Arial" panose="020B0604020202020204" pitchFamily="34" charset="0"/>
                <a:cs typeface="Arial" panose="020B0604020202020204" pitchFamily="34" charset="0"/>
              </a:rPr>
              <a:t>ordered</a:t>
            </a:r>
            <a:r>
              <a:rPr lang="de-DE" altLang="de-DE" sz="900" dirty="0">
                <a:solidFill>
                  <a:srgbClr val="9BAAC8"/>
                </a:solidFill>
                <a:latin typeface="Arial" panose="020B0604020202020204" pitchFamily="34" charset="0"/>
                <a:cs typeface="Arial" panose="020B0604020202020204" pitchFamily="34" charset="0"/>
              </a:rPr>
              <a:t> via C-OSS</a:t>
            </a:r>
          </a:p>
        </p:txBody>
      </p:sp>
      <p:sp>
        <p:nvSpPr>
          <p:cNvPr id="40" name="Text Box 27"/>
          <p:cNvSpPr txBox="1">
            <a:spLocks noChangeArrowheads="1"/>
          </p:cNvSpPr>
          <p:nvPr/>
        </p:nvSpPr>
        <p:spPr bwMode="auto">
          <a:xfrm>
            <a:off x="595080" y="4248703"/>
            <a:ext cx="1748289"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buNone/>
            </a:pPr>
            <a:r>
              <a:rPr lang="de-DE" altLang="de-DE" sz="900" dirty="0" err="1">
                <a:solidFill>
                  <a:srgbClr val="4B5A73"/>
                </a:solidFill>
                <a:latin typeface="Arial" panose="020B0604020202020204" pitchFamily="34" charset="0"/>
                <a:cs typeface="Arial" panose="020B0604020202020204" pitchFamily="34" charset="0"/>
              </a:rPr>
              <a:t>only</a:t>
            </a:r>
            <a:r>
              <a:rPr lang="de-DE" altLang="de-DE" sz="900" dirty="0">
                <a:solidFill>
                  <a:srgbClr val="4B5A73"/>
                </a:solidFill>
                <a:latin typeface="Arial" panose="020B0604020202020204" pitchFamily="34" charset="0"/>
                <a:cs typeface="Arial" panose="020B0604020202020204" pitchFamily="34" charset="0"/>
              </a:rPr>
              <a:t> </a:t>
            </a:r>
            <a:r>
              <a:rPr lang="de-DE" altLang="de-DE" sz="900" dirty="0" err="1">
                <a:solidFill>
                  <a:srgbClr val="4B5A73"/>
                </a:solidFill>
                <a:latin typeface="Arial" panose="020B0604020202020204" pitchFamily="34" charset="0"/>
                <a:cs typeface="Arial" panose="020B0604020202020204" pitchFamily="34" charset="0"/>
              </a:rPr>
              <a:t>if</a:t>
            </a:r>
            <a:r>
              <a:rPr lang="de-DE" altLang="de-DE" sz="900" dirty="0">
                <a:solidFill>
                  <a:srgbClr val="4B5A73"/>
                </a:solidFill>
                <a:latin typeface="Arial" panose="020B0604020202020204" pitchFamily="34" charset="0"/>
                <a:cs typeface="Arial" panose="020B0604020202020204" pitchFamily="34" charset="0"/>
              </a:rPr>
              <a:t> </a:t>
            </a:r>
            <a:r>
              <a:rPr lang="de-DE" altLang="de-DE" sz="900" dirty="0" err="1">
                <a:solidFill>
                  <a:srgbClr val="4B5A73"/>
                </a:solidFill>
                <a:latin typeface="Arial" panose="020B0604020202020204" pitchFamily="34" charset="0"/>
                <a:cs typeface="Arial" panose="020B0604020202020204" pitchFamily="34" charset="0"/>
              </a:rPr>
              <a:t>ordered</a:t>
            </a:r>
            <a:r>
              <a:rPr lang="de-DE" altLang="de-DE" sz="900" dirty="0">
                <a:solidFill>
                  <a:srgbClr val="4B5A73"/>
                </a:solidFill>
                <a:latin typeface="Arial" panose="020B0604020202020204" pitchFamily="34" charset="0"/>
                <a:cs typeface="Arial" panose="020B0604020202020204" pitchFamily="34" charset="0"/>
              </a:rPr>
              <a:t> via C-OSS</a:t>
            </a:r>
          </a:p>
        </p:txBody>
      </p:sp>
    </p:spTree>
    <p:extLst>
      <p:ext uri="{BB962C8B-B14F-4D97-AF65-F5344CB8AC3E}">
        <p14:creationId xmlns:p14="http://schemas.microsoft.com/office/powerpoint/2010/main" val="271792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18</a:t>
            </a:fld>
            <a:endParaRPr lang="de-AT" dirty="0"/>
          </a:p>
        </p:txBody>
      </p:sp>
      <p:sp>
        <p:nvSpPr>
          <p:cNvPr id="14" name="Textplatzhalter 13"/>
          <p:cNvSpPr>
            <a:spLocks noGrp="1"/>
          </p:cNvSpPr>
          <p:nvPr>
            <p:ph type="body" sz="quarter" idx="15"/>
          </p:nvPr>
        </p:nvSpPr>
        <p:spPr>
          <a:xfrm>
            <a:off x="344487" y="6366588"/>
            <a:ext cx="9217025" cy="123111"/>
          </a:xfrm>
        </p:spPr>
        <p:txBody>
          <a:bodyPr/>
          <a:lstStyle/>
          <a:p>
            <a:r>
              <a:rPr lang="en-US" dirty="0"/>
              <a:t>"Do you have any suggestions/remarks/comments you would like to share with us for this topic? Please be as specific as possible."</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Feedback Path offer, </a:t>
            </a:r>
            <a:r>
              <a:rPr lang="en-US" dirty="0" err="1"/>
              <a:t>PaP</a:t>
            </a:r>
            <a:r>
              <a:rPr lang="en-US" dirty="0"/>
              <a:t> allocation and C-OSS || open question</a:t>
            </a:r>
          </a:p>
        </p:txBody>
      </p:sp>
      <p:sp>
        <p:nvSpPr>
          <p:cNvPr id="24" name="Text Box 16"/>
          <p:cNvSpPr txBox="1">
            <a:spLocks noChangeArrowheads="1"/>
          </p:cNvSpPr>
          <p:nvPr/>
        </p:nvSpPr>
        <p:spPr bwMode="auto">
          <a:xfrm>
            <a:off x="647700" y="1360488"/>
            <a:ext cx="8850313" cy="4847481"/>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1000"/>
              </a:lnSpc>
              <a:spcBef>
                <a:spcPts val="600"/>
              </a:spcBef>
              <a:spcAft>
                <a:spcPts val="0"/>
              </a:spcAft>
              <a:buFontTx/>
              <a:buChar char="-"/>
            </a:pPr>
            <a:r>
              <a:rPr lang="en-US" altLang="de-DE" sz="1000" dirty="0">
                <a:solidFill>
                  <a:srgbClr val="4B5A73"/>
                </a:solidFill>
              </a:rPr>
              <a:t>All RFCs: </a:t>
            </a:r>
            <a:r>
              <a:rPr lang="en-US" altLang="de-DE" sz="1000" dirty="0" err="1">
                <a:solidFill>
                  <a:srgbClr val="4B5A73"/>
                </a:solidFill>
              </a:rPr>
              <a:t>PaPs</a:t>
            </a:r>
            <a:r>
              <a:rPr lang="en-US" altLang="de-DE" sz="1000" dirty="0">
                <a:solidFill>
                  <a:srgbClr val="4B5A73"/>
                </a:solidFill>
              </a:rPr>
              <a:t> are published on the basis of a reference loco. For every order the RU has to ask the RFC, if a deviating loco type (as published) is allowed or not. This creates an additional effort.</a:t>
            </a:r>
          </a:p>
          <a:p>
            <a:pPr>
              <a:lnSpc>
                <a:spcPts val="1000"/>
              </a:lnSpc>
              <a:spcBef>
                <a:spcPts val="600"/>
              </a:spcBef>
              <a:spcAft>
                <a:spcPts val="0"/>
              </a:spcAft>
              <a:buFontTx/>
              <a:buChar char="-"/>
            </a:pPr>
            <a:r>
              <a:rPr lang="en-US" altLang="de-DE" sz="1000" dirty="0">
                <a:solidFill>
                  <a:srgbClr val="4B5A73"/>
                </a:solidFill>
              </a:rPr>
              <a:t>include Viersen-Venlo-</a:t>
            </a:r>
            <a:r>
              <a:rPr lang="en-US" altLang="de-DE" sz="1000" dirty="0" err="1">
                <a:solidFill>
                  <a:srgbClr val="4B5A73"/>
                </a:solidFill>
              </a:rPr>
              <a:t>Kijfhoek</a:t>
            </a:r>
            <a:endParaRPr lang="en-US" altLang="de-DE" sz="1000" dirty="0">
              <a:solidFill>
                <a:srgbClr val="4B5A73"/>
              </a:solidFill>
            </a:endParaRPr>
          </a:p>
          <a:p>
            <a:pPr>
              <a:lnSpc>
                <a:spcPts val="1000"/>
              </a:lnSpc>
              <a:spcBef>
                <a:spcPts val="600"/>
              </a:spcBef>
              <a:spcAft>
                <a:spcPts val="0"/>
              </a:spcAft>
              <a:buFontTx/>
              <a:buChar char="-"/>
            </a:pPr>
            <a:r>
              <a:rPr lang="en-US" altLang="de-DE" sz="1000" dirty="0">
                <a:solidFill>
                  <a:srgbClr val="4B5A73"/>
                </a:solidFill>
              </a:rPr>
              <a:t>Missing availability of representatives for managing in PCS during holiday times.</a:t>
            </a:r>
          </a:p>
          <a:p>
            <a:pPr>
              <a:lnSpc>
                <a:spcPts val="1000"/>
              </a:lnSpc>
              <a:spcBef>
                <a:spcPts val="600"/>
              </a:spcBef>
              <a:spcAft>
                <a:spcPts val="0"/>
              </a:spcAft>
              <a:buFontTx/>
              <a:buChar char="-"/>
            </a:pPr>
            <a:r>
              <a:rPr lang="en-US" altLang="de-DE" sz="1000" dirty="0">
                <a:solidFill>
                  <a:srgbClr val="4B5A73"/>
                </a:solidFill>
              </a:rPr>
              <a:t>Missing definition of quality standards for published </a:t>
            </a:r>
            <a:r>
              <a:rPr lang="en-US" altLang="de-DE" sz="1000" dirty="0" err="1">
                <a:solidFill>
                  <a:srgbClr val="4B5A73"/>
                </a:solidFill>
              </a:rPr>
              <a:t>PaPs</a:t>
            </a:r>
            <a:r>
              <a:rPr lang="en-US" altLang="de-DE" sz="1000" dirty="0">
                <a:solidFill>
                  <a:srgbClr val="4B5A73"/>
                </a:solidFill>
              </a:rPr>
              <a:t> / Missing obligation to publish </a:t>
            </a:r>
            <a:r>
              <a:rPr lang="en-US" altLang="de-DE" sz="1000" dirty="0" err="1">
                <a:solidFill>
                  <a:srgbClr val="4B5A73"/>
                </a:solidFill>
              </a:rPr>
              <a:t>PaP-reroutings</a:t>
            </a:r>
            <a:r>
              <a:rPr lang="en-US" altLang="de-DE" sz="1000" dirty="0">
                <a:solidFill>
                  <a:srgbClr val="4B5A73"/>
                </a:solidFill>
              </a:rPr>
              <a:t> for days, when </a:t>
            </a:r>
            <a:r>
              <a:rPr lang="en-US" altLang="de-DE" sz="1000" dirty="0" err="1">
                <a:solidFill>
                  <a:srgbClr val="4B5A73"/>
                </a:solidFill>
              </a:rPr>
              <a:t>PaP</a:t>
            </a:r>
            <a:r>
              <a:rPr lang="en-US" altLang="de-DE" sz="1000" dirty="0">
                <a:solidFill>
                  <a:srgbClr val="4B5A73"/>
                </a:solidFill>
              </a:rPr>
              <a:t> are not available due to scheduled TCR / Definition of quality standards for published </a:t>
            </a:r>
            <a:r>
              <a:rPr lang="en-US" altLang="de-DE" sz="1000" dirty="0" err="1">
                <a:solidFill>
                  <a:srgbClr val="4B5A73"/>
                </a:solidFill>
              </a:rPr>
              <a:t>PaPs</a:t>
            </a:r>
            <a:endParaRPr lang="en-US" altLang="de-DE" sz="1000" dirty="0">
              <a:solidFill>
                <a:srgbClr val="4B5A73"/>
              </a:solidFill>
            </a:endParaRPr>
          </a:p>
          <a:p>
            <a:pPr>
              <a:lnSpc>
                <a:spcPts val="1000"/>
              </a:lnSpc>
              <a:spcBef>
                <a:spcPts val="600"/>
              </a:spcBef>
              <a:spcAft>
                <a:spcPts val="0"/>
              </a:spcAft>
              <a:buFontTx/>
              <a:buChar char="-"/>
            </a:pPr>
            <a:r>
              <a:rPr lang="en-US" altLang="de-DE" sz="1000" dirty="0">
                <a:solidFill>
                  <a:srgbClr val="4B5A73"/>
                </a:solidFill>
              </a:rPr>
              <a:t>Missing representatives for managing in PCS during holiday times. RUs should be involved in CID revision process. Regulation documents should be adapted/extended in order to define the </a:t>
            </a:r>
            <a:r>
              <a:rPr lang="en-US" altLang="de-DE" sz="1000" dirty="0" err="1">
                <a:solidFill>
                  <a:srgbClr val="4B5A73"/>
                </a:solidFill>
              </a:rPr>
              <a:t>PaP</a:t>
            </a:r>
            <a:r>
              <a:rPr lang="en-US" altLang="de-DE" sz="1000" dirty="0">
                <a:solidFill>
                  <a:srgbClr val="4B5A73"/>
                </a:solidFill>
              </a:rPr>
              <a:t>-process comprehensively and mandatorily.</a:t>
            </a:r>
          </a:p>
          <a:p>
            <a:pPr>
              <a:lnSpc>
                <a:spcPts val="1000"/>
              </a:lnSpc>
              <a:spcBef>
                <a:spcPts val="600"/>
              </a:spcBef>
              <a:spcAft>
                <a:spcPts val="0"/>
              </a:spcAft>
              <a:buFontTx/>
              <a:buChar char="-"/>
            </a:pPr>
            <a:r>
              <a:rPr lang="en-US" altLang="de-DE" sz="1000" dirty="0">
                <a:solidFill>
                  <a:srgbClr val="4B5A73"/>
                </a:solidFill>
              </a:rPr>
              <a:t>more control with the IM because sometimes the slots aren't compatible with station capacity</a:t>
            </a:r>
          </a:p>
          <a:p>
            <a:pPr>
              <a:lnSpc>
                <a:spcPts val="1000"/>
              </a:lnSpc>
              <a:spcBef>
                <a:spcPts val="600"/>
              </a:spcBef>
              <a:spcAft>
                <a:spcPts val="0"/>
              </a:spcAft>
              <a:buFontTx/>
              <a:buChar char="-"/>
            </a:pPr>
            <a:r>
              <a:rPr lang="en-US" altLang="de-DE" sz="1000" dirty="0">
                <a:solidFill>
                  <a:srgbClr val="4B5A73"/>
                </a:solidFill>
              </a:rPr>
              <a:t>more high speed </a:t>
            </a:r>
            <a:r>
              <a:rPr lang="en-US" altLang="de-DE" sz="1000" dirty="0" err="1">
                <a:solidFill>
                  <a:srgbClr val="4B5A73"/>
                </a:solidFill>
              </a:rPr>
              <a:t>PaP's</a:t>
            </a:r>
            <a:endParaRPr lang="en-US" altLang="de-DE" sz="1000" dirty="0">
              <a:solidFill>
                <a:srgbClr val="4B5A73"/>
              </a:solidFill>
            </a:endParaRPr>
          </a:p>
          <a:p>
            <a:pPr>
              <a:lnSpc>
                <a:spcPts val="1000"/>
              </a:lnSpc>
              <a:spcBef>
                <a:spcPts val="600"/>
              </a:spcBef>
              <a:spcAft>
                <a:spcPts val="0"/>
              </a:spcAft>
              <a:buFontTx/>
              <a:buChar char="-"/>
            </a:pPr>
            <a:r>
              <a:rPr lang="en-US" altLang="de-DE" sz="1000" dirty="0">
                <a:solidFill>
                  <a:srgbClr val="4B5A73"/>
                </a:solidFill>
              </a:rPr>
              <a:t>more PAPs</a:t>
            </a:r>
          </a:p>
          <a:p>
            <a:pPr>
              <a:lnSpc>
                <a:spcPts val="1000"/>
              </a:lnSpc>
              <a:spcBef>
                <a:spcPts val="600"/>
              </a:spcBef>
              <a:spcAft>
                <a:spcPts val="0"/>
              </a:spcAft>
              <a:buFontTx/>
              <a:buChar char="-"/>
            </a:pPr>
            <a:r>
              <a:rPr lang="en-US" altLang="de-DE" sz="1000" dirty="0">
                <a:solidFill>
                  <a:srgbClr val="4B5A73"/>
                </a:solidFill>
              </a:rPr>
              <a:t>more stop time in the border</a:t>
            </a:r>
          </a:p>
          <a:p>
            <a:pPr>
              <a:lnSpc>
                <a:spcPts val="1000"/>
              </a:lnSpc>
              <a:spcBef>
                <a:spcPts val="600"/>
              </a:spcBef>
              <a:spcAft>
                <a:spcPts val="0"/>
              </a:spcAft>
              <a:buFontTx/>
              <a:buChar char="-"/>
            </a:pPr>
            <a:r>
              <a:rPr lang="en-US" altLang="de-DE" sz="1000" dirty="0">
                <a:solidFill>
                  <a:srgbClr val="4B5A73"/>
                </a:solidFill>
              </a:rPr>
              <a:t>not </a:t>
            </a:r>
            <a:r>
              <a:rPr lang="en-US" altLang="de-DE" sz="1000" dirty="0" err="1">
                <a:solidFill>
                  <a:srgbClr val="4B5A73"/>
                </a:solidFill>
              </a:rPr>
              <a:t>harmonised</a:t>
            </a:r>
            <a:r>
              <a:rPr lang="en-US" altLang="de-DE" sz="1000" dirty="0">
                <a:solidFill>
                  <a:srgbClr val="4B5A73"/>
                </a:solidFill>
              </a:rPr>
              <a:t> parameters between </a:t>
            </a:r>
            <a:r>
              <a:rPr lang="en-US" altLang="de-DE" sz="1000" dirty="0" err="1">
                <a:solidFill>
                  <a:srgbClr val="4B5A73"/>
                </a:solidFill>
              </a:rPr>
              <a:t>Prorail</a:t>
            </a:r>
            <a:r>
              <a:rPr lang="en-US" altLang="de-DE" sz="1000" dirty="0">
                <a:solidFill>
                  <a:srgbClr val="4B5A73"/>
                </a:solidFill>
              </a:rPr>
              <a:t> and DB </a:t>
            </a:r>
            <a:r>
              <a:rPr lang="en-US" altLang="de-DE" sz="1000" dirty="0" err="1">
                <a:solidFill>
                  <a:srgbClr val="4B5A73"/>
                </a:solidFill>
              </a:rPr>
              <a:t>Netz</a:t>
            </a:r>
            <a:r>
              <a:rPr lang="en-US" altLang="de-DE" sz="1000" dirty="0">
                <a:solidFill>
                  <a:srgbClr val="4B5A73"/>
                </a:solidFill>
              </a:rPr>
              <a:t>, the same maximal possible train length / weight should be published for both IMs.</a:t>
            </a:r>
          </a:p>
          <a:p>
            <a:pPr>
              <a:lnSpc>
                <a:spcPts val="1000"/>
              </a:lnSpc>
              <a:spcBef>
                <a:spcPts val="600"/>
              </a:spcBef>
              <a:spcAft>
                <a:spcPts val="0"/>
              </a:spcAft>
              <a:buFontTx/>
              <a:buChar char="-"/>
            </a:pPr>
            <a:r>
              <a:rPr lang="en-US" altLang="de-DE" sz="1000" dirty="0">
                <a:solidFill>
                  <a:srgbClr val="4B5A73"/>
                </a:solidFill>
              </a:rPr>
              <a:t>Obligation for Post-Processing by IMs, mandatory consideration of RU observations / Obligation for IMs to work in PCS for the whole process until Active Timetable-phase</a:t>
            </a:r>
          </a:p>
          <a:p>
            <a:pPr>
              <a:lnSpc>
                <a:spcPts val="1000"/>
              </a:lnSpc>
              <a:spcBef>
                <a:spcPts val="600"/>
              </a:spcBef>
              <a:spcAft>
                <a:spcPts val="0"/>
              </a:spcAft>
              <a:buFontTx/>
              <a:buChar char="-"/>
            </a:pPr>
            <a:r>
              <a:rPr lang="en-US" altLang="de-DE" sz="1000" dirty="0">
                <a:solidFill>
                  <a:srgbClr val="4B5A73"/>
                </a:solidFill>
              </a:rPr>
              <a:t>Obligation to publish alternative </a:t>
            </a:r>
            <a:r>
              <a:rPr lang="en-US" altLang="de-DE" sz="1000" dirty="0" err="1">
                <a:solidFill>
                  <a:srgbClr val="4B5A73"/>
                </a:solidFill>
              </a:rPr>
              <a:t>PaPs</a:t>
            </a:r>
            <a:r>
              <a:rPr lang="en-US" altLang="de-DE" sz="1000" dirty="0">
                <a:solidFill>
                  <a:srgbClr val="4B5A73"/>
                </a:solidFill>
              </a:rPr>
              <a:t> in case of conflict with TCRs / Obligation to provide unique and valid version of Draft and Final Offer in PCS. Obligation to provide offer for all requested days / Definition of standard observations</a:t>
            </a:r>
          </a:p>
          <a:p>
            <a:pPr>
              <a:lnSpc>
                <a:spcPts val="1000"/>
              </a:lnSpc>
              <a:spcBef>
                <a:spcPts val="600"/>
              </a:spcBef>
              <a:spcAft>
                <a:spcPts val="0"/>
              </a:spcAft>
              <a:buFontTx/>
              <a:buChar char="-"/>
            </a:pPr>
            <a:r>
              <a:rPr lang="en-US" altLang="de-DE" sz="1000" dirty="0" err="1">
                <a:solidFill>
                  <a:srgbClr val="4B5A73"/>
                </a:solidFill>
              </a:rPr>
              <a:t>PaPs</a:t>
            </a:r>
            <a:r>
              <a:rPr lang="en-US" altLang="de-DE" sz="1000" dirty="0">
                <a:solidFill>
                  <a:srgbClr val="4B5A73"/>
                </a:solidFill>
              </a:rPr>
              <a:t> are published on the basis of a reference loco / Reserve capacity: Process and deadlines for response and offer not defined</a:t>
            </a:r>
          </a:p>
          <a:p>
            <a:pPr>
              <a:lnSpc>
                <a:spcPts val="1000"/>
              </a:lnSpc>
              <a:spcBef>
                <a:spcPts val="600"/>
              </a:spcBef>
              <a:spcAft>
                <a:spcPts val="0"/>
              </a:spcAft>
              <a:buFontTx/>
              <a:buChar char="-"/>
            </a:pPr>
            <a:r>
              <a:rPr lang="en-US" altLang="de-DE" sz="1000" dirty="0" err="1">
                <a:solidFill>
                  <a:srgbClr val="4B5A73"/>
                </a:solidFill>
              </a:rPr>
              <a:t>PaPs</a:t>
            </a:r>
            <a:r>
              <a:rPr lang="en-US" altLang="de-DE" sz="1000" dirty="0">
                <a:solidFill>
                  <a:srgbClr val="4B5A73"/>
                </a:solidFill>
              </a:rPr>
              <a:t> are published on the basis of a reference loco. For every order the RU has to ask the RFC, if a deviating loco type (as published) is allowed or not. This creates an additional effort.</a:t>
            </a:r>
          </a:p>
          <a:p>
            <a:pPr>
              <a:lnSpc>
                <a:spcPts val="1000"/>
              </a:lnSpc>
              <a:spcBef>
                <a:spcPts val="600"/>
              </a:spcBef>
              <a:spcAft>
                <a:spcPts val="0"/>
              </a:spcAft>
              <a:buFontTx/>
              <a:buChar char="-"/>
            </a:pPr>
            <a:r>
              <a:rPr lang="en-US" altLang="de-DE" sz="1000" dirty="0">
                <a:solidFill>
                  <a:srgbClr val="4B5A73"/>
                </a:solidFill>
              </a:rPr>
              <a:t>Process and deadlines of RC for response/offering is not defined. This creates high uncertainties for </a:t>
            </a:r>
            <a:r>
              <a:rPr lang="en-US" altLang="de-DE" sz="1000" dirty="0" err="1">
                <a:solidFill>
                  <a:srgbClr val="4B5A73"/>
                </a:solidFill>
              </a:rPr>
              <a:t>RUs.</a:t>
            </a:r>
            <a:endParaRPr lang="en-US" altLang="de-DE" sz="1000" dirty="0">
              <a:solidFill>
                <a:srgbClr val="4B5A73"/>
              </a:solidFill>
            </a:endParaRPr>
          </a:p>
          <a:p>
            <a:pPr>
              <a:lnSpc>
                <a:spcPts val="1000"/>
              </a:lnSpc>
              <a:spcBef>
                <a:spcPts val="600"/>
              </a:spcBef>
              <a:spcAft>
                <a:spcPts val="0"/>
              </a:spcAft>
              <a:buFontTx/>
              <a:buChar char="-"/>
            </a:pPr>
            <a:r>
              <a:rPr lang="en-US" altLang="de-DE" sz="1000" dirty="0">
                <a:solidFill>
                  <a:srgbClr val="4B5A73"/>
                </a:solidFill>
              </a:rPr>
              <a:t>Process and deadlines of RC for response/offering is not defined. This creates high uncertainties for </a:t>
            </a:r>
            <a:r>
              <a:rPr lang="en-US" altLang="de-DE" sz="1000" dirty="0" err="1">
                <a:solidFill>
                  <a:srgbClr val="4B5A73"/>
                </a:solidFill>
              </a:rPr>
              <a:t>RUs.</a:t>
            </a:r>
            <a:r>
              <a:rPr lang="en-US" altLang="de-DE" sz="1000" dirty="0">
                <a:solidFill>
                  <a:srgbClr val="4B5A73"/>
                </a:solidFill>
              </a:rPr>
              <a:t> RUs should be involved in CID revision process. Regulation docs should be extended in order to define the </a:t>
            </a:r>
            <a:r>
              <a:rPr lang="en-US" altLang="de-DE" sz="1000" dirty="0" err="1">
                <a:solidFill>
                  <a:srgbClr val="4B5A73"/>
                </a:solidFill>
              </a:rPr>
              <a:t>PaP</a:t>
            </a:r>
            <a:r>
              <a:rPr lang="en-US" altLang="de-DE" sz="1000" dirty="0">
                <a:solidFill>
                  <a:srgbClr val="4B5A73"/>
                </a:solidFill>
              </a:rPr>
              <a:t>-process comprehensively and mandatory</a:t>
            </a:r>
          </a:p>
          <a:p>
            <a:pPr>
              <a:lnSpc>
                <a:spcPts val="1000"/>
              </a:lnSpc>
              <a:spcBef>
                <a:spcPts val="600"/>
              </a:spcBef>
              <a:spcAft>
                <a:spcPts val="0"/>
              </a:spcAft>
              <a:buFontTx/>
              <a:buChar char="-"/>
            </a:pPr>
            <a:r>
              <a:rPr lang="en-US" altLang="de-DE" sz="1000" dirty="0">
                <a:solidFill>
                  <a:srgbClr val="4B5A73"/>
                </a:solidFill>
              </a:rPr>
              <a:t>RUs should be involved in CID revision process. Regulation documents should be adapted/extended in order to define the </a:t>
            </a:r>
            <a:r>
              <a:rPr lang="en-US" altLang="de-DE" sz="1000" dirty="0" err="1">
                <a:solidFill>
                  <a:srgbClr val="4B5A73"/>
                </a:solidFill>
              </a:rPr>
              <a:t>PaP</a:t>
            </a:r>
            <a:r>
              <a:rPr lang="en-US" altLang="de-DE" sz="1000" dirty="0">
                <a:solidFill>
                  <a:srgbClr val="4B5A73"/>
                </a:solidFill>
              </a:rPr>
              <a:t>-process comprehensively and mandatorily.</a:t>
            </a:r>
          </a:p>
          <a:p>
            <a:pPr>
              <a:lnSpc>
                <a:spcPts val="1000"/>
              </a:lnSpc>
              <a:spcBef>
                <a:spcPts val="600"/>
              </a:spcBef>
              <a:spcAft>
                <a:spcPts val="0"/>
              </a:spcAft>
              <a:buFontTx/>
              <a:buChar char="-"/>
            </a:pPr>
            <a:r>
              <a:rPr lang="en-US" altLang="de-DE" sz="1000" dirty="0">
                <a:solidFill>
                  <a:srgbClr val="4B5A73"/>
                </a:solidFill>
              </a:rPr>
              <a:t>Unsatisfied offer and process of RFI (missing offers, delayed offers), more </a:t>
            </a:r>
            <a:r>
              <a:rPr lang="en-US" altLang="de-DE" sz="1000" dirty="0" err="1">
                <a:solidFill>
                  <a:srgbClr val="4B5A73"/>
                </a:solidFill>
              </a:rPr>
              <a:t>PaPs</a:t>
            </a:r>
            <a:r>
              <a:rPr lang="en-US" altLang="de-DE" sz="1000" dirty="0">
                <a:solidFill>
                  <a:srgbClr val="4B5A73"/>
                </a:solidFill>
              </a:rPr>
              <a:t> for bottlenecks needed, e.g. passing through Switzerland and Denmark</a:t>
            </a:r>
          </a:p>
          <a:p>
            <a:pPr>
              <a:lnSpc>
                <a:spcPts val="1000"/>
              </a:lnSpc>
              <a:spcBef>
                <a:spcPts val="600"/>
              </a:spcBef>
              <a:spcAft>
                <a:spcPts val="0"/>
              </a:spcAft>
              <a:buFontTx/>
              <a:buChar char="-"/>
            </a:pPr>
            <a:r>
              <a:rPr lang="en-US" altLang="de-DE" sz="1000" dirty="0">
                <a:solidFill>
                  <a:srgbClr val="4B5A73"/>
                </a:solidFill>
              </a:rPr>
              <a:t>weight should be 1600 instead of 1400</a:t>
            </a:r>
            <a:endParaRPr lang="de-AT" altLang="de-DE" sz="1000" dirty="0">
              <a:solidFill>
                <a:srgbClr val="4B5A73"/>
              </a:solidFill>
            </a:endParaRPr>
          </a:p>
        </p:txBody>
      </p:sp>
    </p:spTree>
    <p:extLst>
      <p:ext uri="{BB962C8B-B14F-4D97-AF65-F5344CB8AC3E}">
        <p14:creationId xmlns:p14="http://schemas.microsoft.com/office/powerpoint/2010/main" val="271571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19</a:t>
            </a:fld>
            <a:endParaRPr lang="de-AT" dirty="0"/>
          </a:p>
        </p:txBody>
      </p:sp>
      <p:sp>
        <p:nvSpPr>
          <p:cNvPr id="13" name="Stichprobengroesse"/>
          <p:cNvSpPr>
            <a:spLocks noGrp="1"/>
          </p:cNvSpPr>
          <p:nvPr>
            <p:ph type="body" sz="quarter" idx="14"/>
          </p:nvPr>
        </p:nvSpPr>
        <p:spPr/>
        <p:txBody>
          <a:bodyPr/>
          <a:lstStyle/>
          <a:p>
            <a:r>
              <a:rPr lang="de-AT" dirty="0"/>
              <a:t>sample </a:t>
            </a:r>
            <a:r>
              <a:rPr lang="de-AT" dirty="0" err="1"/>
              <a:t>size</a:t>
            </a:r>
            <a:r>
              <a:rPr lang="de-AT" dirty="0"/>
              <a:t> = 14; 12; 12</a:t>
            </a:r>
          </a:p>
        </p:txBody>
      </p:sp>
      <p:sp>
        <p:nvSpPr>
          <p:cNvPr id="14" name="Fragewortlaut"/>
          <p:cNvSpPr>
            <a:spLocks noGrp="1"/>
          </p:cNvSpPr>
          <p:nvPr>
            <p:ph type="body" sz="quarter" idx="15"/>
          </p:nvPr>
        </p:nvSpPr>
        <p:spPr>
          <a:xfrm>
            <a:off x="344487" y="6366588"/>
            <a:ext cx="9217025" cy="123111"/>
          </a:xfrm>
        </p:spPr>
        <p:txBody>
          <a:bodyPr/>
          <a:lstStyle/>
          <a:p>
            <a:r>
              <a:rPr lang="en-US" dirty="0"/>
              <a:t>"How satisfied are you all in all with PCS as a booking tool for international path requests?"</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Satisfaction with Path Coordination System (PCS)</a:t>
            </a:r>
          </a:p>
        </p:txBody>
      </p:sp>
      <p:graphicFrame>
        <p:nvGraphicFramePr>
          <p:cNvPr id="8" name="KonvertiertesAutoGraphChart_20191106112813151"/>
          <p:cNvGraphicFramePr/>
          <p:nvPr>
            <p:extLst>
              <p:ext uri="{D42A27DB-BD31-4B8C-83A1-F6EECF244321}">
                <p14:modId xmlns:p14="http://schemas.microsoft.com/office/powerpoint/2010/main" val="2995586560"/>
              </p:ext>
            </p:extLst>
          </p:nvPr>
        </p:nvGraphicFramePr>
        <p:xfrm>
          <a:off x="344488" y="1557338"/>
          <a:ext cx="6084676" cy="44778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KonvertiertesAutoGraphChart_20191106112813151"/>
          <p:cNvGraphicFramePr/>
          <p:nvPr>
            <p:extLst>
              <p:ext uri="{D42A27DB-BD31-4B8C-83A1-F6EECF244321}">
                <p14:modId xmlns:p14="http://schemas.microsoft.com/office/powerpoint/2010/main" val="563147133"/>
              </p:ext>
            </p:extLst>
          </p:nvPr>
        </p:nvGraphicFramePr>
        <p:xfrm>
          <a:off x="6429164" y="1557338"/>
          <a:ext cx="1800436" cy="447787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73"/>
          <p:cNvSpPr txBox="1">
            <a:spLocks noChangeArrowheads="1"/>
          </p:cNvSpPr>
          <p:nvPr/>
        </p:nvSpPr>
        <p:spPr bwMode="auto">
          <a:xfrm>
            <a:off x="7689304" y="1808820"/>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don't</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know</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15" name="Text Box 73"/>
          <p:cNvSpPr txBox="1">
            <a:spLocks noChangeArrowheads="1"/>
          </p:cNvSpPr>
          <p:nvPr/>
        </p:nvSpPr>
        <p:spPr bwMode="auto">
          <a:xfrm>
            <a:off x="8633951" y="1811268"/>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no</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answer</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21" name="Text Box 79"/>
          <p:cNvSpPr txBox="1">
            <a:spLocks noChangeArrowheads="1"/>
          </p:cNvSpPr>
          <p:nvPr/>
        </p:nvSpPr>
        <p:spPr bwMode="auto">
          <a:xfrm>
            <a:off x="7781802" y="3052182"/>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7%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14)</a:t>
            </a:r>
          </a:p>
        </p:txBody>
      </p:sp>
      <p:sp>
        <p:nvSpPr>
          <p:cNvPr id="22" name="Text Box 79"/>
          <p:cNvSpPr txBox="1">
            <a:spLocks noChangeArrowheads="1"/>
          </p:cNvSpPr>
          <p:nvPr/>
        </p:nvSpPr>
        <p:spPr bwMode="auto">
          <a:xfrm>
            <a:off x="8726449" y="3054630"/>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7%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14)</a:t>
            </a:r>
          </a:p>
        </p:txBody>
      </p:sp>
      <p:grpSp>
        <p:nvGrpSpPr>
          <p:cNvPr id="29" name="Gruppieren 28"/>
          <p:cNvGrpSpPr/>
          <p:nvPr/>
        </p:nvGrpSpPr>
        <p:grpSpPr>
          <a:xfrm>
            <a:off x="6473557" y="5932502"/>
            <a:ext cx="171087" cy="171087"/>
            <a:chOff x="3748088" y="2905125"/>
            <a:chExt cx="269875" cy="269875"/>
          </a:xfrm>
        </p:grpSpPr>
        <p:sp>
          <p:nvSpPr>
            <p:cNvPr id="33" name="Oval 53"/>
            <p:cNvSpPr>
              <a:spLocks noChangeAspect="1" noChangeArrowheads="1"/>
            </p:cNvSpPr>
            <p:nvPr/>
          </p:nvSpPr>
          <p:spPr bwMode="gray">
            <a:xfrm flipH="1">
              <a:off x="3748088" y="2905125"/>
              <a:ext cx="269875" cy="269875"/>
            </a:xfrm>
            <a:prstGeom prst="ellipse">
              <a:avLst/>
            </a:prstGeom>
            <a:gradFill>
              <a:gsLst>
                <a:gs pos="0">
                  <a:srgbClr val="4B5A73"/>
                </a:gs>
                <a:gs pos="100000">
                  <a:srgbClr val="788CAF"/>
                </a:gs>
              </a:gsLst>
              <a:lin ang="16200000" scaled="1"/>
            </a:gradFill>
            <a:ln w="3175">
              <a:solidFill>
                <a:srgbClr val="4B5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4" name="Rectangle 54"/>
            <p:cNvSpPr>
              <a:spLocks noChangeAspect="1" noChangeArrowheads="1"/>
            </p:cNvSpPr>
            <p:nvPr/>
          </p:nvSpPr>
          <p:spPr bwMode="gray">
            <a:xfrm flipH="1">
              <a:off x="3802856" y="3021012"/>
              <a:ext cx="160338" cy="38100"/>
            </a:xfrm>
            <a:prstGeom prst="rect">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grpSp>
        <p:nvGrpSpPr>
          <p:cNvPr id="30" name="Gruppieren 29"/>
          <p:cNvGrpSpPr/>
          <p:nvPr/>
        </p:nvGrpSpPr>
        <p:grpSpPr>
          <a:xfrm>
            <a:off x="7769815" y="5932502"/>
            <a:ext cx="171087" cy="171087"/>
            <a:chOff x="3429000" y="2905125"/>
            <a:chExt cx="269875" cy="269875"/>
          </a:xfrm>
        </p:grpSpPr>
        <p:sp>
          <p:nvSpPr>
            <p:cNvPr id="31" name="Oval 56"/>
            <p:cNvSpPr>
              <a:spLocks noChangeAspect="1" noChangeArrowheads="1"/>
            </p:cNvSpPr>
            <p:nvPr/>
          </p:nvSpPr>
          <p:spPr bwMode="gray">
            <a:xfrm flipH="1">
              <a:off x="3429000" y="2905125"/>
              <a:ext cx="269875" cy="269875"/>
            </a:xfrm>
            <a:prstGeom prst="ellipse">
              <a:avLst/>
            </a:prstGeom>
            <a:gradFill>
              <a:gsLst>
                <a:gs pos="0">
                  <a:srgbClr val="829600"/>
                </a:gs>
                <a:gs pos="100000">
                  <a:srgbClr val="B4CD00"/>
                </a:gs>
              </a:gsLst>
              <a:lin ang="16200000" scaled="1"/>
            </a:gradFill>
            <a:ln w="3175">
              <a:solidFill>
                <a:srgbClr val="829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2" name="AutoShape 57"/>
            <p:cNvSpPr>
              <a:spLocks noChangeAspect="1" noChangeArrowheads="1"/>
            </p:cNvSpPr>
            <p:nvPr/>
          </p:nvSpPr>
          <p:spPr bwMode="gray">
            <a:xfrm flipH="1">
              <a:off x="3485356" y="2960687"/>
              <a:ext cx="157163" cy="158750"/>
            </a:xfrm>
            <a:prstGeom prst="plus">
              <a:avLst>
                <a:gd name="adj" fmla="val 38588"/>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sp>
        <p:nvSpPr>
          <p:cNvPr id="28" name="Pfeil nach links und rechts 27"/>
          <p:cNvSpPr/>
          <p:nvPr/>
        </p:nvSpPr>
        <p:spPr>
          <a:xfrm>
            <a:off x="6681427" y="5940890"/>
            <a:ext cx="1057222" cy="162699"/>
          </a:xfrm>
          <a:prstGeom prst="leftRightArrow">
            <a:avLst/>
          </a:prstGeom>
          <a:gradFill flip="none" rotWithShape="1">
            <a:gsLst>
              <a:gs pos="0">
                <a:srgbClr val="4B5A73"/>
              </a:gs>
              <a:gs pos="100000">
                <a:srgbClr val="829600"/>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spcAft>
                <a:spcPts val="1200"/>
              </a:spcAft>
            </a:pPr>
            <a:endParaRPr lang="de-AT" sz="1200" dirty="0" err="1">
              <a:solidFill>
                <a:schemeClr val="tx2"/>
              </a:solidFill>
            </a:endParaRPr>
          </a:p>
        </p:txBody>
      </p:sp>
    </p:spTree>
    <p:extLst>
      <p:ext uri="{BB962C8B-B14F-4D97-AF65-F5344CB8AC3E}">
        <p14:creationId xmlns:p14="http://schemas.microsoft.com/office/powerpoint/2010/main" val="240553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Content</a:t>
            </a:r>
            <a:endParaRPr lang="de-AT" b="1" dirty="0"/>
          </a:p>
        </p:txBody>
      </p:sp>
      <p:grpSp>
        <p:nvGrpSpPr>
          <p:cNvPr id="5" name="Block_quer"/>
          <p:cNvGrpSpPr/>
          <p:nvPr/>
        </p:nvGrpSpPr>
        <p:grpSpPr>
          <a:xfrm>
            <a:off x="344488" y="908050"/>
            <a:ext cx="9215919" cy="5482311"/>
            <a:chOff x="344488" y="908050"/>
            <a:chExt cx="9215919" cy="5482311"/>
          </a:xfrm>
        </p:grpSpPr>
        <p:grpSp>
          <p:nvGrpSpPr>
            <p:cNvPr id="4" name="Blatt_"/>
            <p:cNvGrpSpPr/>
            <p:nvPr/>
          </p:nvGrpSpPr>
          <p:grpSpPr>
            <a:xfrm>
              <a:off x="344488" y="1056904"/>
              <a:ext cx="9215919" cy="5333457"/>
              <a:chOff x="344488" y="1056904"/>
              <a:chExt cx="9215919" cy="5333457"/>
            </a:xfrm>
            <a:effectLst>
              <a:outerShdw blurRad="241300" dist="50800" dir="5400000" algn="t" rotWithShape="0">
                <a:srgbClr val="4B5A73">
                  <a:alpha val="40000"/>
                </a:srgbClr>
              </a:outerShdw>
            </a:effectLst>
          </p:grpSpPr>
          <p:sp>
            <p:nvSpPr>
              <p:cNvPr id="131" name="Block_"/>
              <p:cNvSpPr>
                <a:spLocks noChangeAspect="1" noMove="1" noResize="1"/>
              </p:cNvSpPr>
              <p:nvPr/>
            </p:nvSpPr>
            <p:spPr>
              <a:xfrm>
                <a:off x="496889" y="1362722"/>
                <a:ext cx="8945800" cy="5027639"/>
              </a:xfrm>
              <a:prstGeom prst="rect">
                <a:avLst/>
              </a:prstGeom>
              <a:gradFill flip="none" rotWithShape="1">
                <a:gsLst>
                  <a:gs pos="100000">
                    <a:srgbClr val="DCE1F0"/>
                  </a:gs>
                  <a:gs pos="92000">
                    <a:srgbClr val="FFFFFF"/>
                  </a:gs>
                </a:gsLst>
                <a:path path="rect">
                  <a:fillToRect l="50000" t="50000" r="50000" b="50000"/>
                </a:path>
                <a:tileRect/>
              </a:gradFill>
              <a:ln w="3175">
                <a:solidFill>
                  <a:srgbClr val="BECDE6"/>
                </a:solidFill>
              </a:ln>
              <a:effectLst>
                <a:outerShdw blurRad="50800" dist="50800" dir="5400000" algn="ctr" rotWithShape="0">
                  <a:srgbClr val="4B5A7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b" anchorCtr="0" forceAA="0" compatLnSpc="1">
                <a:prstTxWarp prst="textNoShape">
                  <a:avLst/>
                </a:prstTxWarp>
                <a:noAutofit/>
              </a:bodyPr>
              <a:lstStyle/>
              <a:p>
                <a:pPr algn="ctr"/>
                <a:endParaRPr lang="de-AT" sz="1400" dirty="0">
                  <a:solidFill>
                    <a:srgbClr val="1E2337"/>
                  </a:solidFill>
                </a:endParaRPr>
              </a:p>
            </p:txBody>
          </p:sp>
          <p:sp>
            <p:nvSpPr>
              <p:cNvPr id="132" name="Block_"/>
              <p:cNvSpPr>
                <a:spLocks noChangeAspect="1" noMove="1" noResize="1"/>
              </p:cNvSpPr>
              <p:nvPr/>
            </p:nvSpPr>
            <p:spPr>
              <a:xfrm>
                <a:off x="344488" y="1056904"/>
                <a:ext cx="9215919" cy="5174764"/>
              </a:xfrm>
              <a:prstGeom prst="rect">
                <a:avLst/>
              </a:prstGeom>
              <a:gradFill flip="none" rotWithShape="1">
                <a:gsLst>
                  <a:gs pos="100000">
                    <a:srgbClr val="DCE1F0"/>
                  </a:gs>
                  <a:gs pos="92000">
                    <a:srgbClr val="FFFFFF"/>
                  </a:gs>
                </a:gsLst>
                <a:path path="rect">
                  <a:fillToRect l="50000" t="50000" r="50000" b="50000"/>
                </a:path>
                <a:tileRect/>
              </a:gradFill>
              <a:ln w="19050">
                <a:solidFill>
                  <a:srgbClr val="BECDE6"/>
                </a:solidFill>
              </a:ln>
              <a:effectLst>
                <a:outerShdw blurRad="50800" dist="50800" dir="5400000" algn="ctr" rotWithShape="0">
                  <a:srgbClr val="4B5A7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72000" rIns="180000" bIns="72000" numCol="1" spcCol="0" rtlCol="0" fromWordArt="0" anchor="b" anchorCtr="0" forceAA="0" compatLnSpc="1">
                <a:prstTxWarp prst="textNoShape">
                  <a:avLst/>
                </a:prstTxWarp>
                <a:noAutofit/>
              </a:bodyPr>
              <a:lstStyle/>
              <a:p>
                <a:pPr algn="ctr"/>
                <a:endParaRPr lang="de-AT" sz="1400" dirty="0">
                  <a:solidFill>
                    <a:srgbClr val="1E2337"/>
                  </a:solidFill>
                </a:endParaRPr>
              </a:p>
            </p:txBody>
          </p:sp>
        </p:grpSp>
        <p:grpSp>
          <p:nvGrpSpPr>
            <p:cNvPr id="3" name="Ringe_"/>
            <p:cNvGrpSpPr/>
            <p:nvPr/>
          </p:nvGrpSpPr>
          <p:grpSpPr>
            <a:xfrm>
              <a:off x="562389" y="908050"/>
              <a:ext cx="8780117" cy="385240"/>
              <a:chOff x="562389" y="908050"/>
              <a:chExt cx="8780117" cy="385240"/>
            </a:xfrm>
          </p:grpSpPr>
          <p:sp>
            <p:nvSpPr>
              <p:cNvPr id="127" name="Block_"/>
              <p:cNvSpPr>
                <a:spLocks noChangeAspect="1" noMove="1" noResize="1"/>
              </p:cNvSpPr>
              <p:nvPr/>
            </p:nvSpPr>
            <p:spPr>
              <a:xfrm>
                <a:off x="562389"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29" name="Block_"/>
              <p:cNvSpPr>
                <a:spLocks noChangeAspect="1" noMove="1" noResize="1"/>
              </p:cNvSpPr>
              <p:nvPr/>
            </p:nvSpPr>
            <p:spPr>
              <a:xfrm>
                <a:off x="680025"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30" name="Block_"/>
              <p:cNvSpPr>
                <a:spLocks noChangeAspect="1" noMove="1" noResize="1"/>
              </p:cNvSpPr>
              <p:nvPr/>
            </p:nvSpPr>
            <p:spPr>
              <a:xfrm>
                <a:off x="597520"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23" name="Block_"/>
              <p:cNvSpPr>
                <a:spLocks noChangeAspect="1" noMove="1" noResize="1"/>
              </p:cNvSpPr>
              <p:nvPr/>
            </p:nvSpPr>
            <p:spPr>
              <a:xfrm>
                <a:off x="936000"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25" name="Block_"/>
              <p:cNvSpPr>
                <a:spLocks noChangeAspect="1" noMove="1" noResize="1"/>
              </p:cNvSpPr>
              <p:nvPr/>
            </p:nvSpPr>
            <p:spPr>
              <a:xfrm>
                <a:off x="1053636"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26" name="Block_"/>
              <p:cNvSpPr>
                <a:spLocks noChangeAspect="1" noMove="1" noResize="1"/>
              </p:cNvSpPr>
              <p:nvPr/>
            </p:nvSpPr>
            <p:spPr>
              <a:xfrm>
                <a:off x="971131"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19" name="Block_"/>
              <p:cNvSpPr>
                <a:spLocks noChangeAspect="1" noMove="1" noResize="1"/>
              </p:cNvSpPr>
              <p:nvPr/>
            </p:nvSpPr>
            <p:spPr>
              <a:xfrm>
                <a:off x="1309611"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21" name="Block_"/>
              <p:cNvSpPr>
                <a:spLocks noChangeAspect="1" noMove="1" noResize="1"/>
              </p:cNvSpPr>
              <p:nvPr/>
            </p:nvSpPr>
            <p:spPr>
              <a:xfrm>
                <a:off x="1427247"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22" name="Block_"/>
              <p:cNvSpPr>
                <a:spLocks noChangeAspect="1" noMove="1" noResize="1"/>
              </p:cNvSpPr>
              <p:nvPr/>
            </p:nvSpPr>
            <p:spPr>
              <a:xfrm>
                <a:off x="1344742"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15" name="Block_"/>
              <p:cNvSpPr>
                <a:spLocks noChangeAspect="1" noMove="1" noResize="1"/>
              </p:cNvSpPr>
              <p:nvPr/>
            </p:nvSpPr>
            <p:spPr>
              <a:xfrm>
                <a:off x="1683222"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17" name="Block_"/>
              <p:cNvSpPr>
                <a:spLocks noChangeAspect="1" noMove="1" noResize="1"/>
              </p:cNvSpPr>
              <p:nvPr/>
            </p:nvSpPr>
            <p:spPr>
              <a:xfrm>
                <a:off x="1800858"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18" name="Block_"/>
              <p:cNvSpPr>
                <a:spLocks noChangeAspect="1" noMove="1" noResize="1"/>
              </p:cNvSpPr>
              <p:nvPr/>
            </p:nvSpPr>
            <p:spPr>
              <a:xfrm>
                <a:off x="1718353"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11" name="Block_"/>
              <p:cNvSpPr>
                <a:spLocks noChangeAspect="1" noMove="1" noResize="1"/>
              </p:cNvSpPr>
              <p:nvPr/>
            </p:nvSpPr>
            <p:spPr>
              <a:xfrm>
                <a:off x="2056833"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13" name="Block_"/>
              <p:cNvSpPr>
                <a:spLocks noChangeAspect="1" noMove="1" noResize="1"/>
              </p:cNvSpPr>
              <p:nvPr/>
            </p:nvSpPr>
            <p:spPr>
              <a:xfrm>
                <a:off x="2174469"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14" name="Block_"/>
              <p:cNvSpPr>
                <a:spLocks noChangeAspect="1" noMove="1" noResize="1"/>
              </p:cNvSpPr>
              <p:nvPr/>
            </p:nvSpPr>
            <p:spPr>
              <a:xfrm>
                <a:off x="2091964"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07" name="Block_"/>
              <p:cNvSpPr>
                <a:spLocks noChangeAspect="1" noMove="1" noResize="1"/>
              </p:cNvSpPr>
              <p:nvPr/>
            </p:nvSpPr>
            <p:spPr>
              <a:xfrm>
                <a:off x="2430444"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09" name="Block_"/>
              <p:cNvSpPr>
                <a:spLocks noChangeAspect="1" noMove="1" noResize="1"/>
              </p:cNvSpPr>
              <p:nvPr/>
            </p:nvSpPr>
            <p:spPr>
              <a:xfrm>
                <a:off x="2548080"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10" name="Block_"/>
              <p:cNvSpPr>
                <a:spLocks noChangeAspect="1" noMove="1" noResize="1"/>
              </p:cNvSpPr>
              <p:nvPr/>
            </p:nvSpPr>
            <p:spPr>
              <a:xfrm>
                <a:off x="2465575"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03" name="Block_"/>
              <p:cNvSpPr>
                <a:spLocks noChangeAspect="1" noMove="1" noResize="1"/>
              </p:cNvSpPr>
              <p:nvPr/>
            </p:nvSpPr>
            <p:spPr>
              <a:xfrm>
                <a:off x="2804055"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05" name="Block_"/>
              <p:cNvSpPr>
                <a:spLocks noChangeAspect="1" noMove="1" noResize="1"/>
              </p:cNvSpPr>
              <p:nvPr/>
            </p:nvSpPr>
            <p:spPr>
              <a:xfrm>
                <a:off x="2921691"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06" name="Block_"/>
              <p:cNvSpPr>
                <a:spLocks noChangeAspect="1" noMove="1" noResize="1"/>
              </p:cNvSpPr>
              <p:nvPr/>
            </p:nvSpPr>
            <p:spPr>
              <a:xfrm>
                <a:off x="2839186"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99" name="Block_"/>
              <p:cNvSpPr>
                <a:spLocks noChangeAspect="1" noMove="1" noResize="1"/>
              </p:cNvSpPr>
              <p:nvPr/>
            </p:nvSpPr>
            <p:spPr>
              <a:xfrm>
                <a:off x="3177666"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01" name="Block_"/>
              <p:cNvSpPr>
                <a:spLocks noChangeAspect="1" noMove="1" noResize="1"/>
              </p:cNvSpPr>
              <p:nvPr/>
            </p:nvSpPr>
            <p:spPr>
              <a:xfrm>
                <a:off x="3295302"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102" name="Block_"/>
              <p:cNvSpPr>
                <a:spLocks noChangeAspect="1" noMove="1" noResize="1"/>
              </p:cNvSpPr>
              <p:nvPr/>
            </p:nvSpPr>
            <p:spPr>
              <a:xfrm>
                <a:off x="3212797"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95" name="Block_"/>
              <p:cNvSpPr>
                <a:spLocks noChangeAspect="1" noMove="1" noResize="1"/>
              </p:cNvSpPr>
              <p:nvPr/>
            </p:nvSpPr>
            <p:spPr>
              <a:xfrm>
                <a:off x="3551277"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97" name="Block_"/>
              <p:cNvSpPr>
                <a:spLocks noChangeAspect="1" noMove="1" noResize="1"/>
              </p:cNvSpPr>
              <p:nvPr/>
            </p:nvSpPr>
            <p:spPr>
              <a:xfrm>
                <a:off x="3668913"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98" name="Block_"/>
              <p:cNvSpPr>
                <a:spLocks noChangeAspect="1" noMove="1" noResize="1"/>
              </p:cNvSpPr>
              <p:nvPr/>
            </p:nvSpPr>
            <p:spPr>
              <a:xfrm>
                <a:off x="3586408"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91" name="Block_"/>
              <p:cNvSpPr>
                <a:spLocks noChangeAspect="1" noMove="1" noResize="1"/>
              </p:cNvSpPr>
              <p:nvPr/>
            </p:nvSpPr>
            <p:spPr>
              <a:xfrm>
                <a:off x="3924888"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93" name="Block_"/>
              <p:cNvSpPr>
                <a:spLocks noChangeAspect="1" noMove="1" noResize="1"/>
              </p:cNvSpPr>
              <p:nvPr/>
            </p:nvSpPr>
            <p:spPr>
              <a:xfrm>
                <a:off x="4042524"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94" name="Block_"/>
              <p:cNvSpPr>
                <a:spLocks noChangeAspect="1" noMove="1" noResize="1"/>
              </p:cNvSpPr>
              <p:nvPr/>
            </p:nvSpPr>
            <p:spPr>
              <a:xfrm>
                <a:off x="3960019"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87" name="Block_"/>
              <p:cNvSpPr>
                <a:spLocks noChangeAspect="1" noMove="1" noResize="1"/>
              </p:cNvSpPr>
              <p:nvPr/>
            </p:nvSpPr>
            <p:spPr>
              <a:xfrm>
                <a:off x="4298499"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89" name="Block_"/>
              <p:cNvSpPr>
                <a:spLocks noChangeAspect="1" noMove="1" noResize="1"/>
              </p:cNvSpPr>
              <p:nvPr/>
            </p:nvSpPr>
            <p:spPr>
              <a:xfrm>
                <a:off x="4416135"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90" name="Block_"/>
              <p:cNvSpPr>
                <a:spLocks noChangeAspect="1" noMove="1" noResize="1"/>
              </p:cNvSpPr>
              <p:nvPr/>
            </p:nvSpPr>
            <p:spPr>
              <a:xfrm>
                <a:off x="4333630"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83" name="Block_"/>
              <p:cNvSpPr>
                <a:spLocks noChangeAspect="1" noMove="1" noResize="1"/>
              </p:cNvSpPr>
              <p:nvPr/>
            </p:nvSpPr>
            <p:spPr>
              <a:xfrm>
                <a:off x="4672110"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85" name="Block_"/>
              <p:cNvSpPr>
                <a:spLocks noChangeAspect="1" noMove="1" noResize="1"/>
              </p:cNvSpPr>
              <p:nvPr/>
            </p:nvSpPr>
            <p:spPr>
              <a:xfrm>
                <a:off x="4789746"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86" name="Block_"/>
              <p:cNvSpPr>
                <a:spLocks noChangeAspect="1" noMove="1" noResize="1"/>
              </p:cNvSpPr>
              <p:nvPr/>
            </p:nvSpPr>
            <p:spPr>
              <a:xfrm>
                <a:off x="4707241"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79" name="Block_"/>
              <p:cNvSpPr>
                <a:spLocks noChangeAspect="1" noMove="1" noResize="1"/>
              </p:cNvSpPr>
              <p:nvPr/>
            </p:nvSpPr>
            <p:spPr>
              <a:xfrm>
                <a:off x="5045721"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81" name="Block_"/>
              <p:cNvSpPr>
                <a:spLocks noChangeAspect="1" noMove="1" noResize="1"/>
              </p:cNvSpPr>
              <p:nvPr/>
            </p:nvSpPr>
            <p:spPr>
              <a:xfrm>
                <a:off x="5163357"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82" name="Block_"/>
              <p:cNvSpPr>
                <a:spLocks noChangeAspect="1" noMove="1" noResize="1"/>
              </p:cNvSpPr>
              <p:nvPr/>
            </p:nvSpPr>
            <p:spPr>
              <a:xfrm>
                <a:off x="5080852"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75" name="Block_"/>
              <p:cNvSpPr>
                <a:spLocks noChangeAspect="1" noMove="1" noResize="1"/>
              </p:cNvSpPr>
              <p:nvPr/>
            </p:nvSpPr>
            <p:spPr>
              <a:xfrm>
                <a:off x="5419332"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77" name="Block_"/>
              <p:cNvSpPr>
                <a:spLocks noChangeAspect="1" noMove="1" noResize="1"/>
              </p:cNvSpPr>
              <p:nvPr/>
            </p:nvSpPr>
            <p:spPr>
              <a:xfrm>
                <a:off x="5536968"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78" name="Block_"/>
              <p:cNvSpPr>
                <a:spLocks noChangeAspect="1" noMove="1" noResize="1"/>
              </p:cNvSpPr>
              <p:nvPr/>
            </p:nvSpPr>
            <p:spPr>
              <a:xfrm>
                <a:off x="5454463"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71" name="Block_"/>
              <p:cNvSpPr>
                <a:spLocks noChangeAspect="1" noMove="1" noResize="1"/>
              </p:cNvSpPr>
              <p:nvPr/>
            </p:nvSpPr>
            <p:spPr>
              <a:xfrm>
                <a:off x="5792943"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73" name="Block_"/>
              <p:cNvSpPr>
                <a:spLocks noChangeAspect="1" noMove="1" noResize="1"/>
              </p:cNvSpPr>
              <p:nvPr/>
            </p:nvSpPr>
            <p:spPr>
              <a:xfrm>
                <a:off x="5910579"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74" name="Block_"/>
              <p:cNvSpPr>
                <a:spLocks noChangeAspect="1" noMove="1" noResize="1"/>
              </p:cNvSpPr>
              <p:nvPr/>
            </p:nvSpPr>
            <p:spPr>
              <a:xfrm>
                <a:off x="5828074"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67" name="Block_"/>
              <p:cNvSpPr>
                <a:spLocks noChangeAspect="1" noMove="1" noResize="1"/>
              </p:cNvSpPr>
              <p:nvPr/>
            </p:nvSpPr>
            <p:spPr>
              <a:xfrm>
                <a:off x="6166554"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69" name="Block_"/>
              <p:cNvSpPr>
                <a:spLocks noChangeAspect="1" noMove="1" noResize="1"/>
              </p:cNvSpPr>
              <p:nvPr/>
            </p:nvSpPr>
            <p:spPr>
              <a:xfrm>
                <a:off x="6284190"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70" name="Block_"/>
              <p:cNvSpPr>
                <a:spLocks noChangeAspect="1" noMove="1" noResize="1"/>
              </p:cNvSpPr>
              <p:nvPr/>
            </p:nvSpPr>
            <p:spPr>
              <a:xfrm>
                <a:off x="6201685"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63" name="Block_"/>
              <p:cNvSpPr>
                <a:spLocks noChangeAspect="1" noMove="1" noResize="1"/>
              </p:cNvSpPr>
              <p:nvPr/>
            </p:nvSpPr>
            <p:spPr>
              <a:xfrm>
                <a:off x="6540165"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65" name="Block_"/>
              <p:cNvSpPr>
                <a:spLocks noChangeAspect="1" noMove="1" noResize="1"/>
              </p:cNvSpPr>
              <p:nvPr/>
            </p:nvSpPr>
            <p:spPr>
              <a:xfrm>
                <a:off x="6657801"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66" name="Block_"/>
              <p:cNvSpPr>
                <a:spLocks noChangeAspect="1" noMove="1" noResize="1"/>
              </p:cNvSpPr>
              <p:nvPr/>
            </p:nvSpPr>
            <p:spPr>
              <a:xfrm>
                <a:off x="6575296"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59" name="Block_"/>
              <p:cNvSpPr>
                <a:spLocks noChangeAspect="1" noMove="1" noResize="1"/>
              </p:cNvSpPr>
              <p:nvPr/>
            </p:nvSpPr>
            <p:spPr>
              <a:xfrm>
                <a:off x="6913776"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61" name="Block_"/>
              <p:cNvSpPr>
                <a:spLocks noChangeAspect="1" noMove="1" noResize="1"/>
              </p:cNvSpPr>
              <p:nvPr/>
            </p:nvSpPr>
            <p:spPr>
              <a:xfrm>
                <a:off x="7031412"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62" name="Block_"/>
              <p:cNvSpPr>
                <a:spLocks noChangeAspect="1" noMove="1" noResize="1"/>
              </p:cNvSpPr>
              <p:nvPr/>
            </p:nvSpPr>
            <p:spPr>
              <a:xfrm>
                <a:off x="6948907"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55" name="Block_"/>
              <p:cNvSpPr>
                <a:spLocks noChangeAspect="1" noMove="1" noResize="1"/>
              </p:cNvSpPr>
              <p:nvPr/>
            </p:nvSpPr>
            <p:spPr>
              <a:xfrm>
                <a:off x="7287387"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57" name="Block_"/>
              <p:cNvSpPr>
                <a:spLocks noChangeAspect="1" noMove="1" noResize="1"/>
              </p:cNvSpPr>
              <p:nvPr/>
            </p:nvSpPr>
            <p:spPr>
              <a:xfrm>
                <a:off x="7405023"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58" name="Block_"/>
              <p:cNvSpPr>
                <a:spLocks noChangeAspect="1" noMove="1" noResize="1"/>
              </p:cNvSpPr>
              <p:nvPr/>
            </p:nvSpPr>
            <p:spPr>
              <a:xfrm>
                <a:off x="7322518"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51" name="Block_"/>
              <p:cNvSpPr>
                <a:spLocks noChangeAspect="1" noMove="1" noResize="1"/>
              </p:cNvSpPr>
              <p:nvPr/>
            </p:nvSpPr>
            <p:spPr>
              <a:xfrm>
                <a:off x="7660998"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53" name="Block_"/>
              <p:cNvSpPr>
                <a:spLocks noChangeAspect="1" noMove="1" noResize="1"/>
              </p:cNvSpPr>
              <p:nvPr/>
            </p:nvSpPr>
            <p:spPr>
              <a:xfrm>
                <a:off x="7778634"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54" name="Block_"/>
              <p:cNvSpPr>
                <a:spLocks noChangeAspect="1" noMove="1" noResize="1"/>
              </p:cNvSpPr>
              <p:nvPr/>
            </p:nvSpPr>
            <p:spPr>
              <a:xfrm>
                <a:off x="7696129"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47" name="Block_"/>
              <p:cNvSpPr>
                <a:spLocks noChangeAspect="1" noMove="1" noResize="1"/>
              </p:cNvSpPr>
              <p:nvPr/>
            </p:nvSpPr>
            <p:spPr>
              <a:xfrm>
                <a:off x="8034609"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49" name="Block_"/>
              <p:cNvSpPr>
                <a:spLocks noChangeAspect="1" noMove="1" noResize="1"/>
              </p:cNvSpPr>
              <p:nvPr/>
            </p:nvSpPr>
            <p:spPr>
              <a:xfrm>
                <a:off x="8152245"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50" name="Block_"/>
              <p:cNvSpPr>
                <a:spLocks noChangeAspect="1" noMove="1" noResize="1"/>
              </p:cNvSpPr>
              <p:nvPr/>
            </p:nvSpPr>
            <p:spPr>
              <a:xfrm>
                <a:off x="8069740"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43" name="Block_"/>
              <p:cNvSpPr>
                <a:spLocks noChangeAspect="1" noMove="1" noResize="1"/>
              </p:cNvSpPr>
              <p:nvPr/>
            </p:nvSpPr>
            <p:spPr>
              <a:xfrm>
                <a:off x="8408220"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45" name="Block_"/>
              <p:cNvSpPr>
                <a:spLocks noChangeAspect="1" noMove="1" noResize="1"/>
              </p:cNvSpPr>
              <p:nvPr/>
            </p:nvSpPr>
            <p:spPr>
              <a:xfrm>
                <a:off x="8525856"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46" name="Block_"/>
              <p:cNvSpPr>
                <a:spLocks noChangeAspect="1" noMove="1" noResize="1"/>
              </p:cNvSpPr>
              <p:nvPr/>
            </p:nvSpPr>
            <p:spPr>
              <a:xfrm>
                <a:off x="8443351"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39" name="Block_"/>
              <p:cNvSpPr>
                <a:spLocks noChangeAspect="1" noMove="1" noResize="1"/>
              </p:cNvSpPr>
              <p:nvPr/>
            </p:nvSpPr>
            <p:spPr>
              <a:xfrm>
                <a:off x="8781831"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41" name="Block_"/>
              <p:cNvSpPr>
                <a:spLocks noChangeAspect="1" noMove="1" noResize="1"/>
              </p:cNvSpPr>
              <p:nvPr/>
            </p:nvSpPr>
            <p:spPr>
              <a:xfrm>
                <a:off x="8899467"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42" name="Block_"/>
              <p:cNvSpPr>
                <a:spLocks noChangeAspect="1" noMove="1" noResize="1"/>
              </p:cNvSpPr>
              <p:nvPr/>
            </p:nvSpPr>
            <p:spPr>
              <a:xfrm>
                <a:off x="8816962"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35" name="Block_"/>
              <p:cNvSpPr>
                <a:spLocks noChangeAspect="1" noMove="1" noResize="1"/>
              </p:cNvSpPr>
              <p:nvPr/>
            </p:nvSpPr>
            <p:spPr>
              <a:xfrm>
                <a:off x="9155443" y="1172898"/>
                <a:ext cx="187063" cy="120392"/>
              </a:xfrm>
              <a:prstGeom prst="roundRect">
                <a:avLst/>
              </a:prstGeom>
              <a:gradFill flip="none" rotWithShape="1">
                <a:gsLst>
                  <a:gs pos="0">
                    <a:srgbClr val="4B5A73"/>
                  </a:gs>
                  <a:gs pos="100000">
                    <a:srgbClr val="1E2337"/>
                  </a:gs>
                </a:gsLst>
                <a:path path="rect">
                  <a:fillToRect l="100000" t="100000"/>
                </a:path>
                <a:tileRect r="-100000" b="-100000"/>
              </a:gradFill>
              <a:ln>
                <a:solidFill>
                  <a:srgbClr val="6473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37" name="Block_"/>
              <p:cNvSpPr>
                <a:spLocks noChangeAspect="1" noMove="1" noResize="1"/>
              </p:cNvSpPr>
              <p:nvPr/>
            </p:nvSpPr>
            <p:spPr>
              <a:xfrm>
                <a:off x="9273079"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sp>
            <p:nvSpPr>
              <p:cNvPr id="38" name="Block_"/>
              <p:cNvSpPr>
                <a:spLocks noChangeAspect="1" noMove="1" noResize="1"/>
              </p:cNvSpPr>
              <p:nvPr/>
            </p:nvSpPr>
            <p:spPr>
              <a:xfrm>
                <a:off x="9190574" y="908050"/>
                <a:ext cx="34295" cy="363947"/>
              </a:xfrm>
              <a:prstGeom prst="roundRect">
                <a:avLst>
                  <a:gd name="adj" fmla="val 50000"/>
                </a:avLst>
              </a:prstGeom>
              <a:gradFill>
                <a:gsLst>
                  <a:gs pos="0">
                    <a:srgbClr val="647391"/>
                  </a:gs>
                  <a:gs pos="50000">
                    <a:srgbClr val="F0F0F5"/>
                  </a:gs>
                  <a:gs pos="68540">
                    <a:srgbClr val="BECDE6"/>
                  </a:gs>
                  <a:gs pos="35000">
                    <a:srgbClr val="BECDE6"/>
                  </a:gs>
                  <a:gs pos="100000">
                    <a:srgbClr val="647391"/>
                  </a:gs>
                </a:gsLst>
                <a:lin ang="5400000" scaled="0"/>
              </a:gradFill>
              <a:ln>
                <a:solidFill>
                  <a:srgbClr val="9BAA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lang="de-AT" sz="1000" dirty="0">
                  <a:solidFill>
                    <a:schemeClr val="tx2"/>
                  </a:solidFill>
                </a:endParaRPr>
              </a:p>
            </p:txBody>
          </p:sp>
        </p:grpSp>
      </p:grpSp>
      <p:graphicFrame>
        <p:nvGraphicFramePr>
          <p:cNvPr id="134" name="Tabelle 133"/>
          <p:cNvGraphicFramePr>
            <a:graphicFrameLocks noGrp="1"/>
          </p:cNvGraphicFramePr>
          <p:nvPr>
            <p:extLst/>
          </p:nvPr>
        </p:nvGraphicFramePr>
        <p:xfrm>
          <a:off x="656473" y="1744799"/>
          <a:ext cx="8593054" cy="2908164"/>
        </p:xfrm>
        <a:graphic>
          <a:graphicData uri="http://schemas.openxmlformats.org/drawingml/2006/table">
            <a:tbl>
              <a:tblPr>
                <a:tableStyleId>{2D5ABB26-0587-4C30-8999-92F81FD0307C}</a:tableStyleId>
              </a:tblPr>
              <a:tblGrid>
                <a:gridCol w="1532704">
                  <a:extLst>
                    <a:ext uri="{9D8B030D-6E8A-4147-A177-3AD203B41FA5}">
                      <a16:colId xmlns:a16="http://schemas.microsoft.com/office/drawing/2014/main" val="20000"/>
                    </a:ext>
                  </a:extLst>
                </a:gridCol>
                <a:gridCol w="5911857">
                  <a:extLst>
                    <a:ext uri="{9D8B030D-6E8A-4147-A177-3AD203B41FA5}">
                      <a16:colId xmlns:a16="http://schemas.microsoft.com/office/drawing/2014/main" val="20001"/>
                    </a:ext>
                  </a:extLst>
                </a:gridCol>
                <a:gridCol w="1148493">
                  <a:extLst>
                    <a:ext uri="{9D8B030D-6E8A-4147-A177-3AD203B41FA5}">
                      <a16:colId xmlns:a16="http://schemas.microsoft.com/office/drawing/2014/main" val="20002"/>
                    </a:ext>
                  </a:extLst>
                </a:gridCol>
              </a:tblGrid>
              <a:tr h="727041">
                <a:tc>
                  <a:txBody>
                    <a:bodyPr/>
                    <a:lstStyle/>
                    <a:p>
                      <a:pPr algn="ctr"/>
                      <a:r>
                        <a:rPr lang="de-DE" sz="1400" dirty="0">
                          <a:solidFill>
                            <a:schemeClr val="tx2"/>
                          </a:solidFill>
                        </a:rPr>
                        <a:t>1</a:t>
                      </a:r>
                      <a:endParaRPr lang="de-AT" sz="1400" dirty="0">
                        <a:solidFill>
                          <a:schemeClr val="tx2"/>
                        </a:solidFill>
                      </a:endParaRPr>
                    </a:p>
                  </a:txBody>
                  <a:tcPr anchor="ctr">
                    <a:lnL>
                      <a:noFill/>
                    </a:lnL>
                    <a:lnR>
                      <a:noFill/>
                    </a:lnR>
                    <a:lnT>
                      <a:noFill/>
                    </a:lnT>
                    <a:lnB w="6350" cap="flat" cmpd="sng" algn="ctr">
                      <a:solidFill>
                        <a:srgbClr val="BECD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400" dirty="0">
                          <a:solidFill>
                            <a:schemeClr val="tx2"/>
                          </a:solidFill>
                        </a:rPr>
                        <a:t>Study</a:t>
                      </a:r>
                      <a:r>
                        <a:rPr lang="de-DE" sz="1400" baseline="0" dirty="0">
                          <a:solidFill>
                            <a:schemeClr val="tx2"/>
                          </a:solidFill>
                        </a:rPr>
                        <a:t> Design</a:t>
                      </a:r>
                      <a:endParaRPr lang="de-AT" sz="1400" dirty="0">
                        <a:solidFill>
                          <a:schemeClr val="tx2"/>
                        </a:solidFill>
                      </a:endParaRPr>
                    </a:p>
                  </a:txBody>
                  <a:tcPr anchor="ctr">
                    <a:lnL>
                      <a:noFill/>
                    </a:lnL>
                    <a:lnR>
                      <a:noFill/>
                    </a:lnR>
                    <a:lnT>
                      <a:noFill/>
                    </a:lnT>
                    <a:lnB w="6350" cap="flat" cmpd="sng" algn="ctr">
                      <a:solidFill>
                        <a:srgbClr val="BECD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AT" sz="1400" dirty="0">
                        <a:solidFill>
                          <a:srgbClr val="1E2337"/>
                        </a:solidFill>
                        <a:latin typeface="marketmindED" pitchFamily="2" charset="0"/>
                      </a:endParaRPr>
                    </a:p>
                  </a:txBody>
                  <a:tcPr anchor="ctr">
                    <a:lnL>
                      <a:noFill/>
                    </a:lnL>
                    <a:lnR>
                      <a:noFill/>
                    </a:lnR>
                    <a:lnT>
                      <a:noFill/>
                    </a:lnT>
                    <a:lnB w="6350" cap="flat" cmpd="sng" algn="ctr">
                      <a:solidFill>
                        <a:srgbClr val="BECD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7041">
                <a:tc>
                  <a:txBody>
                    <a:bodyPr/>
                    <a:lstStyle/>
                    <a:p>
                      <a:pPr algn="ctr"/>
                      <a:r>
                        <a:rPr lang="de-AT" sz="1400" dirty="0">
                          <a:solidFill>
                            <a:schemeClr val="tx2"/>
                          </a:solidFill>
                        </a:rPr>
                        <a:t>2</a:t>
                      </a:r>
                    </a:p>
                  </a:txBody>
                  <a:tcPr anchor="ctr">
                    <a:lnL>
                      <a:noFill/>
                    </a:lnL>
                    <a:lnR>
                      <a:noFill/>
                    </a:lnR>
                    <a:lnT w="6350" cap="flat" cmpd="sng" algn="ctr">
                      <a:solidFill>
                        <a:srgbClr val="BECDE6"/>
                      </a:solidFill>
                      <a:prstDash val="solid"/>
                      <a:round/>
                      <a:headEnd type="none" w="med" len="med"/>
                      <a:tailEnd type="none" w="med" len="med"/>
                    </a:lnT>
                    <a:lnB w="6350" cap="flat" cmpd="sng" algn="ctr">
                      <a:solidFill>
                        <a:srgbClr val="BECDE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400" dirty="0" err="1">
                          <a:solidFill>
                            <a:schemeClr val="tx2"/>
                          </a:solidFill>
                        </a:rPr>
                        <a:t>Satisfaction</a:t>
                      </a:r>
                      <a:r>
                        <a:rPr lang="de-DE" sz="1400" dirty="0">
                          <a:solidFill>
                            <a:schemeClr val="tx2"/>
                          </a:solidFill>
                        </a:rPr>
                        <a:t> </a:t>
                      </a:r>
                      <a:r>
                        <a:rPr lang="de-DE" sz="1400" dirty="0" err="1">
                          <a:solidFill>
                            <a:schemeClr val="tx2"/>
                          </a:solidFill>
                        </a:rPr>
                        <a:t>with</a:t>
                      </a:r>
                      <a:r>
                        <a:rPr lang="de-DE" sz="1400" dirty="0">
                          <a:solidFill>
                            <a:schemeClr val="tx2"/>
                          </a:solidFill>
                        </a:rPr>
                        <a:t> </a:t>
                      </a:r>
                      <a:r>
                        <a:rPr lang="de-DE" sz="1400" dirty="0" err="1">
                          <a:solidFill>
                            <a:schemeClr val="tx2"/>
                          </a:solidFill>
                        </a:rPr>
                        <a:t>the</a:t>
                      </a:r>
                      <a:r>
                        <a:rPr lang="de-DE" sz="1400" dirty="0">
                          <a:solidFill>
                            <a:schemeClr val="tx2"/>
                          </a:solidFill>
                        </a:rPr>
                        <a:t> RFC</a:t>
                      </a:r>
                    </a:p>
                  </a:txBody>
                  <a:tcPr anchor="ctr">
                    <a:lnL>
                      <a:noFill/>
                    </a:lnL>
                    <a:lnR>
                      <a:noFill/>
                    </a:lnR>
                    <a:lnT w="6350" cap="flat" cmpd="sng" algn="ctr">
                      <a:solidFill>
                        <a:srgbClr val="BECDE6"/>
                      </a:solidFill>
                      <a:prstDash val="solid"/>
                      <a:round/>
                      <a:headEnd type="none" w="med" len="med"/>
                      <a:tailEnd type="none" w="med" len="med"/>
                    </a:lnT>
                    <a:lnB w="6350" cap="flat" cmpd="sng" algn="ctr">
                      <a:solidFill>
                        <a:srgbClr val="BECDE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AT" sz="1400" dirty="0">
                        <a:solidFill>
                          <a:srgbClr val="1E2337"/>
                        </a:solidFill>
                        <a:latin typeface="marketmindED" pitchFamily="2" charset="0"/>
                      </a:endParaRPr>
                    </a:p>
                  </a:txBody>
                  <a:tcPr anchor="ctr">
                    <a:lnL>
                      <a:noFill/>
                    </a:lnL>
                    <a:lnR>
                      <a:noFill/>
                    </a:lnR>
                    <a:lnT w="6350" cap="flat" cmpd="sng" algn="ctr">
                      <a:solidFill>
                        <a:srgbClr val="BECDE6"/>
                      </a:solidFill>
                      <a:prstDash val="solid"/>
                      <a:round/>
                      <a:headEnd type="none" w="med" len="med"/>
                      <a:tailEnd type="none" w="med" len="med"/>
                    </a:lnT>
                    <a:lnB w="6350" cap="flat" cmpd="sng" algn="ctr">
                      <a:solidFill>
                        <a:srgbClr val="BECDE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27041">
                <a:tc>
                  <a:txBody>
                    <a:bodyPr/>
                    <a:lstStyle/>
                    <a:p>
                      <a:pPr algn="ctr"/>
                      <a:r>
                        <a:rPr lang="de-AT" sz="1400" dirty="0">
                          <a:solidFill>
                            <a:schemeClr val="tx2"/>
                          </a:solidFill>
                        </a:rPr>
                        <a:t>3</a:t>
                      </a:r>
                    </a:p>
                  </a:txBody>
                  <a:tcPr anchor="ctr">
                    <a:lnL>
                      <a:noFill/>
                    </a:lnL>
                    <a:lnR>
                      <a:noFill/>
                    </a:lnR>
                    <a:lnT w="6350" cap="flat" cmpd="sng" algn="ctr">
                      <a:solidFill>
                        <a:srgbClr val="BECDE6"/>
                      </a:solidFill>
                      <a:prstDash val="solid"/>
                      <a:round/>
                      <a:headEnd type="none" w="med" len="med"/>
                      <a:tailEnd type="none" w="med" len="med"/>
                    </a:lnT>
                    <a:lnB w="6350" cap="flat" cmpd="sng" algn="ctr">
                      <a:solidFill>
                        <a:srgbClr val="BECD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AT" sz="1400" dirty="0">
                          <a:solidFill>
                            <a:schemeClr val="tx2"/>
                          </a:solidFill>
                        </a:rPr>
                        <a:t>Sample Description</a:t>
                      </a:r>
                    </a:p>
                  </a:txBody>
                  <a:tcPr anchor="ctr">
                    <a:lnL>
                      <a:noFill/>
                    </a:lnL>
                    <a:lnR>
                      <a:noFill/>
                    </a:lnR>
                    <a:lnT w="6350" cap="flat" cmpd="sng" algn="ctr">
                      <a:solidFill>
                        <a:srgbClr val="BECDE6"/>
                      </a:solidFill>
                      <a:prstDash val="solid"/>
                      <a:round/>
                      <a:headEnd type="none" w="med" len="med"/>
                      <a:tailEnd type="none" w="med" len="med"/>
                    </a:lnT>
                    <a:lnB w="6350" cap="flat" cmpd="sng" algn="ctr">
                      <a:solidFill>
                        <a:srgbClr val="BECD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AT" sz="1400" dirty="0">
                        <a:solidFill>
                          <a:srgbClr val="1E2337"/>
                        </a:solidFill>
                        <a:latin typeface="marketmindED" pitchFamily="2" charset="0"/>
                      </a:endParaRPr>
                    </a:p>
                  </a:txBody>
                  <a:tcPr anchor="ctr">
                    <a:lnL>
                      <a:noFill/>
                    </a:lnL>
                    <a:lnR>
                      <a:noFill/>
                    </a:lnR>
                    <a:lnT w="6350" cap="flat" cmpd="sng" algn="ctr">
                      <a:solidFill>
                        <a:srgbClr val="BECDE6"/>
                      </a:solidFill>
                      <a:prstDash val="solid"/>
                      <a:round/>
                      <a:headEnd type="none" w="med" len="med"/>
                      <a:tailEnd type="none" w="med" len="med"/>
                    </a:lnT>
                    <a:lnB w="6350" cap="flat" cmpd="sng" algn="ctr">
                      <a:solidFill>
                        <a:srgbClr val="BECD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27041">
                <a:tc>
                  <a:txBody>
                    <a:bodyPr/>
                    <a:lstStyle/>
                    <a:p>
                      <a:pPr algn="ctr"/>
                      <a:r>
                        <a:rPr lang="de-AT" sz="1400" dirty="0">
                          <a:solidFill>
                            <a:schemeClr val="tx2"/>
                          </a:solidFill>
                        </a:rPr>
                        <a:t>4</a:t>
                      </a:r>
                    </a:p>
                  </a:txBody>
                  <a:tcPr anchor="ctr">
                    <a:lnL>
                      <a:noFill/>
                    </a:lnL>
                    <a:lnR>
                      <a:noFill/>
                    </a:lnR>
                    <a:lnT w="6350" cap="flat" cmpd="sng" algn="ctr">
                      <a:solidFill>
                        <a:srgbClr val="BECDE6"/>
                      </a:solidFill>
                      <a:prstDash val="solid"/>
                      <a:round/>
                      <a:headEnd type="none" w="med" len="med"/>
                      <a:tailEnd type="none" w="med" len="med"/>
                    </a:lnT>
                    <a:lnB w="6350" cap="flat" cmpd="sng" algn="ctr">
                      <a:solidFill>
                        <a:srgbClr val="BECD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AT" sz="1400" dirty="0">
                          <a:solidFill>
                            <a:schemeClr val="tx2"/>
                          </a:solidFill>
                        </a:rPr>
                        <a:t>Summary</a:t>
                      </a:r>
                    </a:p>
                  </a:txBody>
                  <a:tcPr anchor="ctr">
                    <a:lnL>
                      <a:noFill/>
                    </a:lnL>
                    <a:lnR>
                      <a:noFill/>
                    </a:lnR>
                    <a:lnT w="6350" cap="flat" cmpd="sng" algn="ctr">
                      <a:solidFill>
                        <a:srgbClr val="BECDE6"/>
                      </a:solidFill>
                      <a:prstDash val="solid"/>
                      <a:round/>
                      <a:headEnd type="none" w="med" len="med"/>
                      <a:tailEnd type="none" w="med" len="med"/>
                    </a:lnT>
                    <a:lnB w="6350" cap="flat" cmpd="sng" algn="ctr">
                      <a:solidFill>
                        <a:srgbClr val="BECDE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AT" sz="1400" dirty="0">
                        <a:solidFill>
                          <a:srgbClr val="1E2337"/>
                        </a:solidFill>
                        <a:latin typeface="marketmindED" pitchFamily="2" charset="0"/>
                      </a:endParaRPr>
                    </a:p>
                  </a:txBody>
                  <a:tcPr anchor="ctr">
                    <a:lnL>
                      <a:noFill/>
                    </a:lnL>
                    <a:lnR>
                      <a:noFill/>
                    </a:lnR>
                    <a:lnT w="6350" cap="flat" cmpd="sng" algn="ctr">
                      <a:solidFill>
                        <a:srgbClr val="BECDE6"/>
                      </a:solidFill>
                      <a:prstDash val="solid"/>
                      <a:round/>
                      <a:headEnd type="none" w="med" len="med"/>
                      <a:tailEnd type="none" w="med" len="med"/>
                    </a:lnT>
                    <a:lnB w="6350" cap="flat" cmpd="sng" algn="ctr">
                      <a:solidFill>
                        <a:srgbClr val="BECDE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 name="Foliennummernplatzhalter 1"/>
          <p:cNvSpPr>
            <a:spLocks noGrp="1"/>
          </p:cNvSpPr>
          <p:nvPr>
            <p:ph type="sldNum" sz="quarter" idx="12"/>
          </p:nvPr>
        </p:nvSpPr>
        <p:spPr/>
        <p:txBody>
          <a:bodyPr/>
          <a:lstStyle/>
          <a:p>
            <a:fld id="{E149E701-4815-4364-916B-D0D1C5DF7762}" type="slidenum">
              <a:rPr lang="de-AT" smtClean="0"/>
              <a:t>2</a:t>
            </a:fld>
            <a:endParaRPr lang="de-AT" dirty="0"/>
          </a:p>
        </p:txBody>
      </p:sp>
      <p:sp>
        <p:nvSpPr>
          <p:cNvPr id="8" name="Fußzeilenplatzhalter 7"/>
          <p:cNvSpPr>
            <a:spLocks noGrp="1"/>
          </p:cNvSpPr>
          <p:nvPr>
            <p:ph type="ftr" sz="quarter" idx="11"/>
          </p:nvPr>
        </p:nvSpPr>
        <p:spPr/>
        <p:txBody>
          <a:bodyPr/>
          <a:lstStyle/>
          <a:p>
            <a:r>
              <a:rPr lang="fr-FR"/>
              <a:t>RFC User Satisfaction Survey 2019 | RFC 1</a:t>
            </a:r>
            <a:endParaRPr lang="de-AT" dirty="0"/>
          </a:p>
        </p:txBody>
      </p:sp>
    </p:spTree>
    <p:extLst>
      <p:ext uri="{BB962C8B-B14F-4D97-AF65-F5344CB8AC3E}">
        <p14:creationId xmlns:p14="http://schemas.microsoft.com/office/powerpoint/2010/main" val="234890064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20</a:t>
            </a:fld>
            <a:endParaRPr lang="de-AT" dirty="0"/>
          </a:p>
        </p:txBody>
      </p:sp>
      <p:sp>
        <p:nvSpPr>
          <p:cNvPr id="14" name="Textplatzhalter 13"/>
          <p:cNvSpPr>
            <a:spLocks noGrp="1"/>
          </p:cNvSpPr>
          <p:nvPr>
            <p:ph type="body" sz="quarter" idx="15"/>
          </p:nvPr>
        </p:nvSpPr>
        <p:spPr>
          <a:xfrm>
            <a:off x="344487" y="6366588"/>
            <a:ext cx="9217025" cy="123111"/>
          </a:xfrm>
        </p:spPr>
        <p:txBody>
          <a:bodyPr/>
          <a:lstStyle/>
          <a:p>
            <a:r>
              <a:rPr lang="en-US" dirty="0"/>
              <a:t>"Do you have any suggestions/remarks/comments you would like to share with us for this topic? Please be as specific as possible."</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Feedback Path Coordination System (PCS) || open question</a:t>
            </a:r>
          </a:p>
        </p:txBody>
      </p:sp>
      <p:sp>
        <p:nvSpPr>
          <p:cNvPr id="24" name="Text Box 16"/>
          <p:cNvSpPr txBox="1">
            <a:spLocks noChangeArrowheads="1"/>
          </p:cNvSpPr>
          <p:nvPr/>
        </p:nvSpPr>
        <p:spPr bwMode="auto">
          <a:xfrm>
            <a:off x="647700" y="1360488"/>
            <a:ext cx="8850313" cy="2564805"/>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1000"/>
              </a:lnSpc>
              <a:spcBef>
                <a:spcPts val="600"/>
              </a:spcBef>
              <a:spcAft>
                <a:spcPts val="0"/>
              </a:spcAft>
              <a:buFontTx/>
              <a:buChar char="-"/>
            </a:pPr>
            <a:r>
              <a:rPr lang="en-US" altLang="de-DE" sz="1000" dirty="0">
                <a:solidFill>
                  <a:srgbClr val="4B5A73"/>
                </a:solidFill>
              </a:rPr>
              <a:t>A booking tool has no real value in any cases of Combined Traffic, if paths are not harmonized with terminal slots and/or are not connected with important feeder paths.</a:t>
            </a:r>
          </a:p>
          <a:p>
            <a:pPr>
              <a:lnSpc>
                <a:spcPts val="1000"/>
              </a:lnSpc>
              <a:spcBef>
                <a:spcPts val="600"/>
              </a:spcBef>
              <a:spcAft>
                <a:spcPts val="0"/>
              </a:spcAft>
              <a:buFontTx/>
              <a:buChar char="-"/>
            </a:pPr>
            <a:r>
              <a:rPr lang="en-US" altLang="de-DE" sz="1000" dirty="0">
                <a:solidFill>
                  <a:srgbClr val="4B5A73"/>
                </a:solidFill>
              </a:rPr>
              <a:t>Comparing of requests and offer for complete journey not possible or very difficult.  We request the implementation of the envelope concept, which considers the requirements of RUs and is quality ensured.</a:t>
            </a:r>
          </a:p>
          <a:p>
            <a:pPr>
              <a:lnSpc>
                <a:spcPts val="1000"/>
              </a:lnSpc>
              <a:spcBef>
                <a:spcPts val="600"/>
              </a:spcBef>
              <a:spcAft>
                <a:spcPts val="0"/>
              </a:spcAft>
              <a:buFontTx/>
              <a:buChar char="-"/>
            </a:pPr>
            <a:r>
              <a:rPr lang="en-US" altLang="de-DE" sz="1000" dirty="0">
                <a:solidFill>
                  <a:srgbClr val="4B5A73"/>
                </a:solidFill>
              </a:rPr>
              <a:t>Missing automatic verification function. Comparing of requests and offer for complete journey not possible or very difficult.</a:t>
            </a:r>
          </a:p>
          <a:p>
            <a:pPr>
              <a:lnSpc>
                <a:spcPts val="1000"/>
              </a:lnSpc>
              <a:spcBef>
                <a:spcPts val="600"/>
              </a:spcBef>
              <a:spcAft>
                <a:spcPts val="0"/>
              </a:spcAft>
              <a:buFontTx/>
              <a:buChar char="-"/>
            </a:pPr>
            <a:r>
              <a:rPr lang="en-US" altLang="de-DE" sz="1000" dirty="0">
                <a:solidFill>
                  <a:srgbClr val="4B5A73"/>
                </a:solidFill>
              </a:rPr>
              <a:t>Missing feature to enable efficient working in PCS. Missing automatic verification function. Comparing of requests and offer for complete journey not possible or very difficult.</a:t>
            </a:r>
          </a:p>
          <a:p>
            <a:pPr>
              <a:lnSpc>
                <a:spcPts val="1000"/>
              </a:lnSpc>
              <a:spcBef>
                <a:spcPts val="600"/>
              </a:spcBef>
              <a:spcAft>
                <a:spcPts val="0"/>
              </a:spcAft>
              <a:buFontTx/>
              <a:buChar char="-"/>
            </a:pPr>
            <a:r>
              <a:rPr lang="en-US" altLang="de-DE" sz="1000" dirty="0">
                <a:solidFill>
                  <a:srgbClr val="4B5A73"/>
                </a:solidFill>
              </a:rPr>
              <a:t>More user-friendly would be nice</a:t>
            </a:r>
          </a:p>
          <a:p>
            <a:pPr>
              <a:lnSpc>
                <a:spcPts val="1000"/>
              </a:lnSpc>
              <a:spcBef>
                <a:spcPts val="600"/>
              </a:spcBef>
              <a:spcAft>
                <a:spcPts val="0"/>
              </a:spcAft>
              <a:buFontTx/>
              <a:buChar char="-"/>
            </a:pPr>
            <a:r>
              <a:rPr lang="en-US" altLang="de-DE" sz="1000" dirty="0">
                <a:solidFill>
                  <a:srgbClr val="4B5A73"/>
                </a:solidFill>
              </a:rPr>
              <a:t>No improvements since last year! PCS does not prevent interpretations and inconsistencies. Bad usability. Missing feature to enable efficient working in PCS. Missing automatic verification function.</a:t>
            </a:r>
          </a:p>
          <a:p>
            <a:pPr>
              <a:lnSpc>
                <a:spcPts val="1000"/>
              </a:lnSpc>
              <a:spcBef>
                <a:spcPts val="600"/>
              </a:spcBef>
              <a:spcAft>
                <a:spcPts val="0"/>
              </a:spcAft>
              <a:buFontTx/>
              <a:buChar char="-"/>
            </a:pPr>
            <a:r>
              <a:rPr lang="en-US" altLang="de-DE" sz="1000" dirty="0">
                <a:solidFill>
                  <a:srgbClr val="4B5A73"/>
                </a:solidFill>
              </a:rPr>
              <a:t>PCS is still cumbersome, dispersive and with redundant sections between it and that of the infra.</a:t>
            </a:r>
          </a:p>
          <a:p>
            <a:pPr>
              <a:lnSpc>
                <a:spcPts val="1000"/>
              </a:lnSpc>
              <a:spcBef>
                <a:spcPts val="600"/>
              </a:spcBef>
              <a:spcAft>
                <a:spcPts val="0"/>
              </a:spcAft>
              <a:buFontTx/>
              <a:buChar char="-"/>
            </a:pPr>
            <a:r>
              <a:rPr lang="en-US" altLang="de-DE" sz="1000" dirty="0">
                <a:solidFill>
                  <a:srgbClr val="4B5A73"/>
                </a:solidFill>
              </a:rPr>
              <a:t>the performance should be better</a:t>
            </a:r>
          </a:p>
          <a:p>
            <a:pPr>
              <a:lnSpc>
                <a:spcPts val="1000"/>
              </a:lnSpc>
              <a:spcBef>
                <a:spcPts val="600"/>
              </a:spcBef>
              <a:spcAft>
                <a:spcPts val="0"/>
              </a:spcAft>
              <a:buFontTx/>
              <a:buChar char="-"/>
            </a:pPr>
            <a:r>
              <a:rPr lang="en-US" altLang="de-DE" sz="1000" dirty="0">
                <a:solidFill>
                  <a:srgbClr val="4B5A73"/>
                </a:solidFill>
              </a:rPr>
              <a:t>the system is fine but requires the use of two systems due to the lack of communication interfaces</a:t>
            </a:r>
          </a:p>
          <a:p>
            <a:pPr>
              <a:lnSpc>
                <a:spcPts val="1000"/>
              </a:lnSpc>
              <a:spcBef>
                <a:spcPts val="600"/>
              </a:spcBef>
              <a:spcAft>
                <a:spcPts val="0"/>
              </a:spcAft>
              <a:buFontTx/>
              <a:buChar char="-"/>
            </a:pPr>
            <a:r>
              <a:rPr lang="en-US" altLang="de-DE" sz="1000" dirty="0">
                <a:solidFill>
                  <a:srgbClr val="4B5A73"/>
                </a:solidFill>
              </a:rPr>
              <a:t>We request the implementation of the envelope concept, which considers the requirements of RUs and is quality ensured.</a:t>
            </a:r>
            <a:endParaRPr lang="de-AT" altLang="de-DE" sz="1000" dirty="0">
              <a:solidFill>
                <a:srgbClr val="4B5A73"/>
              </a:solidFill>
            </a:endParaRPr>
          </a:p>
        </p:txBody>
      </p:sp>
    </p:spTree>
    <p:extLst>
      <p:ext uri="{BB962C8B-B14F-4D97-AF65-F5344CB8AC3E}">
        <p14:creationId xmlns:p14="http://schemas.microsoft.com/office/powerpoint/2010/main" val="164722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21</a:t>
            </a:fld>
            <a:endParaRPr lang="de-AT" dirty="0"/>
          </a:p>
        </p:txBody>
      </p:sp>
      <p:sp>
        <p:nvSpPr>
          <p:cNvPr id="13" name="Stichprobengroesse"/>
          <p:cNvSpPr>
            <a:spLocks noGrp="1"/>
          </p:cNvSpPr>
          <p:nvPr>
            <p:ph type="body" sz="quarter" idx="14"/>
          </p:nvPr>
        </p:nvSpPr>
        <p:spPr/>
        <p:txBody>
          <a:bodyPr/>
          <a:lstStyle/>
          <a:p>
            <a:r>
              <a:rPr lang="de-AT" dirty="0"/>
              <a:t>sample </a:t>
            </a:r>
            <a:r>
              <a:rPr lang="de-AT" dirty="0" err="1"/>
              <a:t>size</a:t>
            </a:r>
            <a:r>
              <a:rPr lang="de-AT" dirty="0"/>
              <a:t> = 14; 12; 12</a:t>
            </a:r>
          </a:p>
        </p:txBody>
      </p:sp>
      <p:sp>
        <p:nvSpPr>
          <p:cNvPr id="14" name="Textplatzhalter 13"/>
          <p:cNvSpPr>
            <a:spLocks noGrp="1"/>
          </p:cNvSpPr>
          <p:nvPr>
            <p:ph type="body" sz="quarter" idx="15"/>
          </p:nvPr>
        </p:nvSpPr>
        <p:spPr>
          <a:xfrm>
            <a:off x="344487" y="6366588"/>
            <a:ext cx="9217025" cy="123111"/>
          </a:xfrm>
        </p:spPr>
        <p:txBody>
          <a:bodyPr/>
          <a:lstStyle/>
          <a:p>
            <a:r>
              <a:rPr lang="en-US" dirty="0"/>
              <a:t>"How satisfied are you with the regular performance reports? Do they show the information you need? || How satisfied are you with the efficiency of measures taken in order to improve punctuality?"</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de-DE" dirty="0" err="1"/>
              <a:t>Satisfaction</a:t>
            </a:r>
            <a:r>
              <a:rPr lang="de-DE" dirty="0"/>
              <a:t> </a:t>
            </a:r>
            <a:r>
              <a:rPr lang="de-DE" dirty="0" err="1"/>
              <a:t>with</a:t>
            </a:r>
            <a:r>
              <a:rPr lang="de-DE" dirty="0"/>
              <a:t> Train Performance Management</a:t>
            </a:r>
          </a:p>
        </p:txBody>
      </p:sp>
      <p:graphicFrame>
        <p:nvGraphicFramePr>
          <p:cNvPr id="8" name="KonvertiertesAutoGraphChart_20191106112813152"/>
          <p:cNvGraphicFramePr/>
          <p:nvPr>
            <p:extLst>
              <p:ext uri="{D42A27DB-BD31-4B8C-83A1-F6EECF244321}">
                <p14:modId xmlns:p14="http://schemas.microsoft.com/office/powerpoint/2010/main" val="100992486"/>
              </p:ext>
            </p:extLst>
          </p:nvPr>
        </p:nvGraphicFramePr>
        <p:xfrm>
          <a:off x="344488" y="1557338"/>
          <a:ext cx="6084676" cy="44778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KonvertiertesAutoGraphChart_20191106112813152"/>
          <p:cNvGraphicFramePr/>
          <p:nvPr>
            <p:extLst>
              <p:ext uri="{D42A27DB-BD31-4B8C-83A1-F6EECF244321}">
                <p14:modId xmlns:p14="http://schemas.microsoft.com/office/powerpoint/2010/main" val="2497731383"/>
              </p:ext>
            </p:extLst>
          </p:nvPr>
        </p:nvGraphicFramePr>
        <p:xfrm>
          <a:off x="6429164" y="1557338"/>
          <a:ext cx="1800436" cy="447787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73"/>
          <p:cNvSpPr txBox="1">
            <a:spLocks noChangeArrowheads="1"/>
          </p:cNvSpPr>
          <p:nvPr/>
        </p:nvSpPr>
        <p:spPr bwMode="auto">
          <a:xfrm>
            <a:off x="7689304" y="1808820"/>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don't</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know</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17" name="Text Box 79"/>
          <p:cNvSpPr txBox="1">
            <a:spLocks noChangeArrowheads="1"/>
          </p:cNvSpPr>
          <p:nvPr/>
        </p:nvSpPr>
        <p:spPr bwMode="auto">
          <a:xfrm>
            <a:off x="7778204" y="2396342"/>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50% (7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14)</a:t>
            </a:r>
          </a:p>
        </p:txBody>
      </p:sp>
      <p:sp>
        <p:nvSpPr>
          <p:cNvPr id="15" name="Text Box 73"/>
          <p:cNvSpPr txBox="1">
            <a:spLocks noChangeArrowheads="1"/>
          </p:cNvSpPr>
          <p:nvPr/>
        </p:nvSpPr>
        <p:spPr bwMode="auto">
          <a:xfrm>
            <a:off x="8633951" y="1811268"/>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no</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answer</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20" name="Text Box 79"/>
          <p:cNvSpPr txBox="1">
            <a:spLocks noChangeArrowheads="1"/>
          </p:cNvSpPr>
          <p:nvPr/>
        </p:nvSpPr>
        <p:spPr bwMode="auto">
          <a:xfrm>
            <a:off x="8722851" y="2398790"/>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14)</a:t>
            </a:r>
          </a:p>
        </p:txBody>
      </p:sp>
      <p:sp>
        <p:nvSpPr>
          <p:cNvPr id="21" name="Text Box 79"/>
          <p:cNvSpPr txBox="1">
            <a:spLocks noChangeArrowheads="1"/>
          </p:cNvSpPr>
          <p:nvPr/>
        </p:nvSpPr>
        <p:spPr bwMode="auto">
          <a:xfrm>
            <a:off x="7781802" y="4118593"/>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29% (4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14)</a:t>
            </a:r>
          </a:p>
        </p:txBody>
      </p:sp>
      <p:sp>
        <p:nvSpPr>
          <p:cNvPr id="22" name="Text Box 79"/>
          <p:cNvSpPr txBox="1">
            <a:spLocks noChangeArrowheads="1"/>
          </p:cNvSpPr>
          <p:nvPr/>
        </p:nvSpPr>
        <p:spPr bwMode="auto">
          <a:xfrm>
            <a:off x="8726449" y="4121041"/>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14)</a:t>
            </a:r>
          </a:p>
        </p:txBody>
      </p:sp>
      <p:grpSp>
        <p:nvGrpSpPr>
          <p:cNvPr id="29" name="Gruppieren 28"/>
          <p:cNvGrpSpPr/>
          <p:nvPr/>
        </p:nvGrpSpPr>
        <p:grpSpPr>
          <a:xfrm>
            <a:off x="6473557" y="5932502"/>
            <a:ext cx="171087" cy="171087"/>
            <a:chOff x="3748088" y="2905125"/>
            <a:chExt cx="269875" cy="269875"/>
          </a:xfrm>
        </p:grpSpPr>
        <p:sp>
          <p:nvSpPr>
            <p:cNvPr id="33" name="Oval 53"/>
            <p:cNvSpPr>
              <a:spLocks noChangeAspect="1" noChangeArrowheads="1"/>
            </p:cNvSpPr>
            <p:nvPr/>
          </p:nvSpPr>
          <p:spPr bwMode="gray">
            <a:xfrm flipH="1">
              <a:off x="3748088" y="2905125"/>
              <a:ext cx="269875" cy="269875"/>
            </a:xfrm>
            <a:prstGeom prst="ellipse">
              <a:avLst/>
            </a:prstGeom>
            <a:gradFill>
              <a:gsLst>
                <a:gs pos="0">
                  <a:srgbClr val="4B5A73"/>
                </a:gs>
                <a:gs pos="100000">
                  <a:srgbClr val="788CAF"/>
                </a:gs>
              </a:gsLst>
              <a:lin ang="16200000" scaled="1"/>
            </a:gradFill>
            <a:ln w="3175">
              <a:solidFill>
                <a:srgbClr val="4B5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4" name="Rectangle 54"/>
            <p:cNvSpPr>
              <a:spLocks noChangeAspect="1" noChangeArrowheads="1"/>
            </p:cNvSpPr>
            <p:nvPr/>
          </p:nvSpPr>
          <p:spPr bwMode="gray">
            <a:xfrm flipH="1">
              <a:off x="3802856" y="3021012"/>
              <a:ext cx="160338" cy="38100"/>
            </a:xfrm>
            <a:prstGeom prst="rect">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grpSp>
        <p:nvGrpSpPr>
          <p:cNvPr id="30" name="Gruppieren 29"/>
          <p:cNvGrpSpPr/>
          <p:nvPr/>
        </p:nvGrpSpPr>
        <p:grpSpPr>
          <a:xfrm>
            <a:off x="7769815" y="5932502"/>
            <a:ext cx="171087" cy="171087"/>
            <a:chOff x="3429000" y="2905125"/>
            <a:chExt cx="269875" cy="269875"/>
          </a:xfrm>
        </p:grpSpPr>
        <p:sp>
          <p:nvSpPr>
            <p:cNvPr id="31" name="Oval 56"/>
            <p:cNvSpPr>
              <a:spLocks noChangeAspect="1" noChangeArrowheads="1"/>
            </p:cNvSpPr>
            <p:nvPr/>
          </p:nvSpPr>
          <p:spPr bwMode="gray">
            <a:xfrm flipH="1">
              <a:off x="3429000" y="2905125"/>
              <a:ext cx="269875" cy="269875"/>
            </a:xfrm>
            <a:prstGeom prst="ellipse">
              <a:avLst/>
            </a:prstGeom>
            <a:gradFill>
              <a:gsLst>
                <a:gs pos="0">
                  <a:srgbClr val="829600"/>
                </a:gs>
                <a:gs pos="100000">
                  <a:srgbClr val="B4CD00"/>
                </a:gs>
              </a:gsLst>
              <a:lin ang="16200000" scaled="1"/>
            </a:gradFill>
            <a:ln w="3175">
              <a:solidFill>
                <a:srgbClr val="829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2" name="AutoShape 57"/>
            <p:cNvSpPr>
              <a:spLocks noChangeAspect="1" noChangeArrowheads="1"/>
            </p:cNvSpPr>
            <p:nvPr/>
          </p:nvSpPr>
          <p:spPr bwMode="gray">
            <a:xfrm flipH="1">
              <a:off x="3485356" y="2960687"/>
              <a:ext cx="157163" cy="158750"/>
            </a:xfrm>
            <a:prstGeom prst="plus">
              <a:avLst>
                <a:gd name="adj" fmla="val 38588"/>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sp>
        <p:nvSpPr>
          <p:cNvPr id="28" name="Pfeil nach links und rechts 27"/>
          <p:cNvSpPr/>
          <p:nvPr/>
        </p:nvSpPr>
        <p:spPr>
          <a:xfrm>
            <a:off x="6681427" y="5940890"/>
            <a:ext cx="1057222" cy="162699"/>
          </a:xfrm>
          <a:prstGeom prst="leftRightArrow">
            <a:avLst/>
          </a:prstGeom>
          <a:gradFill flip="none" rotWithShape="1">
            <a:gsLst>
              <a:gs pos="0">
                <a:srgbClr val="4B5A73"/>
              </a:gs>
              <a:gs pos="100000">
                <a:srgbClr val="829600"/>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spcAft>
                <a:spcPts val="1200"/>
              </a:spcAft>
            </a:pPr>
            <a:endParaRPr lang="de-AT" sz="1200" dirty="0" err="1">
              <a:solidFill>
                <a:schemeClr val="tx2"/>
              </a:solidFill>
            </a:endParaRPr>
          </a:p>
        </p:txBody>
      </p:sp>
    </p:spTree>
    <p:extLst>
      <p:ext uri="{BB962C8B-B14F-4D97-AF65-F5344CB8AC3E}">
        <p14:creationId xmlns:p14="http://schemas.microsoft.com/office/powerpoint/2010/main" val="64348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22</a:t>
            </a:fld>
            <a:endParaRPr lang="de-AT" dirty="0"/>
          </a:p>
        </p:txBody>
      </p:sp>
      <p:sp>
        <p:nvSpPr>
          <p:cNvPr id="14" name="Textplatzhalter 13"/>
          <p:cNvSpPr>
            <a:spLocks noGrp="1"/>
          </p:cNvSpPr>
          <p:nvPr>
            <p:ph type="body" sz="quarter" idx="15"/>
          </p:nvPr>
        </p:nvSpPr>
        <p:spPr>
          <a:xfrm>
            <a:off x="344487" y="6366588"/>
            <a:ext cx="9217025" cy="123111"/>
          </a:xfrm>
        </p:spPr>
        <p:txBody>
          <a:bodyPr/>
          <a:lstStyle/>
          <a:p>
            <a:r>
              <a:rPr lang="en-US" dirty="0"/>
              <a:t>"Do you have any suggestions/remarks/comments you would like to share with us for this topic? Please be as specific as possible."</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Feedback </a:t>
            </a:r>
            <a:r>
              <a:rPr lang="de-DE" dirty="0"/>
              <a:t>Train Performance Management </a:t>
            </a:r>
            <a:r>
              <a:rPr lang="en-US" dirty="0"/>
              <a:t>|| open question</a:t>
            </a:r>
          </a:p>
        </p:txBody>
      </p:sp>
      <p:sp>
        <p:nvSpPr>
          <p:cNvPr id="24" name="Text Box 16"/>
          <p:cNvSpPr txBox="1">
            <a:spLocks noChangeArrowheads="1"/>
          </p:cNvSpPr>
          <p:nvPr/>
        </p:nvSpPr>
        <p:spPr bwMode="auto">
          <a:xfrm>
            <a:off x="647700" y="1360488"/>
            <a:ext cx="8850313" cy="2975173"/>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1000"/>
              </a:lnSpc>
              <a:spcBef>
                <a:spcPts val="600"/>
              </a:spcBef>
              <a:spcAft>
                <a:spcPts val="0"/>
              </a:spcAft>
              <a:buFontTx/>
              <a:buChar char="-"/>
            </a:pPr>
            <a:r>
              <a:rPr lang="en-US" altLang="de-DE" sz="1000" dirty="0">
                <a:solidFill>
                  <a:srgbClr val="4B5A73"/>
                </a:solidFill>
              </a:rPr>
              <a:t>coding of delay reasons not in line over all IMs (different interpretation)</a:t>
            </a:r>
          </a:p>
          <a:p>
            <a:pPr>
              <a:lnSpc>
                <a:spcPts val="1000"/>
              </a:lnSpc>
              <a:spcBef>
                <a:spcPts val="600"/>
              </a:spcBef>
              <a:spcAft>
                <a:spcPts val="0"/>
              </a:spcAft>
              <a:buFontTx/>
              <a:buChar char="-"/>
            </a:pPr>
            <a:r>
              <a:rPr lang="en-US" altLang="de-DE" sz="1000" dirty="0">
                <a:solidFill>
                  <a:srgbClr val="4B5A73"/>
                </a:solidFill>
              </a:rPr>
              <a:t>make more broader communication on it</a:t>
            </a:r>
          </a:p>
          <a:p>
            <a:pPr>
              <a:lnSpc>
                <a:spcPts val="1000"/>
              </a:lnSpc>
              <a:spcBef>
                <a:spcPts val="600"/>
              </a:spcBef>
              <a:spcAft>
                <a:spcPts val="0"/>
              </a:spcAft>
              <a:buFontTx/>
              <a:buChar char="-"/>
            </a:pPr>
            <a:r>
              <a:rPr lang="en-US" altLang="de-DE" sz="1000" dirty="0">
                <a:solidFill>
                  <a:srgbClr val="4B5A73"/>
                </a:solidFill>
              </a:rPr>
              <a:t>measurement of "sum of minutes" instead of "number of reasons"</a:t>
            </a:r>
          </a:p>
          <a:p>
            <a:pPr>
              <a:lnSpc>
                <a:spcPts val="1000"/>
              </a:lnSpc>
              <a:spcBef>
                <a:spcPts val="600"/>
              </a:spcBef>
              <a:spcAft>
                <a:spcPts val="0"/>
              </a:spcAft>
              <a:buFontTx/>
              <a:buChar char="-"/>
            </a:pPr>
            <a:r>
              <a:rPr lang="en-US" altLang="de-DE" sz="1000" dirty="0">
                <a:solidFill>
                  <a:srgbClr val="4B5A73"/>
                </a:solidFill>
              </a:rPr>
              <a:t>Measures / Reports are one thing, but what about concrete actions? Problem: RFC's are mostly dependent from national IM's and ministries</a:t>
            </a:r>
          </a:p>
          <a:p>
            <a:pPr>
              <a:lnSpc>
                <a:spcPts val="1000"/>
              </a:lnSpc>
              <a:spcBef>
                <a:spcPts val="600"/>
              </a:spcBef>
              <a:spcAft>
                <a:spcPts val="0"/>
              </a:spcAft>
              <a:buFontTx/>
              <a:buChar char="-"/>
            </a:pPr>
            <a:r>
              <a:rPr lang="en-US" altLang="de-DE" sz="1000" dirty="0">
                <a:solidFill>
                  <a:srgbClr val="4B5A73"/>
                </a:solidFill>
              </a:rPr>
              <a:t>Meeting every half a year between RNE and RUs in order to define and implement measures to remove or reduce weak points.</a:t>
            </a:r>
          </a:p>
          <a:p>
            <a:pPr>
              <a:lnSpc>
                <a:spcPts val="1000"/>
              </a:lnSpc>
              <a:spcBef>
                <a:spcPts val="600"/>
              </a:spcBef>
              <a:spcAft>
                <a:spcPts val="0"/>
              </a:spcAft>
              <a:buFontTx/>
              <a:buChar char="-"/>
            </a:pPr>
            <a:r>
              <a:rPr lang="en-US" altLang="de-DE" sz="1000" dirty="0">
                <a:solidFill>
                  <a:srgbClr val="4B5A73"/>
                </a:solidFill>
              </a:rPr>
              <a:t>Monthly standardized report by RNE. Precondition: Improvement of data quality</a:t>
            </a:r>
          </a:p>
          <a:p>
            <a:pPr>
              <a:lnSpc>
                <a:spcPts val="1000"/>
              </a:lnSpc>
              <a:spcBef>
                <a:spcPts val="600"/>
              </a:spcBef>
              <a:spcAft>
                <a:spcPts val="0"/>
              </a:spcAft>
              <a:buFontTx/>
              <a:buChar char="-"/>
            </a:pPr>
            <a:r>
              <a:rPr lang="en-US" altLang="de-DE" sz="1000" dirty="0">
                <a:solidFill>
                  <a:srgbClr val="4B5A73"/>
                </a:solidFill>
              </a:rPr>
              <a:t>no focus on one primary delay reason for the complete train run</a:t>
            </a:r>
          </a:p>
          <a:p>
            <a:pPr>
              <a:lnSpc>
                <a:spcPts val="1000"/>
              </a:lnSpc>
              <a:spcBef>
                <a:spcPts val="600"/>
              </a:spcBef>
              <a:spcAft>
                <a:spcPts val="0"/>
              </a:spcAft>
              <a:buFontTx/>
              <a:buChar char="-"/>
            </a:pPr>
            <a:r>
              <a:rPr lang="en-US" altLang="de-DE" sz="1000" dirty="0">
                <a:solidFill>
                  <a:srgbClr val="4B5A73"/>
                </a:solidFill>
              </a:rPr>
              <a:t>provide train number linking – if necessary – for that traffic, identify with the RFCs the weakest points on the corridor and define measures to improve the quality.</a:t>
            </a:r>
          </a:p>
          <a:p>
            <a:pPr>
              <a:lnSpc>
                <a:spcPts val="1000"/>
              </a:lnSpc>
              <a:spcBef>
                <a:spcPts val="600"/>
              </a:spcBef>
              <a:spcAft>
                <a:spcPts val="0"/>
              </a:spcAft>
              <a:buFontTx/>
              <a:buChar char="-"/>
            </a:pPr>
            <a:r>
              <a:rPr lang="en-US" altLang="de-DE" sz="1000" dirty="0">
                <a:solidFill>
                  <a:srgbClr val="4B5A73"/>
                </a:solidFill>
              </a:rPr>
              <a:t>RFI measurement not logic (</a:t>
            </a:r>
            <a:r>
              <a:rPr lang="en-US" altLang="de-DE" sz="1000" dirty="0" err="1">
                <a:solidFill>
                  <a:srgbClr val="4B5A73"/>
                </a:solidFill>
              </a:rPr>
              <a:t>eg</a:t>
            </a:r>
            <a:r>
              <a:rPr lang="en-US" altLang="de-DE" sz="1000" dirty="0">
                <a:solidFill>
                  <a:srgbClr val="4B5A73"/>
                </a:solidFill>
              </a:rPr>
              <a:t>. 8 trains do have more than 8 delay reasons for one RU)</a:t>
            </a:r>
          </a:p>
          <a:p>
            <a:pPr>
              <a:lnSpc>
                <a:spcPts val="1000"/>
              </a:lnSpc>
              <a:spcBef>
                <a:spcPts val="600"/>
              </a:spcBef>
              <a:spcAft>
                <a:spcPts val="0"/>
              </a:spcAft>
              <a:buFontTx/>
              <a:buChar char="-"/>
            </a:pPr>
            <a:r>
              <a:rPr lang="en-US" altLang="de-DE" sz="1000" dirty="0">
                <a:solidFill>
                  <a:srgbClr val="4B5A73"/>
                </a:solidFill>
              </a:rPr>
              <a:t>The process should not just be the publication of an overall performance. RUs should first identify the traffics that require in depth performance analysis, provide train number linking – if necessary – for that traffic identify with the RFCs the weakest points on the corridor and define measures to improve the quality.</a:t>
            </a:r>
          </a:p>
          <a:p>
            <a:pPr>
              <a:lnSpc>
                <a:spcPts val="1000"/>
              </a:lnSpc>
              <a:spcBef>
                <a:spcPts val="600"/>
              </a:spcBef>
              <a:spcAft>
                <a:spcPts val="0"/>
              </a:spcAft>
              <a:buFontTx/>
              <a:buChar char="-"/>
            </a:pPr>
            <a:r>
              <a:rPr lang="en-US" altLang="de-DE" sz="1000" dirty="0">
                <a:solidFill>
                  <a:srgbClr val="4B5A73"/>
                </a:solidFill>
              </a:rPr>
              <a:t>to many "secondary delay reasons" - what is the primary reason behind?</a:t>
            </a:r>
          </a:p>
          <a:p>
            <a:pPr>
              <a:lnSpc>
                <a:spcPts val="1000"/>
              </a:lnSpc>
              <a:spcBef>
                <a:spcPts val="600"/>
              </a:spcBef>
              <a:spcAft>
                <a:spcPts val="0"/>
              </a:spcAft>
              <a:buFontTx/>
              <a:buChar char="-"/>
            </a:pPr>
            <a:r>
              <a:rPr lang="en-US" altLang="de-DE" sz="1000" dirty="0">
                <a:solidFill>
                  <a:srgbClr val="4B5A73"/>
                </a:solidFill>
              </a:rPr>
              <a:t>Using examples / launching "pilots" solving problems for RU's based on reports and market them</a:t>
            </a:r>
          </a:p>
          <a:p>
            <a:pPr>
              <a:lnSpc>
                <a:spcPts val="1000"/>
              </a:lnSpc>
              <a:spcBef>
                <a:spcPts val="600"/>
              </a:spcBef>
              <a:spcAft>
                <a:spcPts val="0"/>
              </a:spcAft>
              <a:buFontTx/>
              <a:buChar char="-"/>
            </a:pPr>
            <a:r>
              <a:rPr lang="en-US" altLang="de-DE" sz="1000" dirty="0">
                <a:solidFill>
                  <a:srgbClr val="4B5A73"/>
                </a:solidFill>
              </a:rPr>
              <a:t>What are the regular performance reports? TIS?</a:t>
            </a:r>
            <a:endParaRPr lang="de-AT" altLang="de-DE" sz="1000" dirty="0">
              <a:solidFill>
                <a:srgbClr val="4B5A73"/>
              </a:solidFill>
            </a:endParaRPr>
          </a:p>
        </p:txBody>
      </p:sp>
    </p:spTree>
    <p:extLst>
      <p:ext uri="{BB962C8B-B14F-4D97-AF65-F5344CB8AC3E}">
        <p14:creationId xmlns:p14="http://schemas.microsoft.com/office/powerpoint/2010/main" val="362538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23</a:t>
            </a:fld>
            <a:endParaRPr lang="de-AT" dirty="0"/>
          </a:p>
        </p:txBody>
      </p:sp>
      <p:sp>
        <p:nvSpPr>
          <p:cNvPr id="13" name="Stichprobengroesse"/>
          <p:cNvSpPr>
            <a:spLocks noGrp="1"/>
          </p:cNvSpPr>
          <p:nvPr>
            <p:ph type="body" sz="quarter" idx="14"/>
          </p:nvPr>
        </p:nvSpPr>
        <p:spPr/>
        <p:txBody>
          <a:bodyPr/>
          <a:lstStyle/>
          <a:p>
            <a:r>
              <a:rPr lang="de-AT" dirty="0"/>
              <a:t>sample </a:t>
            </a:r>
            <a:r>
              <a:rPr lang="de-AT" dirty="0" err="1"/>
              <a:t>size</a:t>
            </a:r>
            <a:r>
              <a:rPr lang="de-AT" dirty="0"/>
              <a:t> = 14; 12; 12</a:t>
            </a:r>
          </a:p>
        </p:txBody>
      </p:sp>
      <p:sp>
        <p:nvSpPr>
          <p:cNvPr id="14" name="Textplatzhalter 13"/>
          <p:cNvSpPr>
            <a:spLocks noGrp="1"/>
          </p:cNvSpPr>
          <p:nvPr>
            <p:ph type="body" sz="quarter" idx="15"/>
          </p:nvPr>
        </p:nvSpPr>
        <p:spPr>
          <a:xfrm>
            <a:off x="344487" y="6243478"/>
            <a:ext cx="9217025" cy="246221"/>
          </a:xfrm>
        </p:spPr>
        <p:txBody>
          <a:bodyPr/>
          <a:lstStyle/>
          <a:p>
            <a:r>
              <a:rPr lang="en-US" dirty="0"/>
              <a:t>"How satisfied are you with the helpfulness of the Infrastructure Managers’ traffic management on the RFC (as regards running your trains with a high service quality) and with the information you receive from them? || How satisfied are you with the implementation of the new processes outlined in the International Contingency Management handbook (re-routing scenarios)?"</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Satisfaction with Traffic Management</a:t>
            </a:r>
          </a:p>
        </p:txBody>
      </p:sp>
      <p:graphicFrame>
        <p:nvGraphicFramePr>
          <p:cNvPr id="8" name="KonvertiertesAutoGraphChart_20191106112813154"/>
          <p:cNvGraphicFramePr/>
          <p:nvPr>
            <p:extLst>
              <p:ext uri="{D42A27DB-BD31-4B8C-83A1-F6EECF244321}">
                <p14:modId xmlns:p14="http://schemas.microsoft.com/office/powerpoint/2010/main" val="1853436002"/>
              </p:ext>
            </p:extLst>
          </p:nvPr>
        </p:nvGraphicFramePr>
        <p:xfrm>
          <a:off x="344488" y="1557338"/>
          <a:ext cx="6084676" cy="44778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KonvertiertesAutoGraphChart_20191106112813154"/>
          <p:cNvGraphicFramePr/>
          <p:nvPr>
            <p:extLst>
              <p:ext uri="{D42A27DB-BD31-4B8C-83A1-F6EECF244321}">
                <p14:modId xmlns:p14="http://schemas.microsoft.com/office/powerpoint/2010/main" val="2269270387"/>
              </p:ext>
            </p:extLst>
          </p:nvPr>
        </p:nvGraphicFramePr>
        <p:xfrm>
          <a:off x="6429164" y="1557338"/>
          <a:ext cx="1800436" cy="447787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73"/>
          <p:cNvSpPr txBox="1">
            <a:spLocks noChangeArrowheads="1"/>
          </p:cNvSpPr>
          <p:nvPr/>
        </p:nvSpPr>
        <p:spPr bwMode="auto">
          <a:xfrm>
            <a:off x="7689304" y="1808820"/>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don't</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know</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15" name="Text Box 73"/>
          <p:cNvSpPr txBox="1">
            <a:spLocks noChangeArrowheads="1"/>
          </p:cNvSpPr>
          <p:nvPr/>
        </p:nvSpPr>
        <p:spPr bwMode="auto">
          <a:xfrm>
            <a:off x="8633951" y="1811268"/>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no</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answer</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21" name="Text Box 79"/>
          <p:cNvSpPr txBox="1">
            <a:spLocks noChangeArrowheads="1"/>
          </p:cNvSpPr>
          <p:nvPr/>
        </p:nvSpPr>
        <p:spPr bwMode="auto">
          <a:xfrm>
            <a:off x="7781802" y="2497792"/>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14% (2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14)</a:t>
            </a:r>
          </a:p>
        </p:txBody>
      </p:sp>
      <p:sp>
        <p:nvSpPr>
          <p:cNvPr id="22" name="Text Box 79"/>
          <p:cNvSpPr txBox="1">
            <a:spLocks noChangeArrowheads="1"/>
          </p:cNvSpPr>
          <p:nvPr/>
        </p:nvSpPr>
        <p:spPr bwMode="auto">
          <a:xfrm>
            <a:off x="8726449" y="2500240"/>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14)</a:t>
            </a:r>
          </a:p>
        </p:txBody>
      </p:sp>
      <p:grpSp>
        <p:nvGrpSpPr>
          <p:cNvPr id="29" name="Gruppieren 28"/>
          <p:cNvGrpSpPr/>
          <p:nvPr/>
        </p:nvGrpSpPr>
        <p:grpSpPr>
          <a:xfrm>
            <a:off x="6473557" y="5932502"/>
            <a:ext cx="171087" cy="171087"/>
            <a:chOff x="3748088" y="2905125"/>
            <a:chExt cx="269875" cy="269875"/>
          </a:xfrm>
        </p:grpSpPr>
        <p:sp>
          <p:nvSpPr>
            <p:cNvPr id="33" name="Oval 53"/>
            <p:cNvSpPr>
              <a:spLocks noChangeAspect="1" noChangeArrowheads="1"/>
            </p:cNvSpPr>
            <p:nvPr/>
          </p:nvSpPr>
          <p:spPr bwMode="gray">
            <a:xfrm flipH="1">
              <a:off x="3748088" y="2905125"/>
              <a:ext cx="269875" cy="269875"/>
            </a:xfrm>
            <a:prstGeom prst="ellipse">
              <a:avLst/>
            </a:prstGeom>
            <a:gradFill>
              <a:gsLst>
                <a:gs pos="0">
                  <a:srgbClr val="4B5A73"/>
                </a:gs>
                <a:gs pos="100000">
                  <a:srgbClr val="788CAF"/>
                </a:gs>
              </a:gsLst>
              <a:lin ang="16200000" scaled="1"/>
            </a:gradFill>
            <a:ln w="3175">
              <a:solidFill>
                <a:srgbClr val="4B5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4" name="Rectangle 54"/>
            <p:cNvSpPr>
              <a:spLocks noChangeAspect="1" noChangeArrowheads="1"/>
            </p:cNvSpPr>
            <p:nvPr/>
          </p:nvSpPr>
          <p:spPr bwMode="gray">
            <a:xfrm flipH="1">
              <a:off x="3802856" y="3021012"/>
              <a:ext cx="160338" cy="38100"/>
            </a:xfrm>
            <a:prstGeom prst="rect">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grpSp>
        <p:nvGrpSpPr>
          <p:cNvPr id="30" name="Gruppieren 29"/>
          <p:cNvGrpSpPr/>
          <p:nvPr/>
        </p:nvGrpSpPr>
        <p:grpSpPr>
          <a:xfrm>
            <a:off x="7769815" y="5932502"/>
            <a:ext cx="171087" cy="171087"/>
            <a:chOff x="3429000" y="2905125"/>
            <a:chExt cx="269875" cy="269875"/>
          </a:xfrm>
        </p:grpSpPr>
        <p:sp>
          <p:nvSpPr>
            <p:cNvPr id="31" name="Oval 56"/>
            <p:cNvSpPr>
              <a:spLocks noChangeAspect="1" noChangeArrowheads="1"/>
            </p:cNvSpPr>
            <p:nvPr/>
          </p:nvSpPr>
          <p:spPr bwMode="gray">
            <a:xfrm flipH="1">
              <a:off x="3429000" y="2905125"/>
              <a:ext cx="269875" cy="269875"/>
            </a:xfrm>
            <a:prstGeom prst="ellipse">
              <a:avLst/>
            </a:prstGeom>
            <a:gradFill>
              <a:gsLst>
                <a:gs pos="0">
                  <a:srgbClr val="829600"/>
                </a:gs>
                <a:gs pos="100000">
                  <a:srgbClr val="B4CD00"/>
                </a:gs>
              </a:gsLst>
              <a:lin ang="16200000" scaled="1"/>
            </a:gradFill>
            <a:ln w="3175">
              <a:solidFill>
                <a:srgbClr val="829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2" name="AutoShape 57"/>
            <p:cNvSpPr>
              <a:spLocks noChangeAspect="1" noChangeArrowheads="1"/>
            </p:cNvSpPr>
            <p:nvPr/>
          </p:nvSpPr>
          <p:spPr bwMode="gray">
            <a:xfrm flipH="1">
              <a:off x="3485356" y="2960687"/>
              <a:ext cx="157163" cy="158750"/>
            </a:xfrm>
            <a:prstGeom prst="plus">
              <a:avLst>
                <a:gd name="adj" fmla="val 38588"/>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sp>
        <p:nvSpPr>
          <p:cNvPr id="28" name="Pfeil nach links und rechts 27"/>
          <p:cNvSpPr/>
          <p:nvPr/>
        </p:nvSpPr>
        <p:spPr>
          <a:xfrm>
            <a:off x="6681427" y="5940890"/>
            <a:ext cx="1057222" cy="162699"/>
          </a:xfrm>
          <a:prstGeom prst="leftRightArrow">
            <a:avLst/>
          </a:prstGeom>
          <a:gradFill flip="none" rotWithShape="1">
            <a:gsLst>
              <a:gs pos="0">
                <a:srgbClr val="4B5A73"/>
              </a:gs>
              <a:gs pos="100000">
                <a:srgbClr val="829600"/>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spcAft>
                <a:spcPts val="1200"/>
              </a:spcAft>
            </a:pPr>
            <a:endParaRPr lang="de-AT" sz="1200" dirty="0" err="1">
              <a:solidFill>
                <a:schemeClr val="tx2"/>
              </a:solidFill>
            </a:endParaRPr>
          </a:p>
        </p:txBody>
      </p:sp>
      <p:sp>
        <p:nvSpPr>
          <p:cNvPr id="26" name="Text Box 79"/>
          <p:cNvSpPr txBox="1">
            <a:spLocks noChangeArrowheads="1"/>
          </p:cNvSpPr>
          <p:nvPr/>
        </p:nvSpPr>
        <p:spPr bwMode="auto">
          <a:xfrm>
            <a:off x="6575010" y="4512479"/>
            <a:ext cx="782914" cy="246221"/>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spcBef>
                <a:spcPct val="50000"/>
              </a:spcBef>
            </a:pPr>
            <a:r>
              <a:rPr lang="de-DE" altLang="de-DE" sz="800" dirty="0">
                <a:solidFill>
                  <a:srgbClr val="798DAE"/>
                </a:solidFill>
                <a:latin typeface="Arial" panose="020B0604020202020204" pitchFamily="34" charset="0"/>
                <a:cs typeface="Arial" panose="020B0604020202020204" pitchFamily="34" charset="0"/>
              </a:rPr>
              <a:t>2018/2017 not </a:t>
            </a:r>
            <a:r>
              <a:rPr lang="de-DE" altLang="de-DE" sz="800" dirty="0" err="1">
                <a:solidFill>
                  <a:srgbClr val="798DAE"/>
                </a:solidFill>
                <a:latin typeface="Arial" panose="020B0604020202020204" pitchFamily="34" charset="0"/>
                <a:cs typeface="Arial" panose="020B0604020202020204" pitchFamily="34" charset="0"/>
              </a:rPr>
              <a:t>measured</a:t>
            </a:r>
            <a:endParaRPr lang="de-DE" altLang="de-DE" sz="800" dirty="0">
              <a:solidFill>
                <a:srgbClr val="798DAE"/>
              </a:solidFill>
              <a:latin typeface="Arial" panose="020B0604020202020204" pitchFamily="34" charset="0"/>
              <a:cs typeface="Arial" panose="020B0604020202020204" pitchFamily="34" charset="0"/>
            </a:endParaRPr>
          </a:p>
        </p:txBody>
      </p:sp>
      <p:sp>
        <p:nvSpPr>
          <p:cNvPr id="27" name="Text Box 79"/>
          <p:cNvSpPr txBox="1">
            <a:spLocks noChangeArrowheads="1"/>
          </p:cNvSpPr>
          <p:nvPr/>
        </p:nvSpPr>
        <p:spPr bwMode="auto">
          <a:xfrm>
            <a:off x="7781802" y="4218114"/>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43% (6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14)</a:t>
            </a:r>
          </a:p>
        </p:txBody>
      </p:sp>
      <p:sp>
        <p:nvSpPr>
          <p:cNvPr id="35" name="Text Box 79"/>
          <p:cNvSpPr txBox="1">
            <a:spLocks noChangeArrowheads="1"/>
          </p:cNvSpPr>
          <p:nvPr/>
        </p:nvSpPr>
        <p:spPr bwMode="auto">
          <a:xfrm>
            <a:off x="8726449" y="4220562"/>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14)</a:t>
            </a:r>
          </a:p>
        </p:txBody>
      </p:sp>
    </p:spTree>
    <p:extLst>
      <p:ext uri="{BB962C8B-B14F-4D97-AF65-F5344CB8AC3E}">
        <p14:creationId xmlns:p14="http://schemas.microsoft.com/office/powerpoint/2010/main" val="302482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24</a:t>
            </a:fld>
            <a:endParaRPr lang="de-AT" dirty="0"/>
          </a:p>
        </p:txBody>
      </p:sp>
      <p:sp>
        <p:nvSpPr>
          <p:cNvPr id="14" name="Textplatzhalter 13"/>
          <p:cNvSpPr>
            <a:spLocks noGrp="1"/>
          </p:cNvSpPr>
          <p:nvPr>
            <p:ph type="body" sz="quarter" idx="15"/>
          </p:nvPr>
        </p:nvSpPr>
        <p:spPr>
          <a:xfrm>
            <a:off x="344487" y="6366588"/>
            <a:ext cx="9217025" cy="123111"/>
          </a:xfrm>
        </p:spPr>
        <p:txBody>
          <a:bodyPr/>
          <a:lstStyle/>
          <a:p>
            <a:r>
              <a:rPr lang="en-US" dirty="0"/>
              <a:t>"Do you have any suggestions/remarks/comments you would like to share with us for this topic? Please be as specific as possible."</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Feedback </a:t>
            </a:r>
            <a:r>
              <a:rPr lang="de-DE" dirty="0"/>
              <a:t>Traffic Management </a:t>
            </a:r>
            <a:r>
              <a:rPr lang="en-US" dirty="0"/>
              <a:t>|| open question</a:t>
            </a:r>
          </a:p>
        </p:txBody>
      </p:sp>
      <p:sp>
        <p:nvSpPr>
          <p:cNvPr id="24" name="Text Box 16"/>
          <p:cNvSpPr txBox="1">
            <a:spLocks noChangeArrowheads="1"/>
          </p:cNvSpPr>
          <p:nvPr/>
        </p:nvSpPr>
        <p:spPr bwMode="auto">
          <a:xfrm>
            <a:off x="647700" y="1360488"/>
            <a:ext cx="8850313" cy="1410643"/>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1000"/>
              </a:lnSpc>
              <a:spcBef>
                <a:spcPts val="600"/>
              </a:spcBef>
              <a:spcAft>
                <a:spcPts val="0"/>
              </a:spcAft>
              <a:buFontTx/>
              <a:buChar char="-"/>
            </a:pPr>
            <a:r>
              <a:rPr lang="en-US" altLang="de-DE" sz="1000" dirty="0">
                <a:solidFill>
                  <a:srgbClr val="4B5A73"/>
                </a:solidFill>
              </a:rPr>
              <a:t>Main Issue is not ICM as such, more the smaller incidents / construction works at its communication</a:t>
            </a:r>
          </a:p>
          <a:p>
            <a:pPr>
              <a:lnSpc>
                <a:spcPts val="1000"/>
              </a:lnSpc>
              <a:spcBef>
                <a:spcPts val="600"/>
              </a:spcBef>
              <a:spcAft>
                <a:spcPts val="0"/>
              </a:spcAft>
              <a:buFontTx/>
              <a:buChar char="-"/>
            </a:pPr>
            <a:r>
              <a:rPr lang="en-US" altLang="de-DE" sz="1000" dirty="0">
                <a:solidFill>
                  <a:srgbClr val="4B5A73"/>
                </a:solidFill>
              </a:rPr>
              <a:t>The Quality of traffic management depends strongly of the involved parties, so many of different rules lead to different levels of operational quality.</a:t>
            </a:r>
          </a:p>
          <a:p>
            <a:pPr>
              <a:lnSpc>
                <a:spcPts val="1000"/>
              </a:lnSpc>
              <a:spcBef>
                <a:spcPts val="600"/>
              </a:spcBef>
              <a:spcAft>
                <a:spcPts val="0"/>
              </a:spcAft>
              <a:buFontTx/>
              <a:buChar char="-"/>
            </a:pPr>
            <a:r>
              <a:rPr lang="en-US" altLang="de-DE" sz="1000" dirty="0">
                <a:solidFill>
                  <a:srgbClr val="4B5A73"/>
                </a:solidFill>
              </a:rPr>
              <a:t>To ensure that the PAP traces issued by the infra and managed by the operative are guaranteed, they must be identified and differentiated from the others also in the operational management.</a:t>
            </a:r>
          </a:p>
          <a:p>
            <a:pPr>
              <a:lnSpc>
                <a:spcPts val="1000"/>
              </a:lnSpc>
              <a:spcBef>
                <a:spcPts val="600"/>
              </a:spcBef>
              <a:spcAft>
                <a:spcPts val="0"/>
              </a:spcAft>
              <a:buFontTx/>
              <a:buChar char="-"/>
            </a:pPr>
            <a:r>
              <a:rPr lang="en-US" altLang="de-DE" sz="1000" dirty="0">
                <a:solidFill>
                  <a:srgbClr val="4B5A73"/>
                </a:solidFill>
              </a:rPr>
              <a:t>to much track work on the hole axis without enough transnational coordination between IM</a:t>
            </a:r>
          </a:p>
          <a:p>
            <a:pPr>
              <a:lnSpc>
                <a:spcPts val="1000"/>
              </a:lnSpc>
              <a:spcBef>
                <a:spcPts val="600"/>
              </a:spcBef>
              <a:spcAft>
                <a:spcPts val="0"/>
              </a:spcAft>
              <a:buFontTx/>
              <a:buChar char="-"/>
            </a:pPr>
            <a:r>
              <a:rPr lang="en-US" altLang="de-DE" sz="1000" dirty="0">
                <a:solidFill>
                  <a:srgbClr val="4B5A73"/>
                </a:solidFill>
              </a:rPr>
              <a:t>transnational coordination between IM is not as we like</a:t>
            </a:r>
          </a:p>
          <a:p>
            <a:pPr>
              <a:lnSpc>
                <a:spcPts val="1000"/>
              </a:lnSpc>
              <a:spcBef>
                <a:spcPts val="600"/>
              </a:spcBef>
              <a:spcAft>
                <a:spcPts val="0"/>
              </a:spcAft>
              <a:buFontTx/>
              <a:buChar char="-"/>
            </a:pPr>
            <a:r>
              <a:rPr lang="en-US" altLang="de-DE" sz="1000" dirty="0">
                <a:solidFill>
                  <a:srgbClr val="4B5A73"/>
                </a:solidFill>
              </a:rPr>
              <a:t>Whenever IM’s are not able to fulfil minimal standards (e.g. active workflow processes into direction RU), no impact on improvement of quality was measured at all.</a:t>
            </a:r>
            <a:endParaRPr lang="de-AT" altLang="de-DE" sz="1000" dirty="0">
              <a:solidFill>
                <a:srgbClr val="4B5A73"/>
              </a:solidFill>
            </a:endParaRPr>
          </a:p>
        </p:txBody>
      </p:sp>
    </p:spTree>
    <p:extLst>
      <p:ext uri="{BB962C8B-B14F-4D97-AF65-F5344CB8AC3E}">
        <p14:creationId xmlns:p14="http://schemas.microsoft.com/office/powerpoint/2010/main" val="48883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25</a:t>
            </a:fld>
            <a:endParaRPr lang="de-AT" dirty="0"/>
          </a:p>
        </p:txBody>
      </p:sp>
      <p:sp>
        <p:nvSpPr>
          <p:cNvPr id="13" name="Stichprobengroesse"/>
          <p:cNvSpPr>
            <a:spLocks noGrp="1"/>
          </p:cNvSpPr>
          <p:nvPr>
            <p:ph type="body" sz="quarter" idx="14"/>
          </p:nvPr>
        </p:nvSpPr>
        <p:spPr/>
        <p:txBody>
          <a:bodyPr/>
          <a:lstStyle/>
          <a:p>
            <a:r>
              <a:rPr lang="de-AT" dirty="0"/>
              <a:t>sample </a:t>
            </a:r>
            <a:r>
              <a:rPr lang="de-AT" dirty="0" err="1"/>
              <a:t>size</a:t>
            </a:r>
            <a:r>
              <a:rPr lang="de-AT" dirty="0"/>
              <a:t> = 19; 19; 22</a:t>
            </a:r>
          </a:p>
        </p:txBody>
      </p:sp>
      <p:sp>
        <p:nvSpPr>
          <p:cNvPr id="14" name="Textplatzhalter 13"/>
          <p:cNvSpPr>
            <a:spLocks noGrp="1"/>
          </p:cNvSpPr>
          <p:nvPr>
            <p:ph type="body" sz="quarter" idx="15"/>
          </p:nvPr>
        </p:nvSpPr>
        <p:spPr>
          <a:xfrm>
            <a:off x="344487" y="6243478"/>
            <a:ext cx="9217025" cy="246221"/>
          </a:xfrm>
        </p:spPr>
        <p:txBody>
          <a:bodyPr/>
          <a:lstStyle/>
          <a:p>
            <a:r>
              <a:rPr lang="en-US" dirty="0"/>
              <a:t>"How satisfied are you with the RU Advisory Group/Terminal Advisory Group (RAG/TAG) meetings. Is your attendance beneficial and useful for your company? (Is your attendance beneficial and useful for your company?)"</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Satisfaction with Co-operation with the RFC Management Board (1)</a:t>
            </a:r>
          </a:p>
        </p:txBody>
      </p:sp>
      <p:graphicFrame>
        <p:nvGraphicFramePr>
          <p:cNvPr id="8" name="KonvertiertesAutoGraphChart_20191106112813155"/>
          <p:cNvGraphicFramePr/>
          <p:nvPr>
            <p:extLst>
              <p:ext uri="{D42A27DB-BD31-4B8C-83A1-F6EECF244321}">
                <p14:modId xmlns:p14="http://schemas.microsoft.com/office/powerpoint/2010/main" val="3434270631"/>
              </p:ext>
            </p:extLst>
          </p:nvPr>
        </p:nvGraphicFramePr>
        <p:xfrm>
          <a:off x="344488" y="1557338"/>
          <a:ext cx="6084676" cy="44778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KonvertiertesAutoGraphChart_20191106112813155"/>
          <p:cNvGraphicFramePr/>
          <p:nvPr>
            <p:extLst>
              <p:ext uri="{D42A27DB-BD31-4B8C-83A1-F6EECF244321}">
                <p14:modId xmlns:p14="http://schemas.microsoft.com/office/powerpoint/2010/main" val="2327942123"/>
              </p:ext>
            </p:extLst>
          </p:nvPr>
        </p:nvGraphicFramePr>
        <p:xfrm>
          <a:off x="6429164" y="1557338"/>
          <a:ext cx="1800436" cy="447787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73"/>
          <p:cNvSpPr txBox="1">
            <a:spLocks noChangeArrowheads="1"/>
          </p:cNvSpPr>
          <p:nvPr/>
        </p:nvSpPr>
        <p:spPr bwMode="auto">
          <a:xfrm>
            <a:off x="7689304" y="1808820"/>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don't</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know</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17" name="Text Box 79"/>
          <p:cNvSpPr txBox="1">
            <a:spLocks noChangeArrowheads="1"/>
          </p:cNvSpPr>
          <p:nvPr/>
        </p:nvSpPr>
        <p:spPr bwMode="auto">
          <a:xfrm>
            <a:off x="7778204" y="3058744"/>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16% (3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15" name="Text Box 73"/>
          <p:cNvSpPr txBox="1">
            <a:spLocks noChangeArrowheads="1"/>
          </p:cNvSpPr>
          <p:nvPr/>
        </p:nvSpPr>
        <p:spPr bwMode="auto">
          <a:xfrm>
            <a:off x="8633951" y="1811268"/>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no</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answer</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20" name="Text Box 79"/>
          <p:cNvSpPr txBox="1">
            <a:spLocks noChangeArrowheads="1"/>
          </p:cNvSpPr>
          <p:nvPr/>
        </p:nvSpPr>
        <p:spPr bwMode="auto">
          <a:xfrm>
            <a:off x="8722851" y="3061192"/>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16% (3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grpSp>
        <p:nvGrpSpPr>
          <p:cNvPr id="29" name="Gruppieren 28"/>
          <p:cNvGrpSpPr/>
          <p:nvPr/>
        </p:nvGrpSpPr>
        <p:grpSpPr>
          <a:xfrm>
            <a:off x="6473557" y="5932502"/>
            <a:ext cx="171087" cy="171087"/>
            <a:chOff x="3748088" y="2905125"/>
            <a:chExt cx="269875" cy="269875"/>
          </a:xfrm>
        </p:grpSpPr>
        <p:sp>
          <p:nvSpPr>
            <p:cNvPr id="33" name="Oval 53"/>
            <p:cNvSpPr>
              <a:spLocks noChangeAspect="1" noChangeArrowheads="1"/>
            </p:cNvSpPr>
            <p:nvPr/>
          </p:nvSpPr>
          <p:spPr bwMode="gray">
            <a:xfrm flipH="1">
              <a:off x="3748088" y="2905125"/>
              <a:ext cx="269875" cy="269875"/>
            </a:xfrm>
            <a:prstGeom prst="ellipse">
              <a:avLst/>
            </a:prstGeom>
            <a:gradFill>
              <a:gsLst>
                <a:gs pos="0">
                  <a:srgbClr val="4B5A73"/>
                </a:gs>
                <a:gs pos="100000">
                  <a:srgbClr val="788CAF"/>
                </a:gs>
              </a:gsLst>
              <a:lin ang="16200000" scaled="1"/>
            </a:gradFill>
            <a:ln w="3175">
              <a:solidFill>
                <a:srgbClr val="4B5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4" name="Rectangle 54"/>
            <p:cNvSpPr>
              <a:spLocks noChangeAspect="1" noChangeArrowheads="1"/>
            </p:cNvSpPr>
            <p:nvPr/>
          </p:nvSpPr>
          <p:spPr bwMode="gray">
            <a:xfrm flipH="1">
              <a:off x="3802856" y="3021012"/>
              <a:ext cx="160338" cy="38100"/>
            </a:xfrm>
            <a:prstGeom prst="rect">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grpSp>
        <p:nvGrpSpPr>
          <p:cNvPr id="30" name="Gruppieren 29"/>
          <p:cNvGrpSpPr/>
          <p:nvPr/>
        </p:nvGrpSpPr>
        <p:grpSpPr>
          <a:xfrm>
            <a:off x="7769815" y="5932502"/>
            <a:ext cx="171087" cy="171087"/>
            <a:chOff x="3429000" y="2905125"/>
            <a:chExt cx="269875" cy="269875"/>
          </a:xfrm>
        </p:grpSpPr>
        <p:sp>
          <p:nvSpPr>
            <p:cNvPr id="31" name="Oval 56"/>
            <p:cNvSpPr>
              <a:spLocks noChangeAspect="1" noChangeArrowheads="1"/>
            </p:cNvSpPr>
            <p:nvPr/>
          </p:nvSpPr>
          <p:spPr bwMode="gray">
            <a:xfrm flipH="1">
              <a:off x="3429000" y="2905125"/>
              <a:ext cx="269875" cy="269875"/>
            </a:xfrm>
            <a:prstGeom prst="ellipse">
              <a:avLst/>
            </a:prstGeom>
            <a:gradFill>
              <a:gsLst>
                <a:gs pos="0">
                  <a:srgbClr val="829600"/>
                </a:gs>
                <a:gs pos="100000">
                  <a:srgbClr val="B4CD00"/>
                </a:gs>
              </a:gsLst>
              <a:lin ang="16200000" scaled="1"/>
            </a:gradFill>
            <a:ln w="3175">
              <a:solidFill>
                <a:srgbClr val="829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2" name="AutoShape 57"/>
            <p:cNvSpPr>
              <a:spLocks noChangeAspect="1" noChangeArrowheads="1"/>
            </p:cNvSpPr>
            <p:nvPr/>
          </p:nvSpPr>
          <p:spPr bwMode="gray">
            <a:xfrm flipH="1">
              <a:off x="3485356" y="2960687"/>
              <a:ext cx="157163" cy="158750"/>
            </a:xfrm>
            <a:prstGeom prst="plus">
              <a:avLst>
                <a:gd name="adj" fmla="val 38588"/>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sp>
        <p:nvSpPr>
          <p:cNvPr id="28" name="Pfeil nach links und rechts 27"/>
          <p:cNvSpPr/>
          <p:nvPr/>
        </p:nvSpPr>
        <p:spPr>
          <a:xfrm>
            <a:off x="6681427" y="5940890"/>
            <a:ext cx="1057222" cy="162699"/>
          </a:xfrm>
          <a:prstGeom prst="leftRightArrow">
            <a:avLst/>
          </a:prstGeom>
          <a:gradFill flip="none" rotWithShape="1">
            <a:gsLst>
              <a:gs pos="0">
                <a:srgbClr val="4B5A73"/>
              </a:gs>
              <a:gs pos="100000">
                <a:srgbClr val="829600"/>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spcAft>
                <a:spcPts val="1200"/>
              </a:spcAft>
            </a:pPr>
            <a:endParaRPr lang="de-AT" sz="1200" dirty="0" err="1">
              <a:solidFill>
                <a:schemeClr val="tx2"/>
              </a:solidFill>
            </a:endParaRPr>
          </a:p>
        </p:txBody>
      </p:sp>
    </p:spTree>
    <p:extLst>
      <p:ext uri="{BB962C8B-B14F-4D97-AF65-F5344CB8AC3E}">
        <p14:creationId xmlns:p14="http://schemas.microsoft.com/office/powerpoint/2010/main" val="323333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26</a:t>
            </a:fld>
            <a:endParaRPr lang="de-AT" dirty="0"/>
          </a:p>
        </p:txBody>
      </p:sp>
      <p:sp>
        <p:nvSpPr>
          <p:cNvPr id="12" name="Stichprobengroesse"/>
          <p:cNvSpPr>
            <a:spLocks noGrp="1"/>
          </p:cNvSpPr>
          <p:nvPr>
            <p:ph type="body" sz="quarter" idx="14"/>
          </p:nvPr>
        </p:nvSpPr>
        <p:spPr/>
        <p:txBody>
          <a:bodyPr/>
          <a:lstStyle/>
          <a:p>
            <a:r>
              <a:rPr lang="de-AT" dirty="0"/>
              <a:t>sample </a:t>
            </a:r>
            <a:r>
              <a:rPr lang="de-AT" dirty="0" err="1"/>
              <a:t>size</a:t>
            </a:r>
            <a:r>
              <a:rPr lang="de-AT" dirty="0"/>
              <a:t> = 19; 19; 22</a:t>
            </a:r>
          </a:p>
        </p:txBody>
      </p:sp>
      <p:sp>
        <p:nvSpPr>
          <p:cNvPr id="13" name="Fragewortlaut"/>
          <p:cNvSpPr>
            <a:spLocks noGrp="1"/>
          </p:cNvSpPr>
          <p:nvPr>
            <p:ph type="body" sz="quarter" idx="15"/>
          </p:nvPr>
        </p:nvSpPr>
        <p:spPr/>
        <p:txBody>
          <a:bodyPr/>
          <a:lstStyle/>
          <a:p>
            <a:r>
              <a:rPr lang="en-US" dirty="0"/>
              <a:t>"Do you consider that the opinion of the Advisory Group has been properly taken into account by the RFC Management Board?"</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Satisfaction with Co-operation with the RFC Management Board (2)</a:t>
            </a:r>
          </a:p>
        </p:txBody>
      </p:sp>
      <p:graphicFrame>
        <p:nvGraphicFramePr>
          <p:cNvPr id="8" name="KonvertiertesAutoGraphChart_20191106112813156"/>
          <p:cNvGraphicFramePr/>
          <p:nvPr>
            <p:extLst>
              <p:ext uri="{D42A27DB-BD31-4B8C-83A1-F6EECF244321}">
                <p14:modId xmlns:p14="http://schemas.microsoft.com/office/powerpoint/2010/main" val="1711763681"/>
              </p:ext>
            </p:extLst>
          </p:nvPr>
        </p:nvGraphicFramePr>
        <p:xfrm>
          <a:off x="344488" y="1557338"/>
          <a:ext cx="8796173" cy="464343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73"/>
          <p:cNvSpPr txBox="1">
            <a:spLocks noChangeArrowheads="1"/>
          </p:cNvSpPr>
          <p:nvPr/>
        </p:nvSpPr>
        <p:spPr bwMode="auto">
          <a:xfrm>
            <a:off x="7689304" y="1808820"/>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don't</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know</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10" name="Text Box 79"/>
          <p:cNvSpPr txBox="1">
            <a:spLocks noChangeArrowheads="1"/>
          </p:cNvSpPr>
          <p:nvPr/>
        </p:nvSpPr>
        <p:spPr bwMode="auto">
          <a:xfrm>
            <a:off x="7778204" y="2523580"/>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16% (3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11" name="Text Box 73"/>
          <p:cNvSpPr txBox="1">
            <a:spLocks noChangeArrowheads="1"/>
          </p:cNvSpPr>
          <p:nvPr/>
        </p:nvSpPr>
        <p:spPr bwMode="auto">
          <a:xfrm>
            <a:off x="8633951" y="1811268"/>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no</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answer</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14" name="Text Box 79"/>
          <p:cNvSpPr txBox="1">
            <a:spLocks noChangeArrowheads="1"/>
          </p:cNvSpPr>
          <p:nvPr/>
        </p:nvSpPr>
        <p:spPr bwMode="auto">
          <a:xfrm>
            <a:off x="8722851" y="2526028"/>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16% (3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Tree>
    <p:extLst>
      <p:ext uri="{BB962C8B-B14F-4D97-AF65-F5344CB8AC3E}">
        <p14:creationId xmlns:p14="http://schemas.microsoft.com/office/powerpoint/2010/main" val="212326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27</a:t>
            </a:fld>
            <a:endParaRPr lang="de-AT" dirty="0"/>
          </a:p>
        </p:txBody>
      </p:sp>
      <p:sp>
        <p:nvSpPr>
          <p:cNvPr id="14" name="Textplatzhalter 13"/>
          <p:cNvSpPr>
            <a:spLocks noGrp="1"/>
          </p:cNvSpPr>
          <p:nvPr>
            <p:ph type="body" sz="quarter" idx="15"/>
          </p:nvPr>
        </p:nvSpPr>
        <p:spPr>
          <a:xfrm>
            <a:off x="344487" y="6366588"/>
            <a:ext cx="9217025" cy="123111"/>
          </a:xfrm>
        </p:spPr>
        <p:txBody>
          <a:bodyPr/>
          <a:lstStyle/>
          <a:p>
            <a:r>
              <a:rPr lang="en-US" dirty="0"/>
              <a:t>"Do you have any suggestions/remarks/comments you would like to share with us for this topic? Please be as specific as possible."</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Feedback </a:t>
            </a:r>
            <a:r>
              <a:rPr lang="de-DE" dirty="0"/>
              <a:t>RFC </a:t>
            </a:r>
            <a:r>
              <a:rPr lang="de-DE" dirty="0" err="1"/>
              <a:t>Governance</a:t>
            </a:r>
            <a:r>
              <a:rPr lang="de-DE" dirty="0"/>
              <a:t> </a:t>
            </a:r>
            <a:r>
              <a:rPr lang="en-US" dirty="0"/>
              <a:t>|| open question</a:t>
            </a:r>
          </a:p>
        </p:txBody>
      </p:sp>
      <p:sp>
        <p:nvSpPr>
          <p:cNvPr id="24" name="Text Box 16"/>
          <p:cNvSpPr txBox="1">
            <a:spLocks noChangeArrowheads="1"/>
          </p:cNvSpPr>
          <p:nvPr/>
        </p:nvSpPr>
        <p:spPr bwMode="auto">
          <a:xfrm>
            <a:off x="647700" y="1360488"/>
            <a:ext cx="8850313" cy="4154984"/>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1000"/>
              </a:lnSpc>
              <a:spcBef>
                <a:spcPts val="600"/>
              </a:spcBef>
              <a:spcAft>
                <a:spcPts val="0"/>
              </a:spcAft>
              <a:buFontTx/>
              <a:buChar char="-"/>
            </a:pPr>
            <a:r>
              <a:rPr lang="en-US" altLang="de-DE" sz="1000" dirty="0">
                <a:solidFill>
                  <a:srgbClr val="4B5A73"/>
                </a:solidFill>
              </a:rPr>
              <a:t>1) Give RUs significant roles of power in RAG, </a:t>
            </a:r>
            <a:r>
              <a:rPr lang="en-US" altLang="de-DE" sz="1000" dirty="0" err="1">
                <a:solidFill>
                  <a:srgbClr val="4B5A73"/>
                </a:solidFill>
              </a:rPr>
              <a:t>MaBo</a:t>
            </a:r>
            <a:r>
              <a:rPr lang="en-US" altLang="de-DE" sz="1000" dirty="0">
                <a:solidFill>
                  <a:srgbClr val="4B5A73"/>
                </a:solidFill>
              </a:rPr>
              <a:t> and </a:t>
            </a:r>
            <a:r>
              <a:rPr lang="en-US" altLang="de-DE" sz="1000" dirty="0" err="1">
                <a:solidFill>
                  <a:srgbClr val="4B5A73"/>
                </a:solidFill>
              </a:rPr>
              <a:t>ExBO</a:t>
            </a:r>
            <a:r>
              <a:rPr lang="en-US" altLang="de-DE" sz="1000" dirty="0">
                <a:solidFill>
                  <a:srgbClr val="4B5A73"/>
                </a:solidFill>
              </a:rPr>
              <a:t>. 2) Simplify governance and make decision making much more effective, consequential, rapid</a:t>
            </a:r>
          </a:p>
          <a:p>
            <a:pPr>
              <a:lnSpc>
                <a:spcPts val="1000"/>
              </a:lnSpc>
              <a:spcBef>
                <a:spcPts val="600"/>
              </a:spcBef>
              <a:spcAft>
                <a:spcPts val="0"/>
              </a:spcAft>
              <a:buFontTx/>
              <a:buChar char="-"/>
            </a:pPr>
            <a:r>
              <a:rPr lang="en-US" altLang="de-DE" sz="1000" dirty="0">
                <a:solidFill>
                  <a:srgbClr val="4B5A73"/>
                </a:solidFill>
              </a:rPr>
              <a:t>3) Empower corridors vis-a-vis national IMs (NSAs and Ministries) to protect and grow their freight clients. 4) </a:t>
            </a:r>
            <a:r>
              <a:rPr lang="en-US" altLang="de-DE" sz="1000" dirty="0" err="1">
                <a:solidFill>
                  <a:srgbClr val="4B5A73"/>
                </a:solidFill>
              </a:rPr>
              <a:t>Formalise</a:t>
            </a:r>
            <a:r>
              <a:rPr lang="en-US" altLang="de-DE" sz="1000" dirty="0">
                <a:solidFill>
                  <a:srgbClr val="4B5A73"/>
                </a:solidFill>
              </a:rPr>
              <a:t> and </a:t>
            </a:r>
            <a:r>
              <a:rPr lang="en-US" altLang="de-DE" sz="1000" dirty="0" err="1">
                <a:solidFill>
                  <a:srgbClr val="4B5A73"/>
                </a:solidFill>
              </a:rPr>
              <a:t>harmonise</a:t>
            </a:r>
            <a:r>
              <a:rPr lang="en-US" altLang="de-DE" sz="1000" dirty="0">
                <a:solidFill>
                  <a:srgbClr val="4B5A73"/>
                </a:solidFill>
              </a:rPr>
              <a:t> all procedures, mandates, tasks and roles on the different RFCs</a:t>
            </a:r>
          </a:p>
          <a:p>
            <a:pPr>
              <a:lnSpc>
                <a:spcPts val="1000"/>
              </a:lnSpc>
              <a:spcBef>
                <a:spcPts val="600"/>
              </a:spcBef>
              <a:spcAft>
                <a:spcPts val="0"/>
              </a:spcAft>
              <a:buFontTx/>
              <a:buChar char="-"/>
            </a:pPr>
            <a:r>
              <a:rPr lang="en-US" altLang="de-DE" sz="1000" dirty="0">
                <a:solidFill>
                  <a:srgbClr val="4B5A73"/>
                </a:solidFill>
              </a:rPr>
              <a:t>4) </a:t>
            </a:r>
            <a:r>
              <a:rPr lang="en-US" altLang="de-DE" sz="1000" dirty="0" err="1">
                <a:solidFill>
                  <a:srgbClr val="4B5A73"/>
                </a:solidFill>
              </a:rPr>
              <a:t>Formalise</a:t>
            </a:r>
            <a:r>
              <a:rPr lang="en-US" altLang="de-DE" sz="1000" dirty="0">
                <a:solidFill>
                  <a:srgbClr val="4B5A73"/>
                </a:solidFill>
              </a:rPr>
              <a:t> and </a:t>
            </a:r>
            <a:r>
              <a:rPr lang="en-US" altLang="de-DE" sz="1000" dirty="0" err="1">
                <a:solidFill>
                  <a:srgbClr val="4B5A73"/>
                </a:solidFill>
              </a:rPr>
              <a:t>harmonise</a:t>
            </a:r>
            <a:r>
              <a:rPr lang="en-US" altLang="de-DE" sz="1000" dirty="0">
                <a:solidFill>
                  <a:srgbClr val="4B5A73"/>
                </a:solidFill>
              </a:rPr>
              <a:t> all procedures, mandates, tasks and roles on the different RFCs. 5) RNE guidelines should become mandatory for all players. 6) Reduce national influences by enforcing EU regulation and parameter implementation</a:t>
            </a:r>
          </a:p>
          <a:p>
            <a:pPr>
              <a:lnSpc>
                <a:spcPts val="1000"/>
              </a:lnSpc>
              <a:spcBef>
                <a:spcPts val="600"/>
              </a:spcBef>
              <a:spcAft>
                <a:spcPts val="0"/>
              </a:spcAft>
              <a:buFontTx/>
              <a:buChar char="-"/>
            </a:pPr>
            <a:r>
              <a:rPr lang="en-US" altLang="de-DE" sz="1000" dirty="0">
                <a:solidFill>
                  <a:srgbClr val="4B5A73"/>
                </a:solidFill>
              </a:rPr>
              <a:t>7) Give EU objectives of ‘30 by 2030’ an official place in the RFC functioning. 8) </a:t>
            </a:r>
            <a:r>
              <a:rPr lang="en-US" altLang="de-DE" sz="1000" dirty="0" err="1">
                <a:solidFill>
                  <a:srgbClr val="4B5A73"/>
                </a:solidFill>
              </a:rPr>
              <a:t>Harmonisation</a:t>
            </a:r>
            <a:r>
              <a:rPr lang="en-US" altLang="de-DE" sz="1000" dirty="0">
                <a:solidFill>
                  <a:srgbClr val="4B5A73"/>
                </a:solidFill>
              </a:rPr>
              <a:t> of network statements, relevant national procedures and tool usage</a:t>
            </a:r>
          </a:p>
          <a:p>
            <a:pPr>
              <a:lnSpc>
                <a:spcPts val="1000"/>
              </a:lnSpc>
              <a:spcBef>
                <a:spcPts val="600"/>
              </a:spcBef>
              <a:spcAft>
                <a:spcPts val="0"/>
              </a:spcAft>
              <a:buFontTx/>
              <a:buChar char="-"/>
            </a:pPr>
            <a:r>
              <a:rPr lang="en-US" altLang="de-DE" sz="1000" dirty="0">
                <a:solidFill>
                  <a:srgbClr val="4B5A73"/>
                </a:solidFill>
              </a:rPr>
              <a:t>9) Coordinate investment planning on a European scale; align RCF with CNC network. 10) Improve customer usefulness of tools and TCR </a:t>
            </a:r>
            <a:r>
              <a:rPr lang="en-US" altLang="de-DE" sz="1000" dirty="0" err="1">
                <a:solidFill>
                  <a:srgbClr val="4B5A73"/>
                </a:solidFill>
              </a:rPr>
              <a:t>Harmonisation</a:t>
            </a:r>
            <a:r>
              <a:rPr lang="en-US" altLang="de-DE" sz="1000" dirty="0">
                <a:solidFill>
                  <a:srgbClr val="4B5A73"/>
                </a:solidFill>
              </a:rPr>
              <a:t> of national rules would make a simplified RFC governance structure possible.</a:t>
            </a:r>
          </a:p>
          <a:p>
            <a:pPr>
              <a:lnSpc>
                <a:spcPts val="1000"/>
              </a:lnSpc>
              <a:spcBef>
                <a:spcPts val="600"/>
              </a:spcBef>
              <a:spcAft>
                <a:spcPts val="0"/>
              </a:spcAft>
              <a:buFontTx/>
              <a:buChar char="-"/>
            </a:pPr>
            <a:r>
              <a:rPr lang="en-US" altLang="de-DE" sz="1000" dirty="0">
                <a:solidFill>
                  <a:srgbClr val="4B5A73"/>
                </a:solidFill>
              </a:rPr>
              <a:t>commitment to improve situation for customers not always felt as "How can I help you"-service provider IM but more a "What do you now want again?" attitude</a:t>
            </a:r>
          </a:p>
          <a:p>
            <a:pPr>
              <a:lnSpc>
                <a:spcPts val="1000"/>
              </a:lnSpc>
              <a:spcBef>
                <a:spcPts val="600"/>
              </a:spcBef>
              <a:spcAft>
                <a:spcPts val="0"/>
              </a:spcAft>
              <a:buFontTx/>
              <a:buChar char="-"/>
            </a:pPr>
            <a:r>
              <a:rPr lang="en-US" altLang="de-DE" sz="1000" dirty="0">
                <a:solidFill>
                  <a:srgbClr val="4B5A73"/>
                </a:solidFill>
              </a:rPr>
              <a:t>Dedicated home work for each participant between RAG's otherwise no fast progress</a:t>
            </a:r>
          </a:p>
          <a:p>
            <a:pPr>
              <a:lnSpc>
                <a:spcPts val="1000"/>
              </a:lnSpc>
              <a:spcBef>
                <a:spcPts val="600"/>
              </a:spcBef>
              <a:spcAft>
                <a:spcPts val="0"/>
              </a:spcAft>
              <a:buFontTx/>
              <a:buChar char="-"/>
            </a:pPr>
            <a:r>
              <a:rPr lang="en-US" altLang="de-DE" sz="1000" dirty="0" err="1">
                <a:solidFill>
                  <a:srgbClr val="4B5A73"/>
                </a:solidFill>
              </a:rPr>
              <a:t>Formalise</a:t>
            </a:r>
            <a:r>
              <a:rPr lang="en-US" altLang="de-DE" sz="1000" dirty="0">
                <a:solidFill>
                  <a:srgbClr val="4B5A73"/>
                </a:solidFill>
              </a:rPr>
              <a:t> and </a:t>
            </a:r>
            <a:r>
              <a:rPr lang="en-US" altLang="de-DE" sz="1000" dirty="0" err="1">
                <a:solidFill>
                  <a:srgbClr val="4B5A73"/>
                </a:solidFill>
              </a:rPr>
              <a:t>harmonise</a:t>
            </a:r>
            <a:r>
              <a:rPr lang="en-US" altLang="de-DE" sz="1000" dirty="0">
                <a:solidFill>
                  <a:srgbClr val="4B5A73"/>
                </a:solidFill>
              </a:rPr>
              <a:t> all procedures, mandates, tasks and roles on the different RFCs / RNE guidelines should become mandatory for all players / Reduce national influences by enforcing EU regulation and parameter implementation</a:t>
            </a:r>
          </a:p>
          <a:p>
            <a:pPr>
              <a:lnSpc>
                <a:spcPts val="1000"/>
              </a:lnSpc>
              <a:spcBef>
                <a:spcPts val="600"/>
              </a:spcBef>
              <a:spcAft>
                <a:spcPts val="0"/>
              </a:spcAft>
              <a:buFontTx/>
              <a:buChar char="-"/>
            </a:pPr>
            <a:r>
              <a:rPr lang="en-US" altLang="de-DE" sz="1000" dirty="0">
                <a:solidFill>
                  <a:srgbClr val="4B5A73"/>
                </a:solidFill>
              </a:rPr>
              <a:t>Give EU objectives of ‘30 by 2030’ an official place in the RFC functioning / </a:t>
            </a:r>
            <a:r>
              <a:rPr lang="en-US" altLang="de-DE" sz="1000" dirty="0" err="1">
                <a:solidFill>
                  <a:srgbClr val="4B5A73"/>
                </a:solidFill>
              </a:rPr>
              <a:t>Harmonisation</a:t>
            </a:r>
            <a:r>
              <a:rPr lang="en-US" altLang="de-DE" sz="1000" dirty="0">
                <a:solidFill>
                  <a:srgbClr val="4B5A73"/>
                </a:solidFill>
              </a:rPr>
              <a:t> of network statements, relevant national procedures and tool usage / Coordinate investment planning on a European scale; align RCF with CNC network</a:t>
            </a:r>
          </a:p>
          <a:p>
            <a:pPr>
              <a:lnSpc>
                <a:spcPts val="1000"/>
              </a:lnSpc>
              <a:spcBef>
                <a:spcPts val="600"/>
              </a:spcBef>
              <a:spcAft>
                <a:spcPts val="0"/>
              </a:spcAft>
              <a:buFontTx/>
              <a:buChar char="-"/>
            </a:pPr>
            <a:r>
              <a:rPr lang="en-US" altLang="de-DE" sz="1000" dirty="0">
                <a:solidFill>
                  <a:srgbClr val="4B5A73"/>
                </a:solidFill>
              </a:rPr>
              <a:t>Give RUs significant roles of power in RAG, </a:t>
            </a:r>
            <a:r>
              <a:rPr lang="en-US" altLang="de-DE" sz="1000" dirty="0" err="1">
                <a:solidFill>
                  <a:srgbClr val="4B5A73"/>
                </a:solidFill>
              </a:rPr>
              <a:t>MaBo</a:t>
            </a:r>
            <a:r>
              <a:rPr lang="en-US" altLang="de-DE" sz="1000" dirty="0">
                <a:solidFill>
                  <a:srgbClr val="4B5A73"/>
                </a:solidFill>
              </a:rPr>
              <a:t> and </a:t>
            </a:r>
            <a:r>
              <a:rPr lang="en-US" altLang="de-DE" sz="1000" dirty="0" err="1">
                <a:solidFill>
                  <a:srgbClr val="4B5A73"/>
                </a:solidFill>
              </a:rPr>
              <a:t>ExBO</a:t>
            </a:r>
            <a:r>
              <a:rPr lang="en-US" altLang="de-DE" sz="1000" dirty="0">
                <a:solidFill>
                  <a:srgbClr val="4B5A73"/>
                </a:solidFill>
              </a:rPr>
              <a:t> / Simplify governance and make decision making much more effective, consequential, rapid / Empower corridors vis-a-vis national IMs (NSAs and Ministries) to protect and grow their freight clients</a:t>
            </a:r>
          </a:p>
          <a:p>
            <a:pPr>
              <a:lnSpc>
                <a:spcPts val="1000"/>
              </a:lnSpc>
              <a:spcBef>
                <a:spcPts val="600"/>
              </a:spcBef>
              <a:spcAft>
                <a:spcPts val="0"/>
              </a:spcAft>
              <a:buFontTx/>
              <a:buChar char="-"/>
            </a:pPr>
            <a:r>
              <a:rPr lang="en-US" altLang="de-DE" sz="1000" dirty="0">
                <a:solidFill>
                  <a:srgbClr val="4B5A73"/>
                </a:solidFill>
              </a:rPr>
              <a:t>Improve customer usefulness of tools and TCR / </a:t>
            </a:r>
            <a:r>
              <a:rPr lang="en-US" altLang="de-DE" sz="1000" dirty="0" err="1">
                <a:solidFill>
                  <a:srgbClr val="4B5A73"/>
                </a:solidFill>
              </a:rPr>
              <a:t>Harmonisation</a:t>
            </a:r>
            <a:r>
              <a:rPr lang="en-US" altLang="de-DE" sz="1000" dirty="0">
                <a:solidFill>
                  <a:srgbClr val="4B5A73"/>
                </a:solidFill>
              </a:rPr>
              <a:t> of national rules would make a simplified RFC governance structure possible.</a:t>
            </a:r>
          </a:p>
          <a:p>
            <a:pPr>
              <a:lnSpc>
                <a:spcPts val="1000"/>
              </a:lnSpc>
              <a:spcBef>
                <a:spcPts val="600"/>
              </a:spcBef>
              <a:spcAft>
                <a:spcPts val="0"/>
              </a:spcAft>
              <a:buFontTx/>
              <a:buChar char="-"/>
            </a:pPr>
            <a:r>
              <a:rPr lang="en-US" altLang="de-DE" sz="1000" dirty="0">
                <a:solidFill>
                  <a:srgbClr val="4B5A73"/>
                </a:solidFill>
              </a:rPr>
              <a:t>Ministries must be part of the game - hearing requirements of RU's first hand</a:t>
            </a:r>
          </a:p>
          <a:p>
            <a:pPr>
              <a:lnSpc>
                <a:spcPts val="1000"/>
              </a:lnSpc>
              <a:spcBef>
                <a:spcPts val="600"/>
              </a:spcBef>
              <a:spcAft>
                <a:spcPts val="0"/>
              </a:spcAft>
              <a:buFontTx/>
              <a:buChar char="-"/>
            </a:pPr>
            <a:r>
              <a:rPr lang="en-US" altLang="de-DE" sz="1000" dirty="0">
                <a:solidFill>
                  <a:srgbClr val="4B5A73"/>
                </a:solidFill>
              </a:rPr>
              <a:t>Participation rate of RU's must be bigger</a:t>
            </a:r>
          </a:p>
          <a:p>
            <a:pPr>
              <a:lnSpc>
                <a:spcPts val="1000"/>
              </a:lnSpc>
              <a:spcBef>
                <a:spcPts val="600"/>
              </a:spcBef>
              <a:spcAft>
                <a:spcPts val="0"/>
              </a:spcAft>
              <a:buFontTx/>
              <a:buChar char="-"/>
            </a:pPr>
            <a:r>
              <a:rPr lang="en-US" altLang="de-DE" sz="1000" dirty="0">
                <a:solidFill>
                  <a:srgbClr val="4B5A73"/>
                </a:solidFill>
              </a:rPr>
              <a:t>RAG can still be run more efficient</a:t>
            </a:r>
          </a:p>
          <a:p>
            <a:pPr>
              <a:lnSpc>
                <a:spcPts val="1000"/>
              </a:lnSpc>
              <a:spcBef>
                <a:spcPts val="600"/>
              </a:spcBef>
              <a:spcAft>
                <a:spcPts val="0"/>
              </a:spcAft>
              <a:buFontTx/>
              <a:buChar char="-"/>
            </a:pPr>
            <a:r>
              <a:rPr lang="en-US" altLang="de-DE" sz="1000" dirty="0">
                <a:solidFill>
                  <a:srgbClr val="4B5A73"/>
                </a:solidFill>
              </a:rPr>
              <a:t>Revision 913/2010 should be a chance to optimize progress</a:t>
            </a:r>
            <a:endParaRPr lang="de-AT" altLang="de-DE" sz="1000" dirty="0">
              <a:solidFill>
                <a:srgbClr val="4B5A73"/>
              </a:solidFill>
            </a:endParaRPr>
          </a:p>
        </p:txBody>
      </p:sp>
    </p:spTree>
    <p:extLst>
      <p:ext uri="{BB962C8B-B14F-4D97-AF65-F5344CB8AC3E}">
        <p14:creationId xmlns:p14="http://schemas.microsoft.com/office/powerpoint/2010/main" val="357445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28</a:t>
            </a:fld>
            <a:endParaRPr lang="de-AT" dirty="0"/>
          </a:p>
        </p:txBody>
      </p:sp>
      <p:sp>
        <p:nvSpPr>
          <p:cNvPr id="13" name="Stichprobengroesse"/>
          <p:cNvSpPr>
            <a:spLocks noGrp="1"/>
          </p:cNvSpPr>
          <p:nvPr>
            <p:ph type="body" sz="quarter" idx="14"/>
          </p:nvPr>
        </p:nvSpPr>
        <p:spPr/>
        <p:txBody>
          <a:bodyPr/>
          <a:lstStyle/>
          <a:p>
            <a:r>
              <a:rPr lang="de-AT" dirty="0"/>
              <a:t>sample </a:t>
            </a:r>
            <a:r>
              <a:rPr lang="de-AT" dirty="0" err="1"/>
              <a:t>size</a:t>
            </a:r>
            <a:r>
              <a:rPr lang="de-AT" dirty="0"/>
              <a:t> = 19; 19; 22</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Satisfaction with Overall RFC Communication</a:t>
            </a:r>
          </a:p>
        </p:txBody>
      </p:sp>
      <p:graphicFrame>
        <p:nvGraphicFramePr>
          <p:cNvPr id="8" name="KonvertiertesAutoGraphChart_20191106112813157"/>
          <p:cNvGraphicFramePr/>
          <p:nvPr>
            <p:extLst>
              <p:ext uri="{D42A27DB-BD31-4B8C-83A1-F6EECF244321}">
                <p14:modId xmlns:p14="http://schemas.microsoft.com/office/powerpoint/2010/main" val="3534250162"/>
              </p:ext>
            </p:extLst>
          </p:nvPr>
        </p:nvGraphicFramePr>
        <p:xfrm>
          <a:off x="344488" y="1557338"/>
          <a:ext cx="6084676" cy="44778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KonvertiertesAutoGraphChart_20191106112813157"/>
          <p:cNvGraphicFramePr/>
          <p:nvPr>
            <p:extLst>
              <p:ext uri="{D42A27DB-BD31-4B8C-83A1-F6EECF244321}">
                <p14:modId xmlns:p14="http://schemas.microsoft.com/office/powerpoint/2010/main" val="3437125977"/>
              </p:ext>
            </p:extLst>
          </p:nvPr>
        </p:nvGraphicFramePr>
        <p:xfrm>
          <a:off x="6429164" y="1557338"/>
          <a:ext cx="1800436" cy="447787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73"/>
          <p:cNvSpPr txBox="1">
            <a:spLocks noChangeArrowheads="1"/>
          </p:cNvSpPr>
          <p:nvPr/>
        </p:nvSpPr>
        <p:spPr bwMode="auto">
          <a:xfrm>
            <a:off x="7689304" y="1808820"/>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don't</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know</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17" name="Text Box 79"/>
          <p:cNvSpPr txBox="1">
            <a:spLocks noChangeArrowheads="1"/>
          </p:cNvSpPr>
          <p:nvPr/>
        </p:nvSpPr>
        <p:spPr bwMode="auto">
          <a:xfrm>
            <a:off x="7778204" y="2158023"/>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15" name="Text Box 73"/>
          <p:cNvSpPr txBox="1">
            <a:spLocks noChangeArrowheads="1"/>
          </p:cNvSpPr>
          <p:nvPr/>
        </p:nvSpPr>
        <p:spPr bwMode="auto">
          <a:xfrm>
            <a:off x="8633951" y="1811268"/>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no</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answer</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20" name="Text Box 79"/>
          <p:cNvSpPr txBox="1">
            <a:spLocks noChangeArrowheads="1"/>
          </p:cNvSpPr>
          <p:nvPr/>
        </p:nvSpPr>
        <p:spPr bwMode="auto">
          <a:xfrm>
            <a:off x="8726449" y="2160471"/>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11% (2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21" name="Text Box 79"/>
          <p:cNvSpPr txBox="1">
            <a:spLocks noChangeArrowheads="1"/>
          </p:cNvSpPr>
          <p:nvPr/>
        </p:nvSpPr>
        <p:spPr bwMode="auto">
          <a:xfrm>
            <a:off x="7781802" y="3902569"/>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21% (4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22" name="Text Box 79"/>
          <p:cNvSpPr txBox="1">
            <a:spLocks noChangeArrowheads="1"/>
          </p:cNvSpPr>
          <p:nvPr/>
        </p:nvSpPr>
        <p:spPr bwMode="auto">
          <a:xfrm>
            <a:off x="8726449" y="3905017"/>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11% (2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23" name="Text Box 79"/>
          <p:cNvSpPr txBox="1">
            <a:spLocks noChangeArrowheads="1"/>
          </p:cNvSpPr>
          <p:nvPr/>
        </p:nvSpPr>
        <p:spPr bwMode="auto">
          <a:xfrm>
            <a:off x="7781802" y="4755207"/>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26% (15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24" name="Text Box 79"/>
          <p:cNvSpPr txBox="1">
            <a:spLocks noChangeArrowheads="1"/>
          </p:cNvSpPr>
          <p:nvPr/>
        </p:nvSpPr>
        <p:spPr bwMode="auto">
          <a:xfrm>
            <a:off x="8726449" y="4757655"/>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11% (2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grpSp>
        <p:nvGrpSpPr>
          <p:cNvPr id="29" name="Gruppieren 28"/>
          <p:cNvGrpSpPr/>
          <p:nvPr/>
        </p:nvGrpSpPr>
        <p:grpSpPr>
          <a:xfrm>
            <a:off x="6473557" y="5932502"/>
            <a:ext cx="171087" cy="171087"/>
            <a:chOff x="3748088" y="2905125"/>
            <a:chExt cx="269875" cy="269875"/>
          </a:xfrm>
        </p:grpSpPr>
        <p:sp>
          <p:nvSpPr>
            <p:cNvPr id="33" name="Oval 53"/>
            <p:cNvSpPr>
              <a:spLocks noChangeAspect="1" noChangeArrowheads="1"/>
            </p:cNvSpPr>
            <p:nvPr/>
          </p:nvSpPr>
          <p:spPr bwMode="gray">
            <a:xfrm flipH="1">
              <a:off x="3748088" y="2905125"/>
              <a:ext cx="269875" cy="269875"/>
            </a:xfrm>
            <a:prstGeom prst="ellipse">
              <a:avLst/>
            </a:prstGeom>
            <a:gradFill>
              <a:gsLst>
                <a:gs pos="0">
                  <a:srgbClr val="4B5A73"/>
                </a:gs>
                <a:gs pos="100000">
                  <a:srgbClr val="788CAF"/>
                </a:gs>
              </a:gsLst>
              <a:lin ang="16200000" scaled="1"/>
            </a:gradFill>
            <a:ln w="3175">
              <a:solidFill>
                <a:srgbClr val="4B5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4" name="Rectangle 54"/>
            <p:cNvSpPr>
              <a:spLocks noChangeAspect="1" noChangeArrowheads="1"/>
            </p:cNvSpPr>
            <p:nvPr/>
          </p:nvSpPr>
          <p:spPr bwMode="gray">
            <a:xfrm flipH="1">
              <a:off x="3802856" y="3021012"/>
              <a:ext cx="160338" cy="38100"/>
            </a:xfrm>
            <a:prstGeom prst="rect">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grpSp>
        <p:nvGrpSpPr>
          <p:cNvPr id="30" name="Gruppieren 29"/>
          <p:cNvGrpSpPr/>
          <p:nvPr/>
        </p:nvGrpSpPr>
        <p:grpSpPr>
          <a:xfrm>
            <a:off x="7769815" y="5932502"/>
            <a:ext cx="171087" cy="171087"/>
            <a:chOff x="3429000" y="2905125"/>
            <a:chExt cx="269875" cy="269875"/>
          </a:xfrm>
        </p:grpSpPr>
        <p:sp>
          <p:nvSpPr>
            <p:cNvPr id="31" name="Oval 56"/>
            <p:cNvSpPr>
              <a:spLocks noChangeAspect="1" noChangeArrowheads="1"/>
            </p:cNvSpPr>
            <p:nvPr/>
          </p:nvSpPr>
          <p:spPr bwMode="gray">
            <a:xfrm flipH="1">
              <a:off x="3429000" y="2905125"/>
              <a:ext cx="269875" cy="269875"/>
            </a:xfrm>
            <a:prstGeom prst="ellipse">
              <a:avLst/>
            </a:prstGeom>
            <a:gradFill>
              <a:gsLst>
                <a:gs pos="0">
                  <a:srgbClr val="829600"/>
                </a:gs>
                <a:gs pos="100000">
                  <a:srgbClr val="B4CD00"/>
                </a:gs>
              </a:gsLst>
              <a:lin ang="16200000" scaled="1"/>
            </a:gradFill>
            <a:ln w="3175">
              <a:solidFill>
                <a:srgbClr val="829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2" name="AutoShape 57"/>
            <p:cNvSpPr>
              <a:spLocks noChangeAspect="1" noChangeArrowheads="1"/>
            </p:cNvSpPr>
            <p:nvPr/>
          </p:nvSpPr>
          <p:spPr bwMode="gray">
            <a:xfrm flipH="1">
              <a:off x="3485356" y="2960687"/>
              <a:ext cx="157163" cy="158750"/>
            </a:xfrm>
            <a:prstGeom prst="plus">
              <a:avLst>
                <a:gd name="adj" fmla="val 38588"/>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sp>
        <p:nvSpPr>
          <p:cNvPr id="28" name="Pfeil nach links und rechts 27"/>
          <p:cNvSpPr/>
          <p:nvPr/>
        </p:nvSpPr>
        <p:spPr>
          <a:xfrm>
            <a:off x="6681427" y="5940890"/>
            <a:ext cx="1057222" cy="162699"/>
          </a:xfrm>
          <a:prstGeom prst="leftRightArrow">
            <a:avLst/>
          </a:prstGeom>
          <a:gradFill flip="none" rotWithShape="1">
            <a:gsLst>
              <a:gs pos="0">
                <a:srgbClr val="4B5A73"/>
              </a:gs>
              <a:gs pos="100000">
                <a:srgbClr val="829600"/>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spcAft>
                <a:spcPts val="1200"/>
              </a:spcAft>
            </a:pPr>
            <a:endParaRPr lang="de-AT" sz="1200" dirty="0" err="1">
              <a:solidFill>
                <a:schemeClr val="tx2"/>
              </a:solidFill>
            </a:endParaRPr>
          </a:p>
        </p:txBody>
      </p:sp>
      <p:sp>
        <p:nvSpPr>
          <p:cNvPr id="35" name="Text Box 79"/>
          <p:cNvSpPr txBox="1">
            <a:spLocks noChangeArrowheads="1"/>
          </p:cNvSpPr>
          <p:nvPr/>
        </p:nvSpPr>
        <p:spPr bwMode="auto">
          <a:xfrm>
            <a:off x="7781802" y="3022119"/>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16% (3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36" name="Text Box 79"/>
          <p:cNvSpPr txBox="1">
            <a:spLocks noChangeArrowheads="1"/>
          </p:cNvSpPr>
          <p:nvPr/>
        </p:nvSpPr>
        <p:spPr bwMode="auto">
          <a:xfrm>
            <a:off x="8726449" y="3024567"/>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11% (2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41" name="Textplatzhalter 12"/>
          <p:cNvSpPr>
            <a:spLocks noGrp="1"/>
          </p:cNvSpPr>
          <p:nvPr>
            <p:ph type="body" sz="quarter" idx="15"/>
          </p:nvPr>
        </p:nvSpPr>
        <p:spPr>
          <a:xfrm>
            <a:off x="344487" y="6120367"/>
            <a:ext cx="9217025" cy="369332"/>
          </a:xfrm>
        </p:spPr>
        <p:txBody>
          <a:bodyPr/>
          <a:lstStyle/>
          <a:p>
            <a:r>
              <a:rPr lang="en-US" dirty="0"/>
              <a:t>"To which extent are you satisfied with the information provided by RFC's website? || To which extent are you satisfied with the information provided by the RAG/TAG meetings? || To which extent are you satisfied with the communication with and information provided by the Management Board of the RFC other than at the RAG/TAG meetings? || To which extent are you satisfied with the annual report published by the RFC?"</a:t>
            </a:r>
          </a:p>
        </p:txBody>
      </p:sp>
    </p:spTree>
    <p:extLst>
      <p:ext uri="{BB962C8B-B14F-4D97-AF65-F5344CB8AC3E}">
        <p14:creationId xmlns:p14="http://schemas.microsoft.com/office/powerpoint/2010/main" val="27410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29</a:t>
            </a:fld>
            <a:endParaRPr lang="de-AT" dirty="0"/>
          </a:p>
        </p:txBody>
      </p:sp>
      <p:sp>
        <p:nvSpPr>
          <p:cNvPr id="14" name="Textplatzhalter 13"/>
          <p:cNvSpPr>
            <a:spLocks noGrp="1"/>
          </p:cNvSpPr>
          <p:nvPr>
            <p:ph type="body" sz="quarter" idx="15"/>
          </p:nvPr>
        </p:nvSpPr>
        <p:spPr>
          <a:xfrm>
            <a:off x="344487" y="6366588"/>
            <a:ext cx="9217025" cy="123111"/>
          </a:xfrm>
        </p:spPr>
        <p:txBody>
          <a:bodyPr/>
          <a:lstStyle/>
          <a:p>
            <a:r>
              <a:rPr lang="en-US" dirty="0"/>
              <a:t>"Do you have any suggestions/remarks/comments you would like to share with us for this topic? Please be as specific as possible."</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Feedback </a:t>
            </a:r>
            <a:r>
              <a:rPr lang="de-DE" dirty="0"/>
              <a:t>Overall RFC Communication </a:t>
            </a:r>
            <a:r>
              <a:rPr lang="en-US" dirty="0"/>
              <a:t>|| open question</a:t>
            </a:r>
          </a:p>
        </p:txBody>
      </p:sp>
      <p:sp>
        <p:nvSpPr>
          <p:cNvPr id="24" name="Text Box 16"/>
          <p:cNvSpPr txBox="1">
            <a:spLocks noChangeArrowheads="1"/>
          </p:cNvSpPr>
          <p:nvPr/>
        </p:nvSpPr>
        <p:spPr bwMode="auto">
          <a:xfrm>
            <a:off x="647700" y="1360488"/>
            <a:ext cx="8850313" cy="333425"/>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1000"/>
              </a:lnSpc>
              <a:spcBef>
                <a:spcPts val="600"/>
              </a:spcBef>
              <a:spcAft>
                <a:spcPts val="0"/>
              </a:spcAft>
              <a:buFontTx/>
              <a:buChar char="-"/>
            </a:pPr>
            <a:r>
              <a:rPr lang="en-US" altLang="de-DE" sz="1000" dirty="0">
                <a:solidFill>
                  <a:srgbClr val="4B5A73"/>
                </a:solidFill>
              </a:rPr>
              <a:t>Refocus from administrative burdens of corridors towards business fostering work.</a:t>
            </a:r>
          </a:p>
          <a:p>
            <a:pPr>
              <a:lnSpc>
                <a:spcPts val="1000"/>
              </a:lnSpc>
              <a:spcBef>
                <a:spcPts val="600"/>
              </a:spcBef>
              <a:spcAft>
                <a:spcPts val="0"/>
              </a:spcAft>
              <a:buFontTx/>
              <a:buChar char="-"/>
            </a:pPr>
            <a:r>
              <a:rPr lang="en-US" altLang="de-DE" sz="1000" dirty="0">
                <a:solidFill>
                  <a:srgbClr val="4B5A73"/>
                </a:solidFill>
              </a:rPr>
              <a:t>Still more transparency between MB/</a:t>
            </a:r>
            <a:r>
              <a:rPr lang="en-US" altLang="de-DE" sz="1000" dirty="0" err="1">
                <a:solidFill>
                  <a:srgbClr val="4B5A73"/>
                </a:solidFill>
              </a:rPr>
              <a:t>ExB</a:t>
            </a:r>
            <a:r>
              <a:rPr lang="en-US" altLang="de-DE" sz="1000" dirty="0">
                <a:solidFill>
                  <a:srgbClr val="4B5A73"/>
                </a:solidFill>
              </a:rPr>
              <a:t>/RAG</a:t>
            </a:r>
            <a:endParaRPr lang="de-AT" altLang="de-DE" sz="1000" dirty="0">
              <a:solidFill>
                <a:srgbClr val="4B5A73"/>
              </a:solidFill>
            </a:endParaRPr>
          </a:p>
        </p:txBody>
      </p:sp>
    </p:spTree>
    <p:extLst>
      <p:ext uri="{BB962C8B-B14F-4D97-AF65-F5344CB8AC3E}">
        <p14:creationId xmlns:p14="http://schemas.microsoft.com/office/powerpoint/2010/main" val="380640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468" b="468"/>
          <a:stretch>
            <a:fillRect/>
          </a:stretch>
        </p:blipFill>
        <p:spPr/>
      </p:pic>
      <p:sp>
        <p:nvSpPr>
          <p:cNvPr id="2" name="Textplatzhalter 1"/>
          <p:cNvSpPr>
            <a:spLocks noGrp="1"/>
          </p:cNvSpPr>
          <p:nvPr>
            <p:ph type="body" sz="quarter" idx="16"/>
          </p:nvPr>
        </p:nvSpPr>
        <p:spPr/>
        <p:txBody>
          <a:bodyPr/>
          <a:lstStyle/>
          <a:p>
            <a:endParaRPr lang="de-AT" dirty="0"/>
          </a:p>
        </p:txBody>
      </p:sp>
      <p:sp>
        <p:nvSpPr>
          <p:cNvPr id="4" name="Textplatzhalter 3"/>
          <p:cNvSpPr>
            <a:spLocks noGrp="1"/>
          </p:cNvSpPr>
          <p:nvPr>
            <p:ph type="body" sz="quarter" idx="17"/>
          </p:nvPr>
        </p:nvSpPr>
        <p:spPr/>
        <p:txBody>
          <a:bodyPr/>
          <a:lstStyle/>
          <a:p>
            <a:endParaRPr lang="de-AT"/>
          </a:p>
        </p:txBody>
      </p:sp>
      <p:sp>
        <p:nvSpPr>
          <p:cNvPr id="5" name="Textplatzhalter 4"/>
          <p:cNvSpPr>
            <a:spLocks noGrp="1"/>
          </p:cNvSpPr>
          <p:nvPr>
            <p:ph type="body" sz="quarter" idx="14"/>
          </p:nvPr>
        </p:nvSpPr>
        <p:spPr/>
        <p:txBody>
          <a:bodyPr/>
          <a:lstStyle/>
          <a:p>
            <a:r>
              <a:rPr lang="de-AT" dirty="0"/>
              <a:t>01</a:t>
            </a:r>
          </a:p>
        </p:txBody>
      </p:sp>
      <p:sp>
        <p:nvSpPr>
          <p:cNvPr id="6" name="Foliennummernplatzhalter 5"/>
          <p:cNvSpPr>
            <a:spLocks noGrp="1"/>
          </p:cNvSpPr>
          <p:nvPr>
            <p:ph type="sldNum" sz="quarter" idx="20"/>
          </p:nvPr>
        </p:nvSpPr>
        <p:spPr/>
        <p:txBody>
          <a:bodyPr/>
          <a:lstStyle/>
          <a:p>
            <a:fld id="{E149E701-4815-4364-916B-D0D1C5DF7762}" type="slidenum">
              <a:rPr lang="de-AT" smtClean="0"/>
              <a:pPr/>
              <a:t>3</a:t>
            </a:fld>
            <a:endParaRPr lang="de-AT" dirty="0"/>
          </a:p>
        </p:txBody>
      </p:sp>
      <p:sp>
        <p:nvSpPr>
          <p:cNvPr id="7" name="Titel 6"/>
          <p:cNvSpPr>
            <a:spLocks noGrp="1"/>
          </p:cNvSpPr>
          <p:nvPr>
            <p:ph type="title"/>
          </p:nvPr>
        </p:nvSpPr>
        <p:spPr/>
        <p:txBody>
          <a:bodyPr/>
          <a:lstStyle/>
          <a:p>
            <a:r>
              <a:rPr lang="de-AT" dirty="0"/>
              <a:t>Study Design</a:t>
            </a:r>
          </a:p>
        </p:txBody>
      </p:sp>
      <p:sp>
        <p:nvSpPr>
          <p:cNvPr id="8" name="Textplatzhalter 7"/>
          <p:cNvSpPr>
            <a:spLocks noGrp="1"/>
          </p:cNvSpPr>
          <p:nvPr>
            <p:ph type="body" sz="quarter" idx="13"/>
          </p:nvPr>
        </p:nvSpPr>
        <p:spPr/>
        <p:txBody>
          <a:bodyPr/>
          <a:lstStyle/>
          <a:p>
            <a:endParaRPr lang="de-AT"/>
          </a:p>
        </p:txBody>
      </p:sp>
      <p:sp>
        <p:nvSpPr>
          <p:cNvPr id="3" name="Fußzeilenplatzhalter 2"/>
          <p:cNvSpPr>
            <a:spLocks noGrp="1"/>
          </p:cNvSpPr>
          <p:nvPr>
            <p:ph type="ftr" sz="quarter" idx="19"/>
          </p:nvPr>
        </p:nvSpPr>
        <p:spPr/>
        <p:txBody>
          <a:bodyPr/>
          <a:lstStyle/>
          <a:p>
            <a:r>
              <a:rPr lang="fr-FR"/>
              <a:t>RFC User Satisfaction Survey 2019 | RFC 1</a:t>
            </a:r>
            <a:endParaRPr lang="de-AT" dirty="0"/>
          </a:p>
        </p:txBody>
      </p:sp>
    </p:spTree>
    <p:extLst>
      <p:ext uri="{BB962C8B-B14F-4D97-AF65-F5344CB8AC3E}">
        <p14:creationId xmlns:p14="http://schemas.microsoft.com/office/powerpoint/2010/main" val="282833322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468" b="468"/>
          <a:stretch>
            <a:fillRect/>
          </a:stretch>
        </p:blipFill>
        <p:spPr/>
      </p:pic>
      <p:sp>
        <p:nvSpPr>
          <p:cNvPr id="2" name="Textplatzhalter 1"/>
          <p:cNvSpPr>
            <a:spLocks noGrp="1"/>
          </p:cNvSpPr>
          <p:nvPr>
            <p:ph type="body" sz="quarter" idx="16"/>
          </p:nvPr>
        </p:nvSpPr>
        <p:spPr/>
        <p:txBody>
          <a:bodyPr/>
          <a:lstStyle/>
          <a:p>
            <a:endParaRPr lang="de-AT" dirty="0"/>
          </a:p>
        </p:txBody>
      </p:sp>
      <p:sp>
        <p:nvSpPr>
          <p:cNvPr id="4" name="Textplatzhalter 3"/>
          <p:cNvSpPr>
            <a:spLocks noGrp="1"/>
          </p:cNvSpPr>
          <p:nvPr>
            <p:ph type="body" sz="quarter" idx="17"/>
          </p:nvPr>
        </p:nvSpPr>
        <p:spPr/>
        <p:txBody>
          <a:bodyPr/>
          <a:lstStyle/>
          <a:p>
            <a:endParaRPr lang="de-AT" dirty="0"/>
          </a:p>
        </p:txBody>
      </p:sp>
      <p:sp>
        <p:nvSpPr>
          <p:cNvPr id="5" name="Textplatzhalter 4"/>
          <p:cNvSpPr>
            <a:spLocks noGrp="1"/>
          </p:cNvSpPr>
          <p:nvPr>
            <p:ph type="body" sz="quarter" idx="14"/>
          </p:nvPr>
        </p:nvSpPr>
        <p:spPr/>
        <p:txBody>
          <a:bodyPr/>
          <a:lstStyle/>
          <a:p>
            <a:r>
              <a:rPr lang="de-AT" dirty="0"/>
              <a:t>03</a:t>
            </a:r>
          </a:p>
        </p:txBody>
      </p:sp>
      <p:sp>
        <p:nvSpPr>
          <p:cNvPr id="6" name="Foliennummernplatzhalter 5"/>
          <p:cNvSpPr>
            <a:spLocks noGrp="1"/>
          </p:cNvSpPr>
          <p:nvPr>
            <p:ph type="sldNum" sz="quarter" idx="20"/>
          </p:nvPr>
        </p:nvSpPr>
        <p:spPr/>
        <p:txBody>
          <a:bodyPr/>
          <a:lstStyle/>
          <a:p>
            <a:fld id="{E149E701-4815-4364-916B-D0D1C5DF7762}" type="slidenum">
              <a:rPr lang="de-AT" smtClean="0"/>
              <a:pPr/>
              <a:t>30</a:t>
            </a:fld>
            <a:endParaRPr lang="de-AT" dirty="0"/>
          </a:p>
        </p:txBody>
      </p:sp>
      <p:sp>
        <p:nvSpPr>
          <p:cNvPr id="7" name="Titel 6"/>
          <p:cNvSpPr>
            <a:spLocks noGrp="1"/>
          </p:cNvSpPr>
          <p:nvPr>
            <p:ph type="title"/>
          </p:nvPr>
        </p:nvSpPr>
        <p:spPr/>
        <p:txBody>
          <a:bodyPr/>
          <a:lstStyle/>
          <a:p>
            <a:r>
              <a:rPr lang="de-AT" dirty="0"/>
              <a:t>Sample Description</a:t>
            </a:r>
          </a:p>
        </p:txBody>
      </p:sp>
      <p:sp>
        <p:nvSpPr>
          <p:cNvPr id="8" name="Textplatzhalter 7"/>
          <p:cNvSpPr>
            <a:spLocks noGrp="1"/>
          </p:cNvSpPr>
          <p:nvPr>
            <p:ph type="body" sz="quarter" idx="13"/>
          </p:nvPr>
        </p:nvSpPr>
        <p:spPr/>
        <p:txBody>
          <a:bodyPr/>
          <a:lstStyle/>
          <a:p>
            <a:endParaRPr lang="de-AT"/>
          </a:p>
        </p:txBody>
      </p:sp>
      <p:sp>
        <p:nvSpPr>
          <p:cNvPr id="3" name="Fußzeilenplatzhalter 2"/>
          <p:cNvSpPr>
            <a:spLocks noGrp="1"/>
          </p:cNvSpPr>
          <p:nvPr>
            <p:ph type="ftr" sz="quarter" idx="19"/>
          </p:nvPr>
        </p:nvSpPr>
        <p:spPr/>
        <p:txBody>
          <a:bodyPr/>
          <a:lstStyle/>
          <a:p>
            <a:r>
              <a:rPr lang="fr-FR"/>
              <a:t>RFC User Satisfaction Survey 2019 | RFC 1</a:t>
            </a:r>
            <a:endParaRPr lang="de-AT" dirty="0"/>
          </a:p>
        </p:txBody>
      </p:sp>
    </p:spTree>
    <p:extLst>
      <p:ext uri="{BB962C8B-B14F-4D97-AF65-F5344CB8AC3E}">
        <p14:creationId xmlns:p14="http://schemas.microsoft.com/office/powerpoint/2010/main" val="83538777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31</a:t>
            </a:fld>
            <a:endParaRPr lang="de-AT" dirty="0"/>
          </a:p>
        </p:txBody>
      </p:sp>
      <p:sp>
        <p:nvSpPr>
          <p:cNvPr id="12" name="Stichprobengroesse"/>
          <p:cNvSpPr>
            <a:spLocks noGrp="1"/>
          </p:cNvSpPr>
          <p:nvPr>
            <p:ph type="body" sz="quarter" idx="14"/>
          </p:nvPr>
        </p:nvSpPr>
        <p:spPr/>
        <p:txBody>
          <a:bodyPr/>
          <a:lstStyle/>
          <a:p>
            <a:r>
              <a:rPr lang="de-AT" dirty="0"/>
              <a:t>sample </a:t>
            </a:r>
            <a:r>
              <a:rPr lang="de-AT" dirty="0" err="1"/>
              <a:t>size</a:t>
            </a:r>
            <a:r>
              <a:rPr lang="de-AT" dirty="0"/>
              <a:t> = 19; 19; 22</a:t>
            </a:r>
          </a:p>
        </p:txBody>
      </p:sp>
      <p:sp>
        <p:nvSpPr>
          <p:cNvPr id="13" name="Fragewortlaut"/>
          <p:cNvSpPr>
            <a:spLocks noGrp="1"/>
          </p:cNvSpPr>
          <p:nvPr>
            <p:ph type="body" sz="quarter" idx="15"/>
          </p:nvPr>
        </p:nvSpPr>
        <p:spPr/>
        <p:txBody>
          <a:bodyPr/>
          <a:lstStyle/>
          <a:p>
            <a:r>
              <a:rPr lang="en-US" dirty="0"/>
              <a:t>"To which of the following types of target groups does your company belong?"</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de-DE" dirty="0"/>
              <a:t>Target Group</a:t>
            </a:r>
          </a:p>
        </p:txBody>
      </p:sp>
      <p:graphicFrame>
        <p:nvGraphicFramePr>
          <p:cNvPr id="8" name="KonvertiertesAutoGraphChart_20191106112813160"/>
          <p:cNvGraphicFramePr/>
          <p:nvPr>
            <p:extLst>
              <p:ext uri="{D42A27DB-BD31-4B8C-83A1-F6EECF244321}">
                <p14:modId xmlns:p14="http://schemas.microsoft.com/office/powerpoint/2010/main" val="3527772763"/>
              </p:ext>
            </p:extLst>
          </p:nvPr>
        </p:nvGraphicFramePr>
        <p:xfrm>
          <a:off x="344488" y="1557338"/>
          <a:ext cx="8796173" cy="4643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173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32</a:t>
            </a:fld>
            <a:endParaRPr lang="de-AT" dirty="0"/>
          </a:p>
        </p:txBody>
      </p:sp>
      <p:sp>
        <p:nvSpPr>
          <p:cNvPr id="12" name="Stichprobengroesse"/>
          <p:cNvSpPr>
            <a:spLocks noGrp="1"/>
          </p:cNvSpPr>
          <p:nvPr>
            <p:ph type="body" sz="quarter" idx="14"/>
          </p:nvPr>
        </p:nvSpPr>
        <p:spPr/>
        <p:txBody>
          <a:bodyPr/>
          <a:lstStyle/>
          <a:p>
            <a:r>
              <a:rPr lang="de-AT" dirty="0"/>
              <a:t>sample </a:t>
            </a:r>
            <a:r>
              <a:rPr lang="de-AT" dirty="0" err="1"/>
              <a:t>size</a:t>
            </a:r>
            <a:r>
              <a:rPr lang="de-AT" dirty="0"/>
              <a:t> = 19; 19; 22</a:t>
            </a:r>
          </a:p>
        </p:txBody>
      </p:sp>
      <p:sp>
        <p:nvSpPr>
          <p:cNvPr id="13" name="Textplatzhalter 12"/>
          <p:cNvSpPr>
            <a:spLocks noGrp="1"/>
          </p:cNvSpPr>
          <p:nvPr>
            <p:ph type="body" sz="quarter" idx="15"/>
          </p:nvPr>
        </p:nvSpPr>
        <p:spPr/>
        <p:txBody>
          <a:bodyPr/>
          <a:lstStyle/>
          <a:p>
            <a:r>
              <a:rPr lang="en-US" dirty="0"/>
              <a:t>"In which countries involved in the RFCs concerned does your company operate/run international services?"</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Usage of different corridor sections</a:t>
            </a:r>
            <a:endParaRPr lang="de-DE" dirty="0"/>
          </a:p>
        </p:txBody>
      </p:sp>
      <p:graphicFrame>
        <p:nvGraphicFramePr>
          <p:cNvPr id="8" name="KonvertiertesAutoGraphChart_20191106112813161"/>
          <p:cNvGraphicFramePr/>
          <p:nvPr>
            <p:extLst>
              <p:ext uri="{D42A27DB-BD31-4B8C-83A1-F6EECF244321}">
                <p14:modId xmlns:p14="http://schemas.microsoft.com/office/powerpoint/2010/main" val="1770911848"/>
              </p:ext>
            </p:extLst>
          </p:nvPr>
        </p:nvGraphicFramePr>
        <p:xfrm>
          <a:off x="344488" y="1557338"/>
          <a:ext cx="8796173" cy="464343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73"/>
          <p:cNvSpPr txBox="1">
            <a:spLocks noChangeArrowheads="1"/>
          </p:cNvSpPr>
          <p:nvPr/>
        </p:nvSpPr>
        <p:spPr bwMode="auto">
          <a:xfrm>
            <a:off x="7689304" y="1808820"/>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don't</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know</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14" name="Text Box 79"/>
          <p:cNvSpPr txBox="1">
            <a:spLocks noChangeArrowheads="1"/>
          </p:cNvSpPr>
          <p:nvPr/>
        </p:nvSpPr>
        <p:spPr bwMode="auto">
          <a:xfrm>
            <a:off x="7778204" y="2024844"/>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15" name="Text Box 73"/>
          <p:cNvSpPr txBox="1">
            <a:spLocks noChangeArrowheads="1"/>
          </p:cNvSpPr>
          <p:nvPr/>
        </p:nvSpPr>
        <p:spPr bwMode="auto">
          <a:xfrm>
            <a:off x="8633951" y="1811268"/>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no</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answer</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16" name="Text Box 79"/>
          <p:cNvSpPr txBox="1">
            <a:spLocks noChangeArrowheads="1"/>
          </p:cNvSpPr>
          <p:nvPr/>
        </p:nvSpPr>
        <p:spPr bwMode="auto">
          <a:xfrm>
            <a:off x="8726449" y="2027292"/>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19" name="Text Box 79"/>
          <p:cNvSpPr txBox="1">
            <a:spLocks noChangeArrowheads="1"/>
          </p:cNvSpPr>
          <p:nvPr/>
        </p:nvSpPr>
        <p:spPr bwMode="auto">
          <a:xfrm>
            <a:off x="7775756" y="2780928"/>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20" name="Text Box 79"/>
          <p:cNvSpPr txBox="1">
            <a:spLocks noChangeArrowheads="1"/>
          </p:cNvSpPr>
          <p:nvPr/>
        </p:nvSpPr>
        <p:spPr bwMode="auto">
          <a:xfrm>
            <a:off x="8724001" y="2783376"/>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21" name="Text Box 79"/>
          <p:cNvSpPr txBox="1">
            <a:spLocks noChangeArrowheads="1"/>
          </p:cNvSpPr>
          <p:nvPr/>
        </p:nvSpPr>
        <p:spPr bwMode="auto">
          <a:xfrm>
            <a:off x="7778090" y="3528623"/>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22" name="Text Box 79"/>
          <p:cNvSpPr txBox="1">
            <a:spLocks noChangeArrowheads="1"/>
          </p:cNvSpPr>
          <p:nvPr/>
        </p:nvSpPr>
        <p:spPr bwMode="auto">
          <a:xfrm>
            <a:off x="8726335" y="3531071"/>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25" name="Text Box 79"/>
          <p:cNvSpPr txBox="1">
            <a:spLocks noChangeArrowheads="1"/>
          </p:cNvSpPr>
          <p:nvPr/>
        </p:nvSpPr>
        <p:spPr bwMode="auto">
          <a:xfrm>
            <a:off x="7780538" y="5052249"/>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26" name="Text Box 79"/>
          <p:cNvSpPr txBox="1">
            <a:spLocks noChangeArrowheads="1"/>
          </p:cNvSpPr>
          <p:nvPr/>
        </p:nvSpPr>
        <p:spPr bwMode="auto">
          <a:xfrm>
            <a:off x="8728783" y="5054697"/>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23" name="Text Box 79"/>
          <p:cNvSpPr txBox="1">
            <a:spLocks noChangeArrowheads="1"/>
          </p:cNvSpPr>
          <p:nvPr/>
        </p:nvSpPr>
        <p:spPr bwMode="auto">
          <a:xfrm>
            <a:off x="7775207" y="4296165"/>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24" name="Text Box 79"/>
          <p:cNvSpPr txBox="1">
            <a:spLocks noChangeArrowheads="1"/>
          </p:cNvSpPr>
          <p:nvPr/>
        </p:nvSpPr>
        <p:spPr bwMode="auto">
          <a:xfrm>
            <a:off x="8723452" y="4298613"/>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Tree>
    <p:extLst>
      <p:ext uri="{BB962C8B-B14F-4D97-AF65-F5344CB8AC3E}">
        <p14:creationId xmlns:p14="http://schemas.microsoft.com/office/powerpoint/2010/main" val="36073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468" b="468"/>
          <a:stretch>
            <a:fillRect/>
          </a:stretch>
        </p:blipFill>
        <p:spPr/>
      </p:pic>
      <p:sp>
        <p:nvSpPr>
          <p:cNvPr id="2" name="Textplatzhalter 1"/>
          <p:cNvSpPr>
            <a:spLocks noGrp="1"/>
          </p:cNvSpPr>
          <p:nvPr>
            <p:ph type="body" sz="quarter" idx="16"/>
          </p:nvPr>
        </p:nvSpPr>
        <p:spPr/>
        <p:txBody>
          <a:bodyPr/>
          <a:lstStyle/>
          <a:p>
            <a:endParaRPr lang="de-AT"/>
          </a:p>
        </p:txBody>
      </p:sp>
      <p:sp>
        <p:nvSpPr>
          <p:cNvPr id="4" name="Textplatzhalter 3"/>
          <p:cNvSpPr>
            <a:spLocks noGrp="1"/>
          </p:cNvSpPr>
          <p:nvPr>
            <p:ph type="body" sz="quarter" idx="17"/>
          </p:nvPr>
        </p:nvSpPr>
        <p:spPr/>
        <p:txBody>
          <a:bodyPr/>
          <a:lstStyle/>
          <a:p>
            <a:endParaRPr lang="de-AT"/>
          </a:p>
        </p:txBody>
      </p:sp>
      <p:sp>
        <p:nvSpPr>
          <p:cNvPr id="5" name="Textplatzhalter 4"/>
          <p:cNvSpPr>
            <a:spLocks noGrp="1"/>
          </p:cNvSpPr>
          <p:nvPr>
            <p:ph type="body" sz="quarter" idx="14"/>
          </p:nvPr>
        </p:nvSpPr>
        <p:spPr/>
        <p:txBody>
          <a:bodyPr/>
          <a:lstStyle/>
          <a:p>
            <a:r>
              <a:rPr lang="de-AT" dirty="0"/>
              <a:t>04</a:t>
            </a:r>
          </a:p>
        </p:txBody>
      </p:sp>
      <p:sp>
        <p:nvSpPr>
          <p:cNvPr id="6" name="Foliennummernplatzhalter 5"/>
          <p:cNvSpPr>
            <a:spLocks noGrp="1"/>
          </p:cNvSpPr>
          <p:nvPr>
            <p:ph type="sldNum" sz="quarter" idx="20"/>
          </p:nvPr>
        </p:nvSpPr>
        <p:spPr/>
        <p:txBody>
          <a:bodyPr/>
          <a:lstStyle/>
          <a:p>
            <a:fld id="{E149E701-4815-4364-916B-D0D1C5DF7762}" type="slidenum">
              <a:rPr lang="de-AT" smtClean="0"/>
              <a:pPr/>
              <a:t>33</a:t>
            </a:fld>
            <a:endParaRPr lang="de-AT" dirty="0"/>
          </a:p>
        </p:txBody>
      </p:sp>
      <p:sp>
        <p:nvSpPr>
          <p:cNvPr id="7" name="Titel 6"/>
          <p:cNvSpPr>
            <a:spLocks noGrp="1"/>
          </p:cNvSpPr>
          <p:nvPr>
            <p:ph type="title"/>
          </p:nvPr>
        </p:nvSpPr>
        <p:spPr/>
        <p:txBody>
          <a:bodyPr/>
          <a:lstStyle/>
          <a:p>
            <a:r>
              <a:rPr lang="de-AT" dirty="0"/>
              <a:t>Summary</a:t>
            </a:r>
          </a:p>
        </p:txBody>
      </p:sp>
      <p:sp>
        <p:nvSpPr>
          <p:cNvPr id="8" name="Textplatzhalter 7"/>
          <p:cNvSpPr>
            <a:spLocks noGrp="1"/>
          </p:cNvSpPr>
          <p:nvPr>
            <p:ph type="body" sz="quarter" idx="13"/>
          </p:nvPr>
        </p:nvSpPr>
        <p:spPr/>
        <p:txBody>
          <a:bodyPr/>
          <a:lstStyle/>
          <a:p>
            <a:endParaRPr lang="de-AT"/>
          </a:p>
        </p:txBody>
      </p:sp>
      <p:sp>
        <p:nvSpPr>
          <p:cNvPr id="3" name="Fußzeilenplatzhalter 2"/>
          <p:cNvSpPr>
            <a:spLocks noGrp="1"/>
          </p:cNvSpPr>
          <p:nvPr>
            <p:ph type="ftr" sz="quarter" idx="19"/>
          </p:nvPr>
        </p:nvSpPr>
        <p:spPr/>
        <p:txBody>
          <a:bodyPr/>
          <a:lstStyle/>
          <a:p>
            <a:r>
              <a:rPr lang="fr-FR"/>
              <a:t>RFC User Satisfaction Survey 2019 | RFC 1</a:t>
            </a:r>
            <a:endParaRPr lang="de-AT" dirty="0"/>
          </a:p>
        </p:txBody>
      </p:sp>
    </p:spTree>
    <p:extLst>
      <p:ext uri="{BB962C8B-B14F-4D97-AF65-F5344CB8AC3E}">
        <p14:creationId xmlns:p14="http://schemas.microsoft.com/office/powerpoint/2010/main" val="149164655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34</a:t>
            </a:fld>
            <a:endParaRPr lang="de-AT" dirty="0"/>
          </a:p>
        </p:txBody>
      </p:sp>
      <p:sp>
        <p:nvSpPr>
          <p:cNvPr id="12" name="Stichprobengroesse"/>
          <p:cNvSpPr>
            <a:spLocks noGrp="1"/>
          </p:cNvSpPr>
          <p:nvPr>
            <p:ph type="body" sz="quarter" idx="14"/>
          </p:nvPr>
        </p:nvSpPr>
        <p:spPr/>
        <p:txBody>
          <a:bodyPr/>
          <a:lstStyle/>
          <a:p>
            <a:r>
              <a:rPr lang="de-AT" dirty="0"/>
              <a:t>sample </a:t>
            </a:r>
            <a:r>
              <a:rPr lang="de-AT" dirty="0" err="1"/>
              <a:t>size</a:t>
            </a:r>
            <a:r>
              <a:rPr lang="de-AT" dirty="0"/>
              <a:t> = 19</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Summary - Satisfaction Rating | all respondents</a:t>
            </a:r>
          </a:p>
        </p:txBody>
      </p:sp>
      <p:graphicFrame>
        <p:nvGraphicFramePr>
          <p:cNvPr id="8" name="KonvertiertesAutoGraphChart_20191106112813163"/>
          <p:cNvGraphicFramePr/>
          <p:nvPr>
            <p:extLst>
              <p:ext uri="{D42A27DB-BD31-4B8C-83A1-F6EECF244321}">
                <p14:modId xmlns:p14="http://schemas.microsoft.com/office/powerpoint/2010/main" val="1730270582"/>
              </p:ext>
            </p:extLst>
          </p:nvPr>
        </p:nvGraphicFramePr>
        <p:xfrm>
          <a:off x="344488" y="1052736"/>
          <a:ext cx="9215919" cy="5436964"/>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uppieren 8"/>
          <p:cNvGrpSpPr/>
          <p:nvPr/>
        </p:nvGrpSpPr>
        <p:grpSpPr>
          <a:xfrm>
            <a:off x="3008784" y="6234978"/>
            <a:ext cx="207521" cy="207521"/>
            <a:chOff x="3748088" y="2905125"/>
            <a:chExt cx="269875" cy="269875"/>
          </a:xfrm>
        </p:grpSpPr>
        <p:sp>
          <p:nvSpPr>
            <p:cNvPr id="10" name="Oval 53"/>
            <p:cNvSpPr>
              <a:spLocks noChangeAspect="1" noChangeArrowheads="1"/>
            </p:cNvSpPr>
            <p:nvPr/>
          </p:nvSpPr>
          <p:spPr bwMode="gray">
            <a:xfrm flipH="1">
              <a:off x="3748088" y="2905125"/>
              <a:ext cx="269875" cy="269875"/>
            </a:xfrm>
            <a:prstGeom prst="ellipse">
              <a:avLst/>
            </a:prstGeom>
            <a:gradFill>
              <a:gsLst>
                <a:gs pos="0">
                  <a:srgbClr val="4B5A73"/>
                </a:gs>
                <a:gs pos="100000">
                  <a:srgbClr val="788CAF"/>
                </a:gs>
              </a:gsLst>
              <a:lin ang="16200000" scaled="1"/>
            </a:gradFill>
            <a:ln w="3175">
              <a:solidFill>
                <a:srgbClr val="4B5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11" name="Rectangle 54"/>
            <p:cNvSpPr>
              <a:spLocks noChangeAspect="1" noChangeArrowheads="1"/>
            </p:cNvSpPr>
            <p:nvPr/>
          </p:nvSpPr>
          <p:spPr bwMode="gray">
            <a:xfrm flipH="1">
              <a:off x="3802856" y="3021012"/>
              <a:ext cx="160338" cy="38100"/>
            </a:xfrm>
            <a:prstGeom prst="rect">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grpSp>
        <p:nvGrpSpPr>
          <p:cNvPr id="15" name="Gruppieren 14"/>
          <p:cNvGrpSpPr/>
          <p:nvPr/>
        </p:nvGrpSpPr>
        <p:grpSpPr>
          <a:xfrm>
            <a:off x="8417887" y="6234978"/>
            <a:ext cx="207521" cy="207521"/>
            <a:chOff x="3429000" y="2905125"/>
            <a:chExt cx="269875" cy="269875"/>
          </a:xfrm>
        </p:grpSpPr>
        <p:sp>
          <p:nvSpPr>
            <p:cNvPr id="16" name="Oval 56"/>
            <p:cNvSpPr>
              <a:spLocks noChangeAspect="1" noChangeArrowheads="1"/>
            </p:cNvSpPr>
            <p:nvPr/>
          </p:nvSpPr>
          <p:spPr bwMode="gray">
            <a:xfrm flipH="1">
              <a:off x="3429000" y="2905125"/>
              <a:ext cx="269875" cy="269875"/>
            </a:xfrm>
            <a:prstGeom prst="ellipse">
              <a:avLst/>
            </a:prstGeom>
            <a:gradFill>
              <a:gsLst>
                <a:gs pos="0">
                  <a:srgbClr val="829600"/>
                </a:gs>
                <a:gs pos="100000">
                  <a:srgbClr val="B4CD00"/>
                </a:gs>
              </a:gsLst>
              <a:lin ang="16200000" scaled="1"/>
            </a:gradFill>
            <a:ln w="3175">
              <a:solidFill>
                <a:srgbClr val="829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17" name="AutoShape 57"/>
            <p:cNvSpPr>
              <a:spLocks noChangeAspect="1" noChangeArrowheads="1"/>
            </p:cNvSpPr>
            <p:nvPr/>
          </p:nvSpPr>
          <p:spPr bwMode="gray">
            <a:xfrm flipH="1">
              <a:off x="3485356" y="2960687"/>
              <a:ext cx="157163" cy="158750"/>
            </a:xfrm>
            <a:prstGeom prst="plus">
              <a:avLst>
                <a:gd name="adj" fmla="val 38588"/>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sp>
        <p:nvSpPr>
          <p:cNvPr id="13" name="Text Box 32"/>
          <p:cNvSpPr txBox="1">
            <a:spLocks noChangeArrowheads="1"/>
          </p:cNvSpPr>
          <p:nvPr/>
        </p:nvSpPr>
        <p:spPr bwMode="auto">
          <a:xfrm>
            <a:off x="7476393" y="1797050"/>
            <a:ext cx="741362" cy="295466"/>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lnSpc>
                <a:spcPct val="80000"/>
              </a:lnSpc>
              <a:spcBef>
                <a:spcPct val="50000"/>
              </a:spcBef>
            </a:pPr>
            <a:r>
              <a:rPr lang="de-DE" altLang="de-DE" sz="1200" b="1" dirty="0">
                <a:solidFill>
                  <a:srgbClr val="829600"/>
                </a:solidFill>
              </a:rPr>
              <a:t>Top 10 </a:t>
            </a:r>
            <a:r>
              <a:rPr lang="de-DE" altLang="de-DE" sz="1200" b="1" dirty="0" err="1">
                <a:solidFill>
                  <a:srgbClr val="829600"/>
                </a:solidFill>
              </a:rPr>
              <a:t>aspects</a:t>
            </a:r>
            <a:endParaRPr lang="de-DE" altLang="de-DE" sz="1200" b="1" dirty="0">
              <a:solidFill>
                <a:srgbClr val="829600"/>
              </a:solidFill>
            </a:endParaRPr>
          </a:p>
        </p:txBody>
      </p:sp>
      <p:sp>
        <p:nvSpPr>
          <p:cNvPr id="14" name="Text Box 33"/>
          <p:cNvSpPr txBox="1">
            <a:spLocks noChangeArrowheads="1"/>
          </p:cNvSpPr>
          <p:nvPr/>
        </p:nvSpPr>
        <p:spPr bwMode="auto">
          <a:xfrm>
            <a:off x="7365268" y="5441950"/>
            <a:ext cx="984250" cy="295466"/>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lnSpc>
                <a:spcPct val="80000"/>
              </a:lnSpc>
              <a:spcBef>
                <a:spcPct val="50000"/>
              </a:spcBef>
            </a:pPr>
            <a:r>
              <a:rPr lang="de-DE" altLang="de-DE" sz="1200" b="1" dirty="0" err="1">
                <a:solidFill>
                  <a:srgbClr val="4B5A73"/>
                </a:solidFill>
              </a:rPr>
              <a:t>Bottom</a:t>
            </a:r>
            <a:r>
              <a:rPr lang="de-DE" altLang="de-DE" sz="1200" b="1" dirty="0">
                <a:solidFill>
                  <a:srgbClr val="4B5A73"/>
                </a:solidFill>
              </a:rPr>
              <a:t> 10 </a:t>
            </a:r>
            <a:r>
              <a:rPr lang="de-DE" altLang="de-DE" sz="1200" b="1" dirty="0" err="1">
                <a:solidFill>
                  <a:srgbClr val="4B5A73"/>
                </a:solidFill>
              </a:rPr>
              <a:t>aspects</a:t>
            </a:r>
            <a:endParaRPr lang="de-DE" altLang="de-DE" sz="1200" b="1" dirty="0">
              <a:solidFill>
                <a:srgbClr val="4B5A73"/>
              </a:solidFill>
            </a:endParaRPr>
          </a:p>
        </p:txBody>
      </p:sp>
    </p:spTree>
    <p:extLst>
      <p:ext uri="{BB962C8B-B14F-4D97-AF65-F5344CB8AC3E}">
        <p14:creationId xmlns:p14="http://schemas.microsoft.com/office/powerpoint/2010/main" val="177546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35</a:t>
            </a:fld>
            <a:endParaRPr lang="de-AT" dirty="0"/>
          </a:p>
        </p:txBody>
      </p:sp>
      <p:sp>
        <p:nvSpPr>
          <p:cNvPr id="12" name="Stichprobengroesse"/>
          <p:cNvSpPr>
            <a:spLocks noGrp="1"/>
          </p:cNvSpPr>
          <p:nvPr>
            <p:ph type="body" sz="quarter" idx="14"/>
          </p:nvPr>
        </p:nvSpPr>
        <p:spPr/>
        <p:txBody>
          <a:bodyPr/>
          <a:lstStyle/>
          <a:p>
            <a:r>
              <a:rPr lang="de-AT" dirty="0"/>
              <a:t>sample </a:t>
            </a:r>
            <a:r>
              <a:rPr lang="de-AT" dirty="0" err="1"/>
              <a:t>size</a:t>
            </a:r>
            <a:r>
              <a:rPr lang="de-AT" dirty="0"/>
              <a:t> = 14/4</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Summary - Satisfaction Rating | by target group</a:t>
            </a:r>
          </a:p>
        </p:txBody>
      </p:sp>
      <p:graphicFrame>
        <p:nvGraphicFramePr>
          <p:cNvPr id="8" name="KonvertiertesAutoGraphChart_20191106112813164"/>
          <p:cNvGraphicFramePr/>
          <p:nvPr>
            <p:extLst>
              <p:ext uri="{D42A27DB-BD31-4B8C-83A1-F6EECF244321}">
                <p14:modId xmlns:p14="http://schemas.microsoft.com/office/powerpoint/2010/main" val="1981216462"/>
              </p:ext>
            </p:extLst>
          </p:nvPr>
        </p:nvGraphicFramePr>
        <p:xfrm>
          <a:off x="344488" y="1052736"/>
          <a:ext cx="9215919" cy="5436964"/>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uppieren 8"/>
          <p:cNvGrpSpPr/>
          <p:nvPr/>
        </p:nvGrpSpPr>
        <p:grpSpPr>
          <a:xfrm>
            <a:off x="3008784" y="6234978"/>
            <a:ext cx="207521" cy="207521"/>
            <a:chOff x="3748088" y="2905125"/>
            <a:chExt cx="269875" cy="269875"/>
          </a:xfrm>
        </p:grpSpPr>
        <p:sp>
          <p:nvSpPr>
            <p:cNvPr id="10" name="Oval 53"/>
            <p:cNvSpPr>
              <a:spLocks noChangeAspect="1" noChangeArrowheads="1"/>
            </p:cNvSpPr>
            <p:nvPr/>
          </p:nvSpPr>
          <p:spPr bwMode="gray">
            <a:xfrm flipH="1">
              <a:off x="3748088" y="2905125"/>
              <a:ext cx="269875" cy="269875"/>
            </a:xfrm>
            <a:prstGeom prst="ellipse">
              <a:avLst/>
            </a:prstGeom>
            <a:gradFill>
              <a:gsLst>
                <a:gs pos="0">
                  <a:srgbClr val="4B5A73"/>
                </a:gs>
                <a:gs pos="100000">
                  <a:srgbClr val="788CAF"/>
                </a:gs>
              </a:gsLst>
              <a:lin ang="16200000" scaled="1"/>
            </a:gradFill>
            <a:ln w="3175">
              <a:solidFill>
                <a:srgbClr val="4B5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11" name="Rectangle 54"/>
            <p:cNvSpPr>
              <a:spLocks noChangeAspect="1" noChangeArrowheads="1"/>
            </p:cNvSpPr>
            <p:nvPr/>
          </p:nvSpPr>
          <p:spPr bwMode="gray">
            <a:xfrm flipH="1">
              <a:off x="3802856" y="3021012"/>
              <a:ext cx="160338" cy="38100"/>
            </a:xfrm>
            <a:prstGeom prst="rect">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grpSp>
        <p:nvGrpSpPr>
          <p:cNvPr id="15" name="Gruppieren 14"/>
          <p:cNvGrpSpPr/>
          <p:nvPr/>
        </p:nvGrpSpPr>
        <p:grpSpPr>
          <a:xfrm>
            <a:off x="8417887" y="6234978"/>
            <a:ext cx="207521" cy="207521"/>
            <a:chOff x="3429000" y="2905125"/>
            <a:chExt cx="269875" cy="269875"/>
          </a:xfrm>
        </p:grpSpPr>
        <p:sp>
          <p:nvSpPr>
            <p:cNvPr id="16" name="Oval 56"/>
            <p:cNvSpPr>
              <a:spLocks noChangeAspect="1" noChangeArrowheads="1"/>
            </p:cNvSpPr>
            <p:nvPr/>
          </p:nvSpPr>
          <p:spPr bwMode="gray">
            <a:xfrm flipH="1">
              <a:off x="3429000" y="2905125"/>
              <a:ext cx="269875" cy="269875"/>
            </a:xfrm>
            <a:prstGeom prst="ellipse">
              <a:avLst/>
            </a:prstGeom>
            <a:gradFill>
              <a:gsLst>
                <a:gs pos="0">
                  <a:srgbClr val="829600"/>
                </a:gs>
                <a:gs pos="100000">
                  <a:srgbClr val="B4CD00"/>
                </a:gs>
              </a:gsLst>
              <a:lin ang="16200000" scaled="1"/>
            </a:gradFill>
            <a:ln w="3175">
              <a:solidFill>
                <a:srgbClr val="829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17" name="AutoShape 57"/>
            <p:cNvSpPr>
              <a:spLocks noChangeAspect="1" noChangeArrowheads="1"/>
            </p:cNvSpPr>
            <p:nvPr/>
          </p:nvSpPr>
          <p:spPr bwMode="gray">
            <a:xfrm flipH="1">
              <a:off x="3485356" y="2960687"/>
              <a:ext cx="157163" cy="158750"/>
            </a:xfrm>
            <a:prstGeom prst="plus">
              <a:avLst>
                <a:gd name="adj" fmla="val 38588"/>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spTree>
    <p:extLst>
      <p:ext uri="{BB962C8B-B14F-4D97-AF65-F5344CB8AC3E}">
        <p14:creationId xmlns:p14="http://schemas.microsoft.com/office/powerpoint/2010/main" val="33771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36</a:t>
            </a:fld>
            <a:endParaRPr lang="de-AT" dirty="0"/>
          </a:p>
        </p:txBody>
      </p:sp>
      <p:sp>
        <p:nvSpPr>
          <p:cNvPr id="12" name="Stichprobengroesse"/>
          <p:cNvSpPr>
            <a:spLocks noGrp="1"/>
          </p:cNvSpPr>
          <p:nvPr>
            <p:ph type="body" sz="quarter" idx="14"/>
          </p:nvPr>
        </p:nvSpPr>
        <p:spPr/>
        <p:txBody>
          <a:bodyPr/>
          <a:lstStyle/>
          <a:p>
            <a:r>
              <a:rPr lang="de-AT" dirty="0"/>
              <a:t>sample </a:t>
            </a:r>
            <a:r>
              <a:rPr lang="de-AT" dirty="0" err="1"/>
              <a:t>size</a:t>
            </a:r>
            <a:r>
              <a:rPr lang="de-AT" dirty="0"/>
              <a:t> = 14</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Summary - Satisfaction Rating | RU only</a:t>
            </a:r>
          </a:p>
        </p:txBody>
      </p:sp>
      <p:graphicFrame>
        <p:nvGraphicFramePr>
          <p:cNvPr id="8" name="KonvertiertesAutoGraphChart_20191106112813165"/>
          <p:cNvGraphicFramePr/>
          <p:nvPr>
            <p:extLst>
              <p:ext uri="{D42A27DB-BD31-4B8C-83A1-F6EECF244321}">
                <p14:modId xmlns:p14="http://schemas.microsoft.com/office/powerpoint/2010/main" val="1989190314"/>
              </p:ext>
            </p:extLst>
          </p:nvPr>
        </p:nvGraphicFramePr>
        <p:xfrm>
          <a:off x="344488" y="1052736"/>
          <a:ext cx="9215919" cy="5436964"/>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uppieren 8"/>
          <p:cNvGrpSpPr/>
          <p:nvPr/>
        </p:nvGrpSpPr>
        <p:grpSpPr>
          <a:xfrm>
            <a:off x="3008784" y="6234978"/>
            <a:ext cx="207521" cy="207521"/>
            <a:chOff x="3748088" y="2905125"/>
            <a:chExt cx="269875" cy="269875"/>
          </a:xfrm>
        </p:grpSpPr>
        <p:sp>
          <p:nvSpPr>
            <p:cNvPr id="10" name="Oval 53"/>
            <p:cNvSpPr>
              <a:spLocks noChangeAspect="1" noChangeArrowheads="1"/>
            </p:cNvSpPr>
            <p:nvPr/>
          </p:nvSpPr>
          <p:spPr bwMode="gray">
            <a:xfrm flipH="1">
              <a:off x="3748088" y="2905125"/>
              <a:ext cx="269875" cy="269875"/>
            </a:xfrm>
            <a:prstGeom prst="ellipse">
              <a:avLst/>
            </a:prstGeom>
            <a:gradFill>
              <a:gsLst>
                <a:gs pos="0">
                  <a:srgbClr val="4B5A73"/>
                </a:gs>
                <a:gs pos="100000">
                  <a:srgbClr val="788CAF"/>
                </a:gs>
              </a:gsLst>
              <a:lin ang="16200000" scaled="1"/>
            </a:gradFill>
            <a:ln w="3175">
              <a:solidFill>
                <a:srgbClr val="4B5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11" name="Rectangle 54"/>
            <p:cNvSpPr>
              <a:spLocks noChangeAspect="1" noChangeArrowheads="1"/>
            </p:cNvSpPr>
            <p:nvPr/>
          </p:nvSpPr>
          <p:spPr bwMode="gray">
            <a:xfrm flipH="1">
              <a:off x="3802856" y="3021012"/>
              <a:ext cx="160338" cy="38100"/>
            </a:xfrm>
            <a:prstGeom prst="rect">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grpSp>
        <p:nvGrpSpPr>
          <p:cNvPr id="15" name="Gruppieren 14"/>
          <p:cNvGrpSpPr/>
          <p:nvPr/>
        </p:nvGrpSpPr>
        <p:grpSpPr>
          <a:xfrm>
            <a:off x="8417887" y="6234978"/>
            <a:ext cx="207521" cy="207521"/>
            <a:chOff x="3429000" y="2905125"/>
            <a:chExt cx="269875" cy="269875"/>
          </a:xfrm>
        </p:grpSpPr>
        <p:sp>
          <p:nvSpPr>
            <p:cNvPr id="16" name="Oval 56"/>
            <p:cNvSpPr>
              <a:spLocks noChangeAspect="1" noChangeArrowheads="1"/>
            </p:cNvSpPr>
            <p:nvPr/>
          </p:nvSpPr>
          <p:spPr bwMode="gray">
            <a:xfrm flipH="1">
              <a:off x="3429000" y="2905125"/>
              <a:ext cx="269875" cy="269875"/>
            </a:xfrm>
            <a:prstGeom prst="ellipse">
              <a:avLst/>
            </a:prstGeom>
            <a:gradFill>
              <a:gsLst>
                <a:gs pos="0">
                  <a:srgbClr val="829600"/>
                </a:gs>
                <a:gs pos="100000">
                  <a:srgbClr val="B4CD00"/>
                </a:gs>
              </a:gsLst>
              <a:lin ang="16200000" scaled="1"/>
            </a:gradFill>
            <a:ln w="3175">
              <a:solidFill>
                <a:srgbClr val="829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17" name="AutoShape 57"/>
            <p:cNvSpPr>
              <a:spLocks noChangeAspect="1" noChangeArrowheads="1"/>
            </p:cNvSpPr>
            <p:nvPr/>
          </p:nvSpPr>
          <p:spPr bwMode="gray">
            <a:xfrm flipH="1">
              <a:off x="3485356" y="2960687"/>
              <a:ext cx="157163" cy="158750"/>
            </a:xfrm>
            <a:prstGeom prst="plus">
              <a:avLst>
                <a:gd name="adj" fmla="val 38588"/>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sp>
        <p:nvSpPr>
          <p:cNvPr id="13" name="Text Box 32"/>
          <p:cNvSpPr txBox="1">
            <a:spLocks noChangeArrowheads="1"/>
          </p:cNvSpPr>
          <p:nvPr/>
        </p:nvSpPr>
        <p:spPr bwMode="auto">
          <a:xfrm>
            <a:off x="7476393" y="1797050"/>
            <a:ext cx="741362" cy="295466"/>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lnSpc>
                <a:spcPct val="80000"/>
              </a:lnSpc>
              <a:spcBef>
                <a:spcPct val="50000"/>
              </a:spcBef>
            </a:pPr>
            <a:r>
              <a:rPr lang="de-DE" altLang="de-DE" sz="1200" b="1" dirty="0">
                <a:solidFill>
                  <a:srgbClr val="829600"/>
                </a:solidFill>
              </a:rPr>
              <a:t>Top 10 </a:t>
            </a:r>
            <a:r>
              <a:rPr lang="de-DE" altLang="de-DE" sz="1200" b="1" dirty="0" err="1">
                <a:solidFill>
                  <a:srgbClr val="829600"/>
                </a:solidFill>
              </a:rPr>
              <a:t>aspects</a:t>
            </a:r>
            <a:endParaRPr lang="de-DE" altLang="de-DE" sz="1200" b="1" dirty="0">
              <a:solidFill>
                <a:srgbClr val="829600"/>
              </a:solidFill>
            </a:endParaRPr>
          </a:p>
        </p:txBody>
      </p:sp>
      <p:sp>
        <p:nvSpPr>
          <p:cNvPr id="14" name="Text Box 33"/>
          <p:cNvSpPr txBox="1">
            <a:spLocks noChangeArrowheads="1"/>
          </p:cNvSpPr>
          <p:nvPr/>
        </p:nvSpPr>
        <p:spPr bwMode="auto">
          <a:xfrm>
            <a:off x="7365268" y="5441950"/>
            <a:ext cx="984250" cy="295466"/>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lnSpc>
                <a:spcPct val="80000"/>
              </a:lnSpc>
              <a:spcBef>
                <a:spcPct val="50000"/>
              </a:spcBef>
            </a:pPr>
            <a:r>
              <a:rPr lang="de-DE" altLang="de-DE" sz="1200" b="1" dirty="0" err="1">
                <a:solidFill>
                  <a:srgbClr val="4B5A73"/>
                </a:solidFill>
              </a:rPr>
              <a:t>Bottom</a:t>
            </a:r>
            <a:r>
              <a:rPr lang="de-DE" altLang="de-DE" sz="1200" b="1" dirty="0">
                <a:solidFill>
                  <a:srgbClr val="4B5A73"/>
                </a:solidFill>
              </a:rPr>
              <a:t> 10 </a:t>
            </a:r>
            <a:r>
              <a:rPr lang="de-DE" altLang="de-DE" sz="1200" b="1" dirty="0" err="1">
                <a:solidFill>
                  <a:srgbClr val="4B5A73"/>
                </a:solidFill>
              </a:rPr>
              <a:t>aspects</a:t>
            </a:r>
            <a:endParaRPr lang="de-DE" altLang="de-DE" sz="1200" b="1" dirty="0">
              <a:solidFill>
                <a:srgbClr val="4B5A73"/>
              </a:solidFill>
            </a:endParaRPr>
          </a:p>
        </p:txBody>
      </p:sp>
    </p:spTree>
    <p:extLst>
      <p:ext uri="{BB962C8B-B14F-4D97-AF65-F5344CB8AC3E}">
        <p14:creationId xmlns:p14="http://schemas.microsoft.com/office/powerpoint/2010/main" val="262640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37</a:t>
            </a:fld>
            <a:endParaRPr lang="de-AT" dirty="0"/>
          </a:p>
        </p:txBody>
      </p:sp>
      <p:sp>
        <p:nvSpPr>
          <p:cNvPr id="12" name="Stichprobengroesse"/>
          <p:cNvSpPr>
            <a:spLocks noGrp="1"/>
          </p:cNvSpPr>
          <p:nvPr>
            <p:ph type="body" sz="quarter" idx="14"/>
          </p:nvPr>
        </p:nvSpPr>
        <p:spPr/>
        <p:txBody>
          <a:bodyPr/>
          <a:lstStyle/>
          <a:p>
            <a:r>
              <a:rPr lang="de-AT" dirty="0"/>
              <a:t>sample </a:t>
            </a:r>
            <a:r>
              <a:rPr lang="de-AT" dirty="0" err="1"/>
              <a:t>size</a:t>
            </a:r>
            <a:r>
              <a:rPr lang="de-AT" dirty="0"/>
              <a:t> = 14</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Summary - Satisfaction Grades | RU only</a:t>
            </a:r>
            <a:br>
              <a:rPr lang="en-US" dirty="0"/>
            </a:br>
            <a:r>
              <a:rPr lang="en-US" sz="1400" dirty="0"/>
              <a:t>sorted by Top-2-Box (satisfied and very satisfied)</a:t>
            </a:r>
          </a:p>
        </p:txBody>
      </p:sp>
      <p:graphicFrame>
        <p:nvGraphicFramePr>
          <p:cNvPr id="8" name="KonvertiertesAutoGraphChart_20191106112813167"/>
          <p:cNvGraphicFramePr/>
          <p:nvPr>
            <p:extLst>
              <p:ext uri="{D42A27DB-BD31-4B8C-83A1-F6EECF244321}">
                <p14:modId xmlns:p14="http://schemas.microsoft.com/office/powerpoint/2010/main" val="113322459"/>
              </p:ext>
            </p:extLst>
          </p:nvPr>
        </p:nvGraphicFramePr>
        <p:xfrm>
          <a:off x="344488" y="836614"/>
          <a:ext cx="8796173" cy="57369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989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38</a:t>
            </a:fld>
            <a:endParaRPr lang="de-AT" dirty="0"/>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Summary - Satisfaction Rating | Overall | Comparison to 2018/2017 (1)</a:t>
            </a:r>
          </a:p>
        </p:txBody>
      </p:sp>
      <p:graphicFrame>
        <p:nvGraphicFramePr>
          <p:cNvPr id="8" name="KonvertiertesAutoGraphChart_20191106112813167"/>
          <p:cNvGraphicFramePr/>
          <p:nvPr>
            <p:extLst>
              <p:ext uri="{D42A27DB-BD31-4B8C-83A1-F6EECF244321}">
                <p14:modId xmlns:p14="http://schemas.microsoft.com/office/powerpoint/2010/main" val="222172875"/>
              </p:ext>
            </p:extLst>
          </p:nvPr>
        </p:nvGraphicFramePr>
        <p:xfrm>
          <a:off x="344488" y="1052736"/>
          <a:ext cx="9215919" cy="5436964"/>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uppieren 8"/>
          <p:cNvGrpSpPr/>
          <p:nvPr/>
        </p:nvGrpSpPr>
        <p:grpSpPr>
          <a:xfrm>
            <a:off x="3008784" y="6234978"/>
            <a:ext cx="207521" cy="207521"/>
            <a:chOff x="3748088" y="2905125"/>
            <a:chExt cx="269875" cy="269875"/>
          </a:xfrm>
        </p:grpSpPr>
        <p:sp>
          <p:nvSpPr>
            <p:cNvPr id="10" name="Oval 53"/>
            <p:cNvSpPr>
              <a:spLocks noChangeAspect="1" noChangeArrowheads="1"/>
            </p:cNvSpPr>
            <p:nvPr/>
          </p:nvSpPr>
          <p:spPr bwMode="gray">
            <a:xfrm flipH="1">
              <a:off x="3748088" y="2905125"/>
              <a:ext cx="269875" cy="269875"/>
            </a:xfrm>
            <a:prstGeom prst="ellipse">
              <a:avLst/>
            </a:prstGeom>
            <a:gradFill>
              <a:gsLst>
                <a:gs pos="0">
                  <a:srgbClr val="4B5A73"/>
                </a:gs>
                <a:gs pos="100000">
                  <a:srgbClr val="788CAF"/>
                </a:gs>
              </a:gsLst>
              <a:lin ang="16200000" scaled="1"/>
            </a:gradFill>
            <a:ln w="3175">
              <a:solidFill>
                <a:srgbClr val="4B5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11" name="Rectangle 54"/>
            <p:cNvSpPr>
              <a:spLocks noChangeAspect="1" noChangeArrowheads="1"/>
            </p:cNvSpPr>
            <p:nvPr/>
          </p:nvSpPr>
          <p:spPr bwMode="gray">
            <a:xfrm flipH="1">
              <a:off x="3802856" y="3021012"/>
              <a:ext cx="160338" cy="38100"/>
            </a:xfrm>
            <a:prstGeom prst="rect">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grpSp>
        <p:nvGrpSpPr>
          <p:cNvPr id="15" name="Gruppieren 14"/>
          <p:cNvGrpSpPr/>
          <p:nvPr/>
        </p:nvGrpSpPr>
        <p:grpSpPr>
          <a:xfrm>
            <a:off x="8417887" y="6234978"/>
            <a:ext cx="207521" cy="207521"/>
            <a:chOff x="3429000" y="2905125"/>
            <a:chExt cx="269875" cy="269875"/>
          </a:xfrm>
        </p:grpSpPr>
        <p:sp>
          <p:nvSpPr>
            <p:cNvPr id="16" name="Oval 56"/>
            <p:cNvSpPr>
              <a:spLocks noChangeAspect="1" noChangeArrowheads="1"/>
            </p:cNvSpPr>
            <p:nvPr/>
          </p:nvSpPr>
          <p:spPr bwMode="gray">
            <a:xfrm flipH="1">
              <a:off x="3429000" y="2905125"/>
              <a:ext cx="269875" cy="269875"/>
            </a:xfrm>
            <a:prstGeom prst="ellipse">
              <a:avLst/>
            </a:prstGeom>
            <a:gradFill>
              <a:gsLst>
                <a:gs pos="0">
                  <a:srgbClr val="829600"/>
                </a:gs>
                <a:gs pos="100000">
                  <a:srgbClr val="B4CD00"/>
                </a:gs>
              </a:gsLst>
              <a:lin ang="16200000" scaled="1"/>
            </a:gradFill>
            <a:ln w="3175">
              <a:solidFill>
                <a:srgbClr val="829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17" name="AutoShape 57"/>
            <p:cNvSpPr>
              <a:spLocks noChangeAspect="1" noChangeArrowheads="1"/>
            </p:cNvSpPr>
            <p:nvPr/>
          </p:nvSpPr>
          <p:spPr bwMode="gray">
            <a:xfrm flipH="1">
              <a:off x="3485356" y="2960687"/>
              <a:ext cx="157163" cy="158750"/>
            </a:xfrm>
            <a:prstGeom prst="plus">
              <a:avLst>
                <a:gd name="adj" fmla="val 38588"/>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sp>
        <p:nvSpPr>
          <p:cNvPr id="12" name="Text Box 47"/>
          <p:cNvSpPr txBox="1">
            <a:spLocks noChangeArrowheads="1"/>
          </p:cNvSpPr>
          <p:nvPr/>
        </p:nvSpPr>
        <p:spPr bwMode="auto">
          <a:xfrm>
            <a:off x="347401" y="6267436"/>
            <a:ext cx="3460750" cy="152400"/>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tabLst>
                <a:tab pos="623888" algn="l"/>
              </a:tabLst>
              <a:defRPr sz="2400">
                <a:solidFill>
                  <a:schemeClr val="tx1"/>
                </a:solidFill>
                <a:latin typeface="Times New Roman" panose="02020603050405020304" pitchFamily="18" charset="0"/>
              </a:defRPr>
            </a:lvl1pPr>
            <a:lvl2pPr>
              <a:tabLst>
                <a:tab pos="623888" algn="l"/>
              </a:tabLst>
              <a:defRPr sz="2400">
                <a:solidFill>
                  <a:schemeClr val="tx1"/>
                </a:solidFill>
                <a:latin typeface="Times New Roman" panose="02020603050405020304" pitchFamily="18" charset="0"/>
              </a:defRPr>
            </a:lvl2pPr>
            <a:lvl3pPr>
              <a:tabLst>
                <a:tab pos="623888" algn="l"/>
              </a:tabLst>
              <a:defRPr sz="2400">
                <a:solidFill>
                  <a:schemeClr val="tx1"/>
                </a:solidFill>
                <a:latin typeface="Times New Roman" panose="02020603050405020304" pitchFamily="18" charset="0"/>
              </a:defRPr>
            </a:lvl3pPr>
            <a:lvl4pPr>
              <a:tabLst>
                <a:tab pos="623888" algn="l"/>
              </a:tabLst>
              <a:defRPr sz="2400">
                <a:solidFill>
                  <a:schemeClr val="tx1"/>
                </a:solidFill>
                <a:latin typeface="Times New Roman" panose="02020603050405020304" pitchFamily="18" charset="0"/>
              </a:defRPr>
            </a:lvl4pPr>
            <a:lvl5pPr>
              <a:tabLst>
                <a:tab pos="623888" algn="l"/>
              </a:tabLst>
              <a:defRPr sz="2400">
                <a:solidFill>
                  <a:schemeClr val="tx1"/>
                </a:solidFill>
                <a:latin typeface="Times New Roman" panose="02020603050405020304" pitchFamily="18" charset="0"/>
              </a:defRPr>
            </a:lvl5pPr>
            <a:lvl6pPr fontAlgn="base">
              <a:spcBef>
                <a:spcPct val="0"/>
              </a:spcBef>
              <a:spcAft>
                <a:spcPct val="0"/>
              </a:spcAft>
              <a:tabLst>
                <a:tab pos="623888" algn="l"/>
              </a:tabLst>
              <a:defRPr sz="2400">
                <a:solidFill>
                  <a:schemeClr val="tx1"/>
                </a:solidFill>
                <a:latin typeface="Times New Roman" panose="02020603050405020304" pitchFamily="18" charset="0"/>
              </a:defRPr>
            </a:lvl6pPr>
            <a:lvl7pPr fontAlgn="base">
              <a:spcBef>
                <a:spcPct val="0"/>
              </a:spcBef>
              <a:spcAft>
                <a:spcPct val="0"/>
              </a:spcAft>
              <a:tabLst>
                <a:tab pos="623888" algn="l"/>
              </a:tabLst>
              <a:defRPr sz="2400">
                <a:solidFill>
                  <a:schemeClr val="tx1"/>
                </a:solidFill>
                <a:latin typeface="Times New Roman" panose="02020603050405020304" pitchFamily="18" charset="0"/>
              </a:defRPr>
            </a:lvl7pPr>
            <a:lvl8pPr fontAlgn="base">
              <a:spcBef>
                <a:spcPct val="0"/>
              </a:spcBef>
              <a:spcAft>
                <a:spcPct val="0"/>
              </a:spcAft>
              <a:tabLst>
                <a:tab pos="623888" algn="l"/>
              </a:tabLst>
              <a:defRPr sz="2400">
                <a:solidFill>
                  <a:schemeClr val="tx1"/>
                </a:solidFill>
                <a:latin typeface="Times New Roman" panose="02020603050405020304" pitchFamily="18" charset="0"/>
              </a:defRPr>
            </a:lvl8pPr>
            <a:lvl9pPr fontAlgn="base">
              <a:spcBef>
                <a:spcPct val="0"/>
              </a:spcBef>
              <a:spcAft>
                <a:spcPct val="0"/>
              </a:spcAft>
              <a:tabLst>
                <a:tab pos="623888" algn="l"/>
              </a:tabLst>
              <a:defRPr sz="2400">
                <a:solidFill>
                  <a:schemeClr val="tx1"/>
                </a:solidFill>
                <a:latin typeface="Times New Roman" panose="02020603050405020304" pitchFamily="18" charset="0"/>
              </a:defRPr>
            </a:lvl9pPr>
          </a:lstStyle>
          <a:p>
            <a:pPr>
              <a:spcBef>
                <a:spcPct val="50000"/>
              </a:spcBef>
            </a:pPr>
            <a:r>
              <a:rPr lang="en-US" altLang="de-DE" sz="1000" b="1" dirty="0">
                <a:solidFill>
                  <a:srgbClr val="4A5972"/>
                </a:solidFill>
                <a:latin typeface="Arial" panose="020B0604020202020204" pitchFamily="34" charset="0"/>
              </a:rPr>
              <a:t>Attention: small sample sizes!</a:t>
            </a:r>
            <a:endParaRPr lang="de-AT" altLang="de-DE" sz="1000" b="1" dirty="0">
              <a:solidFill>
                <a:srgbClr val="4A5972"/>
              </a:solidFill>
              <a:latin typeface="Arial" panose="020B0604020202020204" pitchFamily="34" charset="0"/>
            </a:endParaRPr>
          </a:p>
        </p:txBody>
      </p:sp>
    </p:spTree>
    <p:extLst>
      <p:ext uri="{BB962C8B-B14F-4D97-AF65-F5344CB8AC3E}">
        <p14:creationId xmlns:p14="http://schemas.microsoft.com/office/powerpoint/2010/main" val="31227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39</a:t>
            </a:fld>
            <a:endParaRPr lang="de-AT" dirty="0"/>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Summary - Satisfaction Rating | Overall | Comparison to 2018/2017 (2)</a:t>
            </a:r>
          </a:p>
        </p:txBody>
      </p:sp>
      <p:graphicFrame>
        <p:nvGraphicFramePr>
          <p:cNvPr id="8" name="KonvertiertesAutoGraphChart_20191106112813168"/>
          <p:cNvGraphicFramePr/>
          <p:nvPr>
            <p:extLst>
              <p:ext uri="{D42A27DB-BD31-4B8C-83A1-F6EECF244321}">
                <p14:modId xmlns:p14="http://schemas.microsoft.com/office/powerpoint/2010/main" val="3076090146"/>
              </p:ext>
            </p:extLst>
          </p:nvPr>
        </p:nvGraphicFramePr>
        <p:xfrm>
          <a:off x="344488" y="1052736"/>
          <a:ext cx="9215919" cy="5436964"/>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uppieren 8"/>
          <p:cNvGrpSpPr/>
          <p:nvPr/>
        </p:nvGrpSpPr>
        <p:grpSpPr>
          <a:xfrm>
            <a:off x="3008784" y="6234978"/>
            <a:ext cx="207521" cy="207521"/>
            <a:chOff x="3748088" y="2905125"/>
            <a:chExt cx="269875" cy="269875"/>
          </a:xfrm>
        </p:grpSpPr>
        <p:sp>
          <p:nvSpPr>
            <p:cNvPr id="10" name="Oval 53"/>
            <p:cNvSpPr>
              <a:spLocks noChangeAspect="1" noChangeArrowheads="1"/>
            </p:cNvSpPr>
            <p:nvPr/>
          </p:nvSpPr>
          <p:spPr bwMode="gray">
            <a:xfrm flipH="1">
              <a:off x="3748088" y="2905125"/>
              <a:ext cx="269875" cy="269875"/>
            </a:xfrm>
            <a:prstGeom prst="ellipse">
              <a:avLst/>
            </a:prstGeom>
            <a:gradFill>
              <a:gsLst>
                <a:gs pos="0">
                  <a:srgbClr val="4B5A73"/>
                </a:gs>
                <a:gs pos="100000">
                  <a:srgbClr val="788CAF"/>
                </a:gs>
              </a:gsLst>
              <a:lin ang="16200000" scaled="1"/>
            </a:gradFill>
            <a:ln w="3175">
              <a:solidFill>
                <a:srgbClr val="4B5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11" name="Rectangle 54"/>
            <p:cNvSpPr>
              <a:spLocks noChangeAspect="1" noChangeArrowheads="1"/>
            </p:cNvSpPr>
            <p:nvPr/>
          </p:nvSpPr>
          <p:spPr bwMode="gray">
            <a:xfrm flipH="1">
              <a:off x="3802856" y="3021012"/>
              <a:ext cx="160338" cy="38100"/>
            </a:xfrm>
            <a:prstGeom prst="rect">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grpSp>
        <p:nvGrpSpPr>
          <p:cNvPr id="15" name="Gruppieren 14"/>
          <p:cNvGrpSpPr/>
          <p:nvPr/>
        </p:nvGrpSpPr>
        <p:grpSpPr>
          <a:xfrm>
            <a:off x="8417887" y="6234978"/>
            <a:ext cx="207521" cy="207521"/>
            <a:chOff x="3429000" y="2905125"/>
            <a:chExt cx="269875" cy="269875"/>
          </a:xfrm>
        </p:grpSpPr>
        <p:sp>
          <p:nvSpPr>
            <p:cNvPr id="16" name="Oval 56"/>
            <p:cNvSpPr>
              <a:spLocks noChangeAspect="1" noChangeArrowheads="1"/>
            </p:cNvSpPr>
            <p:nvPr/>
          </p:nvSpPr>
          <p:spPr bwMode="gray">
            <a:xfrm flipH="1">
              <a:off x="3429000" y="2905125"/>
              <a:ext cx="269875" cy="269875"/>
            </a:xfrm>
            <a:prstGeom prst="ellipse">
              <a:avLst/>
            </a:prstGeom>
            <a:gradFill>
              <a:gsLst>
                <a:gs pos="0">
                  <a:srgbClr val="829600"/>
                </a:gs>
                <a:gs pos="100000">
                  <a:srgbClr val="B4CD00"/>
                </a:gs>
              </a:gsLst>
              <a:lin ang="16200000" scaled="1"/>
            </a:gradFill>
            <a:ln w="3175">
              <a:solidFill>
                <a:srgbClr val="829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17" name="AutoShape 57"/>
            <p:cNvSpPr>
              <a:spLocks noChangeAspect="1" noChangeArrowheads="1"/>
            </p:cNvSpPr>
            <p:nvPr/>
          </p:nvSpPr>
          <p:spPr bwMode="gray">
            <a:xfrm flipH="1">
              <a:off x="3485356" y="2960687"/>
              <a:ext cx="157163" cy="158750"/>
            </a:xfrm>
            <a:prstGeom prst="plus">
              <a:avLst>
                <a:gd name="adj" fmla="val 38588"/>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sp>
        <p:nvSpPr>
          <p:cNvPr id="12" name="Text Box 47"/>
          <p:cNvSpPr txBox="1">
            <a:spLocks noChangeArrowheads="1"/>
          </p:cNvSpPr>
          <p:nvPr/>
        </p:nvSpPr>
        <p:spPr bwMode="auto">
          <a:xfrm>
            <a:off x="347401" y="6267436"/>
            <a:ext cx="3460750" cy="152400"/>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tabLst>
                <a:tab pos="623888" algn="l"/>
              </a:tabLst>
              <a:defRPr sz="2400">
                <a:solidFill>
                  <a:schemeClr val="tx1"/>
                </a:solidFill>
                <a:latin typeface="Times New Roman" panose="02020603050405020304" pitchFamily="18" charset="0"/>
              </a:defRPr>
            </a:lvl1pPr>
            <a:lvl2pPr>
              <a:tabLst>
                <a:tab pos="623888" algn="l"/>
              </a:tabLst>
              <a:defRPr sz="2400">
                <a:solidFill>
                  <a:schemeClr val="tx1"/>
                </a:solidFill>
                <a:latin typeface="Times New Roman" panose="02020603050405020304" pitchFamily="18" charset="0"/>
              </a:defRPr>
            </a:lvl2pPr>
            <a:lvl3pPr>
              <a:tabLst>
                <a:tab pos="623888" algn="l"/>
              </a:tabLst>
              <a:defRPr sz="2400">
                <a:solidFill>
                  <a:schemeClr val="tx1"/>
                </a:solidFill>
                <a:latin typeface="Times New Roman" panose="02020603050405020304" pitchFamily="18" charset="0"/>
              </a:defRPr>
            </a:lvl3pPr>
            <a:lvl4pPr>
              <a:tabLst>
                <a:tab pos="623888" algn="l"/>
              </a:tabLst>
              <a:defRPr sz="2400">
                <a:solidFill>
                  <a:schemeClr val="tx1"/>
                </a:solidFill>
                <a:latin typeface="Times New Roman" panose="02020603050405020304" pitchFamily="18" charset="0"/>
              </a:defRPr>
            </a:lvl4pPr>
            <a:lvl5pPr>
              <a:tabLst>
                <a:tab pos="623888" algn="l"/>
              </a:tabLst>
              <a:defRPr sz="2400">
                <a:solidFill>
                  <a:schemeClr val="tx1"/>
                </a:solidFill>
                <a:latin typeface="Times New Roman" panose="02020603050405020304" pitchFamily="18" charset="0"/>
              </a:defRPr>
            </a:lvl5pPr>
            <a:lvl6pPr fontAlgn="base">
              <a:spcBef>
                <a:spcPct val="0"/>
              </a:spcBef>
              <a:spcAft>
                <a:spcPct val="0"/>
              </a:spcAft>
              <a:tabLst>
                <a:tab pos="623888" algn="l"/>
              </a:tabLst>
              <a:defRPr sz="2400">
                <a:solidFill>
                  <a:schemeClr val="tx1"/>
                </a:solidFill>
                <a:latin typeface="Times New Roman" panose="02020603050405020304" pitchFamily="18" charset="0"/>
              </a:defRPr>
            </a:lvl6pPr>
            <a:lvl7pPr fontAlgn="base">
              <a:spcBef>
                <a:spcPct val="0"/>
              </a:spcBef>
              <a:spcAft>
                <a:spcPct val="0"/>
              </a:spcAft>
              <a:tabLst>
                <a:tab pos="623888" algn="l"/>
              </a:tabLst>
              <a:defRPr sz="2400">
                <a:solidFill>
                  <a:schemeClr val="tx1"/>
                </a:solidFill>
                <a:latin typeface="Times New Roman" panose="02020603050405020304" pitchFamily="18" charset="0"/>
              </a:defRPr>
            </a:lvl7pPr>
            <a:lvl8pPr fontAlgn="base">
              <a:spcBef>
                <a:spcPct val="0"/>
              </a:spcBef>
              <a:spcAft>
                <a:spcPct val="0"/>
              </a:spcAft>
              <a:tabLst>
                <a:tab pos="623888" algn="l"/>
              </a:tabLst>
              <a:defRPr sz="2400">
                <a:solidFill>
                  <a:schemeClr val="tx1"/>
                </a:solidFill>
                <a:latin typeface="Times New Roman" panose="02020603050405020304" pitchFamily="18" charset="0"/>
              </a:defRPr>
            </a:lvl8pPr>
            <a:lvl9pPr fontAlgn="base">
              <a:spcBef>
                <a:spcPct val="0"/>
              </a:spcBef>
              <a:spcAft>
                <a:spcPct val="0"/>
              </a:spcAft>
              <a:tabLst>
                <a:tab pos="623888" algn="l"/>
              </a:tabLst>
              <a:defRPr sz="2400">
                <a:solidFill>
                  <a:schemeClr val="tx1"/>
                </a:solidFill>
                <a:latin typeface="Times New Roman" panose="02020603050405020304" pitchFamily="18" charset="0"/>
              </a:defRPr>
            </a:lvl9pPr>
          </a:lstStyle>
          <a:p>
            <a:pPr>
              <a:spcBef>
                <a:spcPct val="50000"/>
              </a:spcBef>
            </a:pPr>
            <a:r>
              <a:rPr lang="en-US" altLang="de-DE" sz="1000" b="1" dirty="0">
                <a:solidFill>
                  <a:srgbClr val="4A5972"/>
                </a:solidFill>
                <a:latin typeface="Arial" panose="020B0604020202020204" pitchFamily="34" charset="0"/>
              </a:rPr>
              <a:t>Attention: small sample sizes!</a:t>
            </a:r>
            <a:endParaRPr lang="de-AT" altLang="de-DE" sz="1000" b="1" dirty="0">
              <a:solidFill>
                <a:srgbClr val="4A5972"/>
              </a:solidFill>
              <a:latin typeface="Arial" panose="020B0604020202020204" pitchFamily="34" charset="0"/>
            </a:endParaRPr>
          </a:p>
        </p:txBody>
      </p:sp>
    </p:spTree>
    <p:extLst>
      <p:ext uri="{BB962C8B-B14F-4D97-AF65-F5344CB8AC3E}">
        <p14:creationId xmlns:p14="http://schemas.microsoft.com/office/powerpoint/2010/main" val="74411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E149E701-4815-4364-916B-D0D1C5DF7762}" type="slidenum">
              <a:rPr lang="de-AT" smtClean="0"/>
              <a:t>4</a:t>
            </a:fld>
            <a:endParaRPr lang="de-AT" dirty="0"/>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4" name="Inhaltsplatzhalter 3"/>
          <p:cNvSpPr>
            <a:spLocks noGrp="1"/>
          </p:cNvSpPr>
          <p:nvPr>
            <p:ph sz="quarter" idx="13"/>
          </p:nvPr>
        </p:nvSpPr>
        <p:spPr/>
        <p:txBody>
          <a:bodyPr/>
          <a:lstStyle/>
          <a:p>
            <a:r>
              <a:rPr lang="de-AT" dirty="0"/>
              <a:t>19 </a:t>
            </a:r>
            <a:r>
              <a:rPr lang="de-AT" dirty="0" err="1"/>
              <a:t>respondents</a:t>
            </a:r>
            <a:br>
              <a:rPr lang="de-AT" dirty="0"/>
            </a:br>
            <a:r>
              <a:rPr lang="de-AT" dirty="0"/>
              <a:t>18 </a:t>
            </a:r>
            <a:r>
              <a:rPr lang="de-AT" dirty="0" err="1"/>
              <a:t>full</a:t>
            </a:r>
            <a:r>
              <a:rPr lang="de-AT" dirty="0"/>
              <a:t> </a:t>
            </a:r>
            <a:r>
              <a:rPr lang="de-AT" dirty="0" err="1"/>
              <a:t>interviews</a:t>
            </a:r>
            <a:r>
              <a:rPr lang="de-AT" dirty="0"/>
              <a:t> / 1 partial </a:t>
            </a:r>
            <a:r>
              <a:rPr lang="de-AT" dirty="0" err="1"/>
              <a:t>interviews</a:t>
            </a:r>
            <a:br>
              <a:rPr lang="de-AT" dirty="0"/>
            </a:br>
            <a:r>
              <a:rPr lang="en-US" dirty="0"/>
              <a:t>15 nominated by RFC1 / 4 nominated by other RFCs</a:t>
            </a:r>
            <a:br>
              <a:rPr lang="en-US" dirty="0"/>
            </a:br>
            <a:r>
              <a:rPr lang="en-US" dirty="0"/>
              <a:t>8 agreed to forward name</a:t>
            </a:r>
            <a:br>
              <a:rPr lang="en-US" dirty="0"/>
            </a:br>
            <a:r>
              <a:rPr lang="en-US" dirty="0"/>
              <a:t>7 used topic-forward</a:t>
            </a:r>
            <a:endParaRPr lang="de-AT" dirty="0"/>
          </a:p>
          <a:p>
            <a:r>
              <a:rPr lang="de-AT" dirty="0"/>
              <a:t>Computer </a:t>
            </a:r>
            <a:r>
              <a:rPr lang="de-AT" dirty="0" err="1"/>
              <a:t>Aided</a:t>
            </a:r>
            <a:r>
              <a:rPr lang="de-AT" dirty="0"/>
              <a:t> Web Interviews (CAWI)</a:t>
            </a:r>
          </a:p>
          <a:p>
            <a:r>
              <a:rPr lang="de-AT" dirty="0" err="1"/>
              <a:t>Contacts</a:t>
            </a:r>
            <a:r>
              <a:rPr lang="de-AT" dirty="0"/>
              <a:t> (</a:t>
            </a:r>
            <a:r>
              <a:rPr lang="de-AT" dirty="0" err="1"/>
              <a:t>e-mail</a:t>
            </a:r>
            <a:r>
              <a:rPr lang="de-AT" dirty="0"/>
              <a:t> </a:t>
            </a:r>
            <a:r>
              <a:rPr lang="de-AT" dirty="0" err="1"/>
              <a:t>address</a:t>
            </a:r>
            <a:r>
              <a:rPr lang="de-AT" dirty="0"/>
              <a:t>) </a:t>
            </a:r>
            <a:r>
              <a:rPr lang="de-AT" dirty="0" err="1"/>
              <a:t>delivered</a:t>
            </a:r>
            <a:r>
              <a:rPr lang="de-AT" dirty="0"/>
              <a:t> </a:t>
            </a:r>
            <a:r>
              <a:rPr lang="de-AT" dirty="0" err="1"/>
              <a:t>by</a:t>
            </a:r>
            <a:r>
              <a:rPr lang="de-AT" dirty="0"/>
              <a:t> RFCs</a:t>
            </a:r>
          </a:p>
          <a:p>
            <a:r>
              <a:rPr lang="de-AT" dirty="0"/>
              <a:t>58 </a:t>
            </a:r>
            <a:r>
              <a:rPr lang="de-AT" dirty="0" err="1"/>
              <a:t>e-mail</a:t>
            </a:r>
            <a:r>
              <a:rPr lang="de-AT" dirty="0"/>
              <a:t> </a:t>
            </a:r>
            <a:r>
              <a:rPr lang="de-AT" dirty="0" err="1"/>
              <a:t>invitations</a:t>
            </a:r>
            <a:r>
              <a:rPr lang="de-AT" dirty="0"/>
              <a:t> </a:t>
            </a:r>
            <a:r>
              <a:rPr lang="de-AT" dirty="0" err="1"/>
              <a:t>sent</a:t>
            </a:r>
            <a:endParaRPr lang="de-AT" dirty="0"/>
          </a:p>
          <a:p>
            <a:r>
              <a:rPr lang="de-AT" dirty="0"/>
              <a:t>Field Phase: 12 September </a:t>
            </a:r>
            <a:r>
              <a:rPr lang="de-AT" dirty="0" err="1"/>
              <a:t>to</a:t>
            </a:r>
            <a:r>
              <a:rPr lang="de-AT" dirty="0"/>
              <a:t> 11 </a:t>
            </a:r>
            <a:r>
              <a:rPr lang="de-AT" dirty="0" err="1"/>
              <a:t>October</a:t>
            </a:r>
            <a:r>
              <a:rPr lang="de-AT" dirty="0"/>
              <a:t> 2019</a:t>
            </a:r>
          </a:p>
        </p:txBody>
      </p:sp>
      <p:sp>
        <p:nvSpPr>
          <p:cNvPr id="5" name="Titel 4"/>
          <p:cNvSpPr>
            <a:spLocks noGrp="1"/>
          </p:cNvSpPr>
          <p:nvPr>
            <p:ph type="title"/>
          </p:nvPr>
        </p:nvSpPr>
        <p:spPr/>
        <p:txBody>
          <a:bodyPr/>
          <a:lstStyle/>
          <a:p>
            <a:r>
              <a:rPr lang="de-AT" dirty="0"/>
              <a:t>Survey Design</a:t>
            </a:r>
          </a:p>
        </p:txBody>
      </p:sp>
      <p:sp>
        <p:nvSpPr>
          <p:cNvPr id="6" name="Bildplatzhalter 5"/>
          <p:cNvSpPr>
            <a:spLocks noGrp="1"/>
          </p:cNvSpPr>
          <p:nvPr>
            <p:ph type="pic" sz="quarter" idx="14"/>
          </p:nvPr>
        </p:nvSpPr>
        <p:spPr/>
      </p:sp>
      <p:pic>
        <p:nvPicPr>
          <p:cNvPr id="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113" y="1922463"/>
            <a:ext cx="2455862" cy="2084387"/>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4" descr="RFC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013" y="1716088"/>
            <a:ext cx="1820862"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87561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40</a:t>
            </a:fld>
            <a:endParaRPr lang="de-AT" dirty="0"/>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Summary - Satisfaction Rating | Overall | Comparison to 2018/2017 (3)</a:t>
            </a:r>
          </a:p>
        </p:txBody>
      </p:sp>
      <p:graphicFrame>
        <p:nvGraphicFramePr>
          <p:cNvPr id="8" name="KonvertiertesAutoGraphChart_20191106112813169"/>
          <p:cNvGraphicFramePr/>
          <p:nvPr>
            <p:extLst>
              <p:ext uri="{D42A27DB-BD31-4B8C-83A1-F6EECF244321}">
                <p14:modId xmlns:p14="http://schemas.microsoft.com/office/powerpoint/2010/main" val="3142294536"/>
              </p:ext>
            </p:extLst>
          </p:nvPr>
        </p:nvGraphicFramePr>
        <p:xfrm>
          <a:off x="344488" y="1052736"/>
          <a:ext cx="9215919" cy="5436964"/>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uppieren 8"/>
          <p:cNvGrpSpPr/>
          <p:nvPr/>
        </p:nvGrpSpPr>
        <p:grpSpPr>
          <a:xfrm>
            <a:off x="3008784" y="6234978"/>
            <a:ext cx="207521" cy="207521"/>
            <a:chOff x="3748088" y="2905125"/>
            <a:chExt cx="269875" cy="269875"/>
          </a:xfrm>
        </p:grpSpPr>
        <p:sp>
          <p:nvSpPr>
            <p:cNvPr id="10" name="Oval 53"/>
            <p:cNvSpPr>
              <a:spLocks noChangeAspect="1" noChangeArrowheads="1"/>
            </p:cNvSpPr>
            <p:nvPr/>
          </p:nvSpPr>
          <p:spPr bwMode="gray">
            <a:xfrm flipH="1">
              <a:off x="3748088" y="2905125"/>
              <a:ext cx="269875" cy="269875"/>
            </a:xfrm>
            <a:prstGeom prst="ellipse">
              <a:avLst/>
            </a:prstGeom>
            <a:gradFill>
              <a:gsLst>
                <a:gs pos="0">
                  <a:srgbClr val="4B5A73"/>
                </a:gs>
                <a:gs pos="100000">
                  <a:srgbClr val="788CAF"/>
                </a:gs>
              </a:gsLst>
              <a:lin ang="16200000" scaled="1"/>
            </a:gradFill>
            <a:ln w="3175">
              <a:solidFill>
                <a:srgbClr val="4B5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11" name="Rectangle 54"/>
            <p:cNvSpPr>
              <a:spLocks noChangeAspect="1" noChangeArrowheads="1"/>
            </p:cNvSpPr>
            <p:nvPr/>
          </p:nvSpPr>
          <p:spPr bwMode="gray">
            <a:xfrm flipH="1">
              <a:off x="3802856" y="3021012"/>
              <a:ext cx="160338" cy="38100"/>
            </a:xfrm>
            <a:prstGeom prst="rect">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grpSp>
        <p:nvGrpSpPr>
          <p:cNvPr id="15" name="Gruppieren 14"/>
          <p:cNvGrpSpPr/>
          <p:nvPr/>
        </p:nvGrpSpPr>
        <p:grpSpPr>
          <a:xfrm>
            <a:off x="8417887" y="6234978"/>
            <a:ext cx="207521" cy="207521"/>
            <a:chOff x="3429000" y="2905125"/>
            <a:chExt cx="269875" cy="269875"/>
          </a:xfrm>
        </p:grpSpPr>
        <p:sp>
          <p:nvSpPr>
            <p:cNvPr id="16" name="Oval 56"/>
            <p:cNvSpPr>
              <a:spLocks noChangeAspect="1" noChangeArrowheads="1"/>
            </p:cNvSpPr>
            <p:nvPr/>
          </p:nvSpPr>
          <p:spPr bwMode="gray">
            <a:xfrm flipH="1">
              <a:off x="3429000" y="2905125"/>
              <a:ext cx="269875" cy="269875"/>
            </a:xfrm>
            <a:prstGeom prst="ellipse">
              <a:avLst/>
            </a:prstGeom>
            <a:gradFill>
              <a:gsLst>
                <a:gs pos="0">
                  <a:srgbClr val="829600"/>
                </a:gs>
                <a:gs pos="100000">
                  <a:srgbClr val="B4CD00"/>
                </a:gs>
              </a:gsLst>
              <a:lin ang="16200000" scaled="1"/>
            </a:gradFill>
            <a:ln w="3175">
              <a:solidFill>
                <a:srgbClr val="829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17" name="AutoShape 57"/>
            <p:cNvSpPr>
              <a:spLocks noChangeAspect="1" noChangeArrowheads="1"/>
            </p:cNvSpPr>
            <p:nvPr/>
          </p:nvSpPr>
          <p:spPr bwMode="gray">
            <a:xfrm flipH="1">
              <a:off x="3485356" y="2960687"/>
              <a:ext cx="157163" cy="158750"/>
            </a:xfrm>
            <a:prstGeom prst="plus">
              <a:avLst>
                <a:gd name="adj" fmla="val 38588"/>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sp>
        <p:nvSpPr>
          <p:cNvPr id="12" name="Text Box 47"/>
          <p:cNvSpPr txBox="1">
            <a:spLocks noChangeArrowheads="1"/>
          </p:cNvSpPr>
          <p:nvPr/>
        </p:nvSpPr>
        <p:spPr bwMode="auto">
          <a:xfrm>
            <a:off x="347401" y="6267436"/>
            <a:ext cx="3460750" cy="152400"/>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tabLst>
                <a:tab pos="623888" algn="l"/>
              </a:tabLst>
              <a:defRPr sz="2400">
                <a:solidFill>
                  <a:schemeClr val="tx1"/>
                </a:solidFill>
                <a:latin typeface="Times New Roman" panose="02020603050405020304" pitchFamily="18" charset="0"/>
              </a:defRPr>
            </a:lvl1pPr>
            <a:lvl2pPr>
              <a:tabLst>
                <a:tab pos="623888" algn="l"/>
              </a:tabLst>
              <a:defRPr sz="2400">
                <a:solidFill>
                  <a:schemeClr val="tx1"/>
                </a:solidFill>
                <a:latin typeface="Times New Roman" panose="02020603050405020304" pitchFamily="18" charset="0"/>
              </a:defRPr>
            </a:lvl2pPr>
            <a:lvl3pPr>
              <a:tabLst>
                <a:tab pos="623888" algn="l"/>
              </a:tabLst>
              <a:defRPr sz="2400">
                <a:solidFill>
                  <a:schemeClr val="tx1"/>
                </a:solidFill>
                <a:latin typeface="Times New Roman" panose="02020603050405020304" pitchFamily="18" charset="0"/>
              </a:defRPr>
            </a:lvl3pPr>
            <a:lvl4pPr>
              <a:tabLst>
                <a:tab pos="623888" algn="l"/>
              </a:tabLst>
              <a:defRPr sz="2400">
                <a:solidFill>
                  <a:schemeClr val="tx1"/>
                </a:solidFill>
                <a:latin typeface="Times New Roman" panose="02020603050405020304" pitchFamily="18" charset="0"/>
              </a:defRPr>
            </a:lvl4pPr>
            <a:lvl5pPr>
              <a:tabLst>
                <a:tab pos="623888" algn="l"/>
              </a:tabLst>
              <a:defRPr sz="2400">
                <a:solidFill>
                  <a:schemeClr val="tx1"/>
                </a:solidFill>
                <a:latin typeface="Times New Roman" panose="02020603050405020304" pitchFamily="18" charset="0"/>
              </a:defRPr>
            </a:lvl5pPr>
            <a:lvl6pPr fontAlgn="base">
              <a:spcBef>
                <a:spcPct val="0"/>
              </a:spcBef>
              <a:spcAft>
                <a:spcPct val="0"/>
              </a:spcAft>
              <a:tabLst>
                <a:tab pos="623888" algn="l"/>
              </a:tabLst>
              <a:defRPr sz="2400">
                <a:solidFill>
                  <a:schemeClr val="tx1"/>
                </a:solidFill>
                <a:latin typeface="Times New Roman" panose="02020603050405020304" pitchFamily="18" charset="0"/>
              </a:defRPr>
            </a:lvl6pPr>
            <a:lvl7pPr fontAlgn="base">
              <a:spcBef>
                <a:spcPct val="0"/>
              </a:spcBef>
              <a:spcAft>
                <a:spcPct val="0"/>
              </a:spcAft>
              <a:tabLst>
                <a:tab pos="623888" algn="l"/>
              </a:tabLst>
              <a:defRPr sz="2400">
                <a:solidFill>
                  <a:schemeClr val="tx1"/>
                </a:solidFill>
                <a:latin typeface="Times New Roman" panose="02020603050405020304" pitchFamily="18" charset="0"/>
              </a:defRPr>
            </a:lvl7pPr>
            <a:lvl8pPr fontAlgn="base">
              <a:spcBef>
                <a:spcPct val="0"/>
              </a:spcBef>
              <a:spcAft>
                <a:spcPct val="0"/>
              </a:spcAft>
              <a:tabLst>
                <a:tab pos="623888" algn="l"/>
              </a:tabLst>
              <a:defRPr sz="2400">
                <a:solidFill>
                  <a:schemeClr val="tx1"/>
                </a:solidFill>
                <a:latin typeface="Times New Roman" panose="02020603050405020304" pitchFamily="18" charset="0"/>
              </a:defRPr>
            </a:lvl8pPr>
            <a:lvl9pPr fontAlgn="base">
              <a:spcBef>
                <a:spcPct val="0"/>
              </a:spcBef>
              <a:spcAft>
                <a:spcPct val="0"/>
              </a:spcAft>
              <a:tabLst>
                <a:tab pos="623888" algn="l"/>
              </a:tabLst>
              <a:defRPr sz="2400">
                <a:solidFill>
                  <a:schemeClr val="tx1"/>
                </a:solidFill>
                <a:latin typeface="Times New Roman" panose="02020603050405020304" pitchFamily="18" charset="0"/>
              </a:defRPr>
            </a:lvl9pPr>
          </a:lstStyle>
          <a:p>
            <a:pPr>
              <a:spcBef>
                <a:spcPct val="50000"/>
              </a:spcBef>
            </a:pPr>
            <a:r>
              <a:rPr lang="en-US" altLang="de-DE" sz="1000" b="1" dirty="0">
                <a:solidFill>
                  <a:srgbClr val="4A5972"/>
                </a:solidFill>
                <a:latin typeface="Arial" panose="020B0604020202020204" pitchFamily="34" charset="0"/>
              </a:rPr>
              <a:t>Attention: small sample sizes!</a:t>
            </a:r>
            <a:endParaRPr lang="de-AT" altLang="de-DE" sz="1000" b="1" dirty="0">
              <a:solidFill>
                <a:srgbClr val="4A5972"/>
              </a:solidFill>
              <a:latin typeface="Arial" panose="020B0604020202020204" pitchFamily="34" charset="0"/>
            </a:endParaRPr>
          </a:p>
        </p:txBody>
      </p:sp>
    </p:spTree>
    <p:extLst>
      <p:ext uri="{BB962C8B-B14F-4D97-AF65-F5344CB8AC3E}">
        <p14:creationId xmlns:p14="http://schemas.microsoft.com/office/powerpoint/2010/main" val="161449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41</a:t>
            </a:fld>
            <a:endParaRPr lang="de-AT" dirty="0"/>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Summary - Satisfaction Rating | Comparison to overall results (1)</a:t>
            </a:r>
          </a:p>
        </p:txBody>
      </p:sp>
      <p:graphicFrame>
        <p:nvGraphicFramePr>
          <p:cNvPr id="8" name="KonvertiertesAutoGraphChart_20191106112813170"/>
          <p:cNvGraphicFramePr/>
          <p:nvPr>
            <p:extLst>
              <p:ext uri="{D42A27DB-BD31-4B8C-83A1-F6EECF244321}">
                <p14:modId xmlns:p14="http://schemas.microsoft.com/office/powerpoint/2010/main" val="2148288611"/>
              </p:ext>
            </p:extLst>
          </p:nvPr>
        </p:nvGraphicFramePr>
        <p:xfrm>
          <a:off x="344488" y="1052736"/>
          <a:ext cx="9215919" cy="5436964"/>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uppieren 8"/>
          <p:cNvGrpSpPr/>
          <p:nvPr/>
        </p:nvGrpSpPr>
        <p:grpSpPr>
          <a:xfrm>
            <a:off x="3008784" y="6234978"/>
            <a:ext cx="207521" cy="207521"/>
            <a:chOff x="3748088" y="2905125"/>
            <a:chExt cx="269875" cy="269875"/>
          </a:xfrm>
        </p:grpSpPr>
        <p:sp>
          <p:nvSpPr>
            <p:cNvPr id="10" name="Oval 53"/>
            <p:cNvSpPr>
              <a:spLocks noChangeAspect="1" noChangeArrowheads="1"/>
            </p:cNvSpPr>
            <p:nvPr/>
          </p:nvSpPr>
          <p:spPr bwMode="gray">
            <a:xfrm flipH="1">
              <a:off x="3748088" y="2905125"/>
              <a:ext cx="269875" cy="269875"/>
            </a:xfrm>
            <a:prstGeom prst="ellipse">
              <a:avLst/>
            </a:prstGeom>
            <a:gradFill>
              <a:gsLst>
                <a:gs pos="0">
                  <a:srgbClr val="4B5A73"/>
                </a:gs>
                <a:gs pos="100000">
                  <a:srgbClr val="788CAF"/>
                </a:gs>
              </a:gsLst>
              <a:lin ang="16200000" scaled="1"/>
            </a:gradFill>
            <a:ln w="3175">
              <a:solidFill>
                <a:srgbClr val="4B5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11" name="Rectangle 54"/>
            <p:cNvSpPr>
              <a:spLocks noChangeAspect="1" noChangeArrowheads="1"/>
            </p:cNvSpPr>
            <p:nvPr/>
          </p:nvSpPr>
          <p:spPr bwMode="gray">
            <a:xfrm flipH="1">
              <a:off x="3802856" y="3021012"/>
              <a:ext cx="160338" cy="38100"/>
            </a:xfrm>
            <a:prstGeom prst="rect">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grpSp>
        <p:nvGrpSpPr>
          <p:cNvPr id="15" name="Gruppieren 14"/>
          <p:cNvGrpSpPr/>
          <p:nvPr/>
        </p:nvGrpSpPr>
        <p:grpSpPr>
          <a:xfrm>
            <a:off x="8417887" y="6234978"/>
            <a:ext cx="207521" cy="207521"/>
            <a:chOff x="3429000" y="2905125"/>
            <a:chExt cx="269875" cy="269875"/>
          </a:xfrm>
        </p:grpSpPr>
        <p:sp>
          <p:nvSpPr>
            <p:cNvPr id="16" name="Oval 56"/>
            <p:cNvSpPr>
              <a:spLocks noChangeAspect="1" noChangeArrowheads="1"/>
            </p:cNvSpPr>
            <p:nvPr/>
          </p:nvSpPr>
          <p:spPr bwMode="gray">
            <a:xfrm flipH="1">
              <a:off x="3429000" y="2905125"/>
              <a:ext cx="269875" cy="269875"/>
            </a:xfrm>
            <a:prstGeom prst="ellipse">
              <a:avLst/>
            </a:prstGeom>
            <a:gradFill>
              <a:gsLst>
                <a:gs pos="0">
                  <a:srgbClr val="829600"/>
                </a:gs>
                <a:gs pos="100000">
                  <a:srgbClr val="B4CD00"/>
                </a:gs>
              </a:gsLst>
              <a:lin ang="16200000" scaled="1"/>
            </a:gradFill>
            <a:ln w="3175">
              <a:solidFill>
                <a:srgbClr val="829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17" name="AutoShape 57"/>
            <p:cNvSpPr>
              <a:spLocks noChangeAspect="1" noChangeArrowheads="1"/>
            </p:cNvSpPr>
            <p:nvPr/>
          </p:nvSpPr>
          <p:spPr bwMode="gray">
            <a:xfrm flipH="1">
              <a:off x="3485356" y="2960687"/>
              <a:ext cx="157163" cy="158750"/>
            </a:xfrm>
            <a:prstGeom prst="plus">
              <a:avLst>
                <a:gd name="adj" fmla="val 38588"/>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sp>
        <p:nvSpPr>
          <p:cNvPr id="12" name="Text Box 47"/>
          <p:cNvSpPr txBox="1">
            <a:spLocks noChangeArrowheads="1"/>
          </p:cNvSpPr>
          <p:nvPr/>
        </p:nvSpPr>
        <p:spPr bwMode="auto">
          <a:xfrm>
            <a:off x="347401" y="6267436"/>
            <a:ext cx="3460750" cy="152400"/>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tabLst>
                <a:tab pos="623888" algn="l"/>
              </a:tabLst>
              <a:defRPr sz="2400">
                <a:solidFill>
                  <a:schemeClr val="tx1"/>
                </a:solidFill>
                <a:latin typeface="Times New Roman" panose="02020603050405020304" pitchFamily="18" charset="0"/>
              </a:defRPr>
            </a:lvl1pPr>
            <a:lvl2pPr>
              <a:tabLst>
                <a:tab pos="623888" algn="l"/>
              </a:tabLst>
              <a:defRPr sz="2400">
                <a:solidFill>
                  <a:schemeClr val="tx1"/>
                </a:solidFill>
                <a:latin typeface="Times New Roman" panose="02020603050405020304" pitchFamily="18" charset="0"/>
              </a:defRPr>
            </a:lvl2pPr>
            <a:lvl3pPr>
              <a:tabLst>
                <a:tab pos="623888" algn="l"/>
              </a:tabLst>
              <a:defRPr sz="2400">
                <a:solidFill>
                  <a:schemeClr val="tx1"/>
                </a:solidFill>
                <a:latin typeface="Times New Roman" panose="02020603050405020304" pitchFamily="18" charset="0"/>
              </a:defRPr>
            </a:lvl3pPr>
            <a:lvl4pPr>
              <a:tabLst>
                <a:tab pos="623888" algn="l"/>
              </a:tabLst>
              <a:defRPr sz="2400">
                <a:solidFill>
                  <a:schemeClr val="tx1"/>
                </a:solidFill>
                <a:latin typeface="Times New Roman" panose="02020603050405020304" pitchFamily="18" charset="0"/>
              </a:defRPr>
            </a:lvl4pPr>
            <a:lvl5pPr>
              <a:tabLst>
                <a:tab pos="623888" algn="l"/>
              </a:tabLst>
              <a:defRPr sz="2400">
                <a:solidFill>
                  <a:schemeClr val="tx1"/>
                </a:solidFill>
                <a:latin typeface="Times New Roman" panose="02020603050405020304" pitchFamily="18" charset="0"/>
              </a:defRPr>
            </a:lvl5pPr>
            <a:lvl6pPr fontAlgn="base">
              <a:spcBef>
                <a:spcPct val="0"/>
              </a:spcBef>
              <a:spcAft>
                <a:spcPct val="0"/>
              </a:spcAft>
              <a:tabLst>
                <a:tab pos="623888" algn="l"/>
              </a:tabLst>
              <a:defRPr sz="2400">
                <a:solidFill>
                  <a:schemeClr val="tx1"/>
                </a:solidFill>
                <a:latin typeface="Times New Roman" panose="02020603050405020304" pitchFamily="18" charset="0"/>
              </a:defRPr>
            </a:lvl6pPr>
            <a:lvl7pPr fontAlgn="base">
              <a:spcBef>
                <a:spcPct val="0"/>
              </a:spcBef>
              <a:spcAft>
                <a:spcPct val="0"/>
              </a:spcAft>
              <a:tabLst>
                <a:tab pos="623888" algn="l"/>
              </a:tabLst>
              <a:defRPr sz="2400">
                <a:solidFill>
                  <a:schemeClr val="tx1"/>
                </a:solidFill>
                <a:latin typeface="Times New Roman" panose="02020603050405020304" pitchFamily="18" charset="0"/>
              </a:defRPr>
            </a:lvl7pPr>
            <a:lvl8pPr fontAlgn="base">
              <a:spcBef>
                <a:spcPct val="0"/>
              </a:spcBef>
              <a:spcAft>
                <a:spcPct val="0"/>
              </a:spcAft>
              <a:tabLst>
                <a:tab pos="623888" algn="l"/>
              </a:tabLst>
              <a:defRPr sz="2400">
                <a:solidFill>
                  <a:schemeClr val="tx1"/>
                </a:solidFill>
                <a:latin typeface="Times New Roman" panose="02020603050405020304" pitchFamily="18" charset="0"/>
              </a:defRPr>
            </a:lvl8pPr>
            <a:lvl9pPr fontAlgn="base">
              <a:spcBef>
                <a:spcPct val="0"/>
              </a:spcBef>
              <a:spcAft>
                <a:spcPct val="0"/>
              </a:spcAft>
              <a:tabLst>
                <a:tab pos="623888" algn="l"/>
              </a:tabLst>
              <a:defRPr sz="2400">
                <a:solidFill>
                  <a:schemeClr val="tx1"/>
                </a:solidFill>
                <a:latin typeface="Times New Roman" panose="02020603050405020304" pitchFamily="18" charset="0"/>
              </a:defRPr>
            </a:lvl9pPr>
          </a:lstStyle>
          <a:p>
            <a:pPr>
              <a:spcBef>
                <a:spcPct val="50000"/>
              </a:spcBef>
            </a:pPr>
            <a:r>
              <a:rPr lang="en-US" altLang="de-DE" sz="1000" b="1" dirty="0">
                <a:solidFill>
                  <a:srgbClr val="4A5972"/>
                </a:solidFill>
                <a:latin typeface="Arial" panose="020B0604020202020204" pitchFamily="34" charset="0"/>
              </a:rPr>
              <a:t>Attention: small sample sizes!</a:t>
            </a:r>
            <a:endParaRPr lang="de-AT" altLang="de-DE" sz="1000" b="1" dirty="0">
              <a:solidFill>
                <a:srgbClr val="4A5972"/>
              </a:solidFill>
              <a:latin typeface="Arial" panose="020B0604020202020204" pitchFamily="34" charset="0"/>
            </a:endParaRPr>
          </a:p>
        </p:txBody>
      </p:sp>
    </p:spTree>
    <p:extLst>
      <p:ext uri="{BB962C8B-B14F-4D97-AF65-F5344CB8AC3E}">
        <p14:creationId xmlns:p14="http://schemas.microsoft.com/office/powerpoint/2010/main" val="352672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42</a:t>
            </a:fld>
            <a:endParaRPr lang="de-AT" dirty="0"/>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Summary - Satisfaction Rating | Comparison to overall results (2)</a:t>
            </a:r>
          </a:p>
        </p:txBody>
      </p:sp>
      <p:graphicFrame>
        <p:nvGraphicFramePr>
          <p:cNvPr id="8" name="KonvertiertesAutoGraphChart_20191106112813170"/>
          <p:cNvGraphicFramePr/>
          <p:nvPr>
            <p:extLst>
              <p:ext uri="{D42A27DB-BD31-4B8C-83A1-F6EECF244321}">
                <p14:modId xmlns:p14="http://schemas.microsoft.com/office/powerpoint/2010/main" val="538435893"/>
              </p:ext>
            </p:extLst>
          </p:nvPr>
        </p:nvGraphicFramePr>
        <p:xfrm>
          <a:off x="344488" y="1052736"/>
          <a:ext cx="9215919" cy="5436964"/>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uppieren 8"/>
          <p:cNvGrpSpPr/>
          <p:nvPr/>
        </p:nvGrpSpPr>
        <p:grpSpPr>
          <a:xfrm>
            <a:off x="3008784" y="6234978"/>
            <a:ext cx="207521" cy="207521"/>
            <a:chOff x="3748088" y="2905125"/>
            <a:chExt cx="269875" cy="269875"/>
          </a:xfrm>
        </p:grpSpPr>
        <p:sp>
          <p:nvSpPr>
            <p:cNvPr id="10" name="Oval 53"/>
            <p:cNvSpPr>
              <a:spLocks noChangeAspect="1" noChangeArrowheads="1"/>
            </p:cNvSpPr>
            <p:nvPr/>
          </p:nvSpPr>
          <p:spPr bwMode="gray">
            <a:xfrm flipH="1">
              <a:off x="3748088" y="2905125"/>
              <a:ext cx="269875" cy="269875"/>
            </a:xfrm>
            <a:prstGeom prst="ellipse">
              <a:avLst/>
            </a:prstGeom>
            <a:gradFill>
              <a:gsLst>
                <a:gs pos="0">
                  <a:srgbClr val="4B5A73"/>
                </a:gs>
                <a:gs pos="100000">
                  <a:srgbClr val="788CAF"/>
                </a:gs>
              </a:gsLst>
              <a:lin ang="16200000" scaled="1"/>
            </a:gradFill>
            <a:ln w="3175">
              <a:solidFill>
                <a:srgbClr val="4B5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11" name="Rectangle 54"/>
            <p:cNvSpPr>
              <a:spLocks noChangeAspect="1" noChangeArrowheads="1"/>
            </p:cNvSpPr>
            <p:nvPr/>
          </p:nvSpPr>
          <p:spPr bwMode="gray">
            <a:xfrm flipH="1">
              <a:off x="3802856" y="3021012"/>
              <a:ext cx="160338" cy="38100"/>
            </a:xfrm>
            <a:prstGeom prst="rect">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grpSp>
        <p:nvGrpSpPr>
          <p:cNvPr id="15" name="Gruppieren 14"/>
          <p:cNvGrpSpPr/>
          <p:nvPr/>
        </p:nvGrpSpPr>
        <p:grpSpPr>
          <a:xfrm>
            <a:off x="8417887" y="6234978"/>
            <a:ext cx="207521" cy="207521"/>
            <a:chOff x="3429000" y="2905125"/>
            <a:chExt cx="269875" cy="269875"/>
          </a:xfrm>
        </p:grpSpPr>
        <p:sp>
          <p:nvSpPr>
            <p:cNvPr id="16" name="Oval 56"/>
            <p:cNvSpPr>
              <a:spLocks noChangeAspect="1" noChangeArrowheads="1"/>
            </p:cNvSpPr>
            <p:nvPr/>
          </p:nvSpPr>
          <p:spPr bwMode="gray">
            <a:xfrm flipH="1">
              <a:off x="3429000" y="2905125"/>
              <a:ext cx="269875" cy="269875"/>
            </a:xfrm>
            <a:prstGeom prst="ellipse">
              <a:avLst/>
            </a:prstGeom>
            <a:gradFill>
              <a:gsLst>
                <a:gs pos="0">
                  <a:srgbClr val="829600"/>
                </a:gs>
                <a:gs pos="100000">
                  <a:srgbClr val="B4CD00"/>
                </a:gs>
              </a:gsLst>
              <a:lin ang="16200000" scaled="1"/>
            </a:gradFill>
            <a:ln w="3175">
              <a:solidFill>
                <a:srgbClr val="829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17" name="AutoShape 57"/>
            <p:cNvSpPr>
              <a:spLocks noChangeAspect="1" noChangeArrowheads="1"/>
            </p:cNvSpPr>
            <p:nvPr/>
          </p:nvSpPr>
          <p:spPr bwMode="gray">
            <a:xfrm flipH="1">
              <a:off x="3485356" y="2960687"/>
              <a:ext cx="157163" cy="158750"/>
            </a:xfrm>
            <a:prstGeom prst="plus">
              <a:avLst>
                <a:gd name="adj" fmla="val 38588"/>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sp>
        <p:nvSpPr>
          <p:cNvPr id="12" name="Text Box 47"/>
          <p:cNvSpPr txBox="1">
            <a:spLocks noChangeArrowheads="1"/>
          </p:cNvSpPr>
          <p:nvPr/>
        </p:nvSpPr>
        <p:spPr bwMode="auto">
          <a:xfrm>
            <a:off x="347401" y="6267436"/>
            <a:ext cx="3460750" cy="152400"/>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tabLst>
                <a:tab pos="623888" algn="l"/>
              </a:tabLst>
              <a:defRPr sz="2400">
                <a:solidFill>
                  <a:schemeClr val="tx1"/>
                </a:solidFill>
                <a:latin typeface="Times New Roman" panose="02020603050405020304" pitchFamily="18" charset="0"/>
              </a:defRPr>
            </a:lvl1pPr>
            <a:lvl2pPr>
              <a:tabLst>
                <a:tab pos="623888" algn="l"/>
              </a:tabLst>
              <a:defRPr sz="2400">
                <a:solidFill>
                  <a:schemeClr val="tx1"/>
                </a:solidFill>
                <a:latin typeface="Times New Roman" panose="02020603050405020304" pitchFamily="18" charset="0"/>
              </a:defRPr>
            </a:lvl2pPr>
            <a:lvl3pPr>
              <a:tabLst>
                <a:tab pos="623888" algn="l"/>
              </a:tabLst>
              <a:defRPr sz="2400">
                <a:solidFill>
                  <a:schemeClr val="tx1"/>
                </a:solidFill>
                <a:latin typeface="Times New Roman" panose="02020603050405020304" pitchFamily="18" charset="0"/>
              </a:defRPr>
            </a:lvl3pPr>
            <a:lvl4pPr>
              <a:tabLst>
                <a:tab pos="623888" algn="l"/>
              </a:tabLst>
              <a:defRPr sz="2400">
                <a:solidFill>
                  <a:schemeClr val="tx1"/>
                </a:solidFill>
                <a:latin typeface="Times New Roman" panose="02020603050405020304" pitchFamily="18" charset="0"/>
              </a:defRPr>
            </a:lvl4pPr>
            <a:lvl5pPr>
              <a:tabLst>
                <a:tab pos="623888" algn="l"/>
              </a:tabLst>
              <a:defRPr sz="2400">
                <a:solidFill>
                  <a:schemeClr val="tx1"/>
                </a:solidFill>
                <a:latin typeface="Times New Roman" panose="02020603050405020304" pitchFamily="18" charset="0"/>
              </a:defRPr>
            </a:lvl5pPr>
            <a:lvl6pPr fontAlgn="base">
              <a:spcBef>
                <a:spcPct val="0"/>
              </a:spcBef>
              <a:spcAft>
                <a:spcPct val="0"/>
              </a:spcAft>
              <a:tabLst>
                <a:tab pos="623888" algn="l"/>
              </a:tabLst>
              <a:defRPr sz="2400">
                <a:solidFill>
                  <a:schemeClr val="tx1"/>
                </a:solidFill>
                <a:latin typeface="Times New Roman" panose="02020603050405020304" pitchFamily="18" charset="0"/>
              </a:defRPr>
            </a:lvl6pPr>
            <a:lvl7pPr fontAlgn="base">
              <a:spcBef>
                <a:spcPct val="0"/>
              </a:spcBef>
              <a:spcAft>
                <a:spcPct val="0"/>
              </a:spcAft>
              <a:tabLst>
                <a:tab pos="623888" algn="l"/>
              </a:tabLst>
              <a:defRPr sz="2400">
                <a:solidFill>
                  <a:schemeClr val="tx1"/>
                </a:solidFill>
                <a:latin typeface="Times New Roman" panose="02020603050405020304" pitchFamily="18" charset="0"/>
              </a:defRPr>
            </a:lvl7pPr>
            <a:lvl8pPr fontAlgn="base">
              <a:spcBef>
                <a:spcPct val="0"/>
              </a:spcBef>
              <a:spcAft>
                <a:spcPct val="0"/>
              </a:spcAft>
              <a:tabLst>
                <a:tab pos="623888" algn="l"/>
              </a:tabLst>
              <a:defRPr sz="2400">
                <a:solidFill>
                  <a:schemeClr val="tx1"/>
                </a:solidFill>
                <a:latin typeface="Times New Roman" panose="02020603050405020304" pitchFamily="18" charset="0"/>
              </a:defRPr>
            </a:lvl8pPr>
            <a:lvl9pPr fontAlgn="base">
              <a:spcBef>
                <a:spcPct val="0"/>
              </a:spcBef>
              <a:spcAft>
                <a:spcPct val="0"/>
              </a:spcAft>
              <a:tabLst>
                <a:tab pos="623888" algn="l"/>
              </a:tabLst>
              <a:defRPr sz="2400">
                <a:solidFill>
                  <a:schemeClr val="tx1"/>
                </a:solidFill>
                <a:latin typeface="Times New Roman" panose="02020603050405020304" pitchFamily="18" charset="0"/>
              </a:defRPr>
            </a:lvl9pPr>
          </a:lstStyle>
          <a:p>
            <a:pPr>
              <a:spcBef>
                <a:spcPct val="50000"/>
              </a:spcBef>
            </a:pPr>
            <a:r>
              <a:rPr lang="en-US" altLang="de-DE" sz="1000" b="1" dirty="0">
                <a:solidFill>
                  <a:srgbClr val="4A5972"/>
                </a:solidFill>
                <a:latin typeface="Arial" panose="020B0604020202020204" pitchFamily="34" charset="0"/>
              </a:rPr>
              <a:t>Attention: small sample sizes!</a:t>
            </a:r>
            <a:endParaRPr lang="de-AT" altLang="de-DE" sz="1000" b="1" dirty="0">
              <a:solidFill>
                <a:srgbClr val="4A5972"/>
              </a:solidFill>
              <a:latin typeface="Arial" panose="020B0604020202020204" pitchFamily="34" charset="0"/>
            </a:endParaRPr>
          </a:p>
        </p:txBody>
      </p:sp>
    </p:spTree>
    <p:extLst>
      <p:ext uri="{BB962C8B-B14F-4D97-AF65-F5344CB8AC3E}">
        <p14:creationId xmlns:p14="http://schemas.microsoft.com/office/powerpoint/2010/main" val="168379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43</a:t>
            </a:fld>
            <a:endParaRPr lang="de-AT" dirty="0"/>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Summary - Satisfaction Rating | Comparison to overall results (3)</a:t>
            </a:r>
          </a:p>
        </p:txBody>
      </p:sp>
      <p:graphicFrame>
        <p:nvGraphicFramePr>
          <p:cNvPr id="8" name="KonvertiertesAutoGraphChart_20191106112813171"/>
          <p:cNvGraphicFramePr/>
          <p:nvPr>
            <p:extLst>
              <p:ext uri="{D42A27DB-BD31-4B8C-83A1-F6EECF244321}">
                <p14:modId xmlns:p14="http://schemas.microsoft.com/office/powerpoint/2010/main" val="2124545611"/>
              </p:ext>
            </p:extLst>
          </p:nvPr>
        </p:nvGraphicFramePr>
        <p:xfrm>
          <a:off x="344488" y="1052736"/>
          <a:ext cx="9215919" cy="5436964"/>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uppieren 8"/>
          <p:cNvGrpSpPr/>
          <p:nvPr/>
        </p:nvGrpSpPr>
        <p:grpSpPr>
          <a:xfrm>
            <a:off x="3008784" y="6234978"/>
            <a:ext cx="207521" cy="207521"/>
            <a:chOff x="3748088" y="2905125"/>
            <a:chExt cx="269875" cy="269875"/>
          </a:xfrm>
        </p:grpSpPr>
        <p:sp>
          <p:nvSpPr>
            <p:cNvPr id="10" name="Oval 53"/>
            <p:cNvSpPr>
              <a:spLocks noChangeAspect="1" noChangeArrowheads="1"/>
            </p:cNvSpPr>
            <p:nvPr/>
          </p:nvSpPr>
          <p:spPr bwMode="gray">
            <a:xfrm flipH="1">
              <a:off x="3748088" y="2905125"/>
              <a:ext cx="269875" cy="269875"/>
            </a:xfrm>
            <a:prstGeom prst="ellipse">
              <a:avLst/>
            </a:prstGeom>
            <a:gradFill>
              <a:gsLst>
                <a:gs pos="0">
                  <a:srgbClr val="4B5A73"/>
                </a:gs>
                <a:gs pos="100000">
                  <a:srgbClr val="788CAF"/>
                </a:gs>
              </a:gsLst>
              <a:lin ang="16200000" scaled="1"/>
            </a:gradFill>
            <a:ln w="3175">
              <a:solidFill>
                <a:srgbClr val="4B5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11" name="Rectangle 54"/>
            <p:cNvSpPr>
              <a:spLocks noChangeAspect="1" noChangeArrowheads="1"/>
            </p:cNvSpPr>
            <p:nvPr/>
          </p:nvSpPr>
          <p:spPr bwMode="gray">
            <a:xfrm flipH="1">
              <a:off x="3802856" y="3021012"/>
              <a:ext cx="160338" cy="38100"/>
            </a:xfrm>
            <a:prstGeom prst="rect">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grpSp>
        <p:nvGrpSpPr>
          <p:cNvPr id="15" name="Gruppieren 14"/>
          <p:cNvGrpSpPr/>
          <p:nvPr/>
        </p:nvGrpSpPr>
        <p:grpSpPr>
          <a:xfrm>
            <a:off x="8417887" y="6234978"/>
            <a:ext cx="207521" cy="207521"/>
            <a:chOff x="3429000" y="2905125"/>
            <a:chExt cx="269875" cy="269875"/>
          </a:xfrm>
        </p:grpSpPr>
        <p:sp>
          <p:nvSpPr>
            <p:cNvPr id="16" name="Oval 56"/>
            <p:cNvSpPr>
              <a:spLocks noChangeAspect="1" noChangeArrowheads="1"/>
            </p:cNvSpPr>
            <p:nvPr/>
          </p:nvSpPr>
          <p:spPr bwMode="gray">
            <a:xfrm flipH="1">
              <a:off x="3429000" y="2905125"/>
              <a:ext cx="269875" cy="269875"/>
            </a:xfrm>
            <a:prstGeom prst="ellipse">
              <a:avLst/>
            </a:prstGeom>
            <a:gradFill>
              <a:gsLst>
                <a:gs pos="0">
                  <a:srgbClr val="829600"/>
                </a:gs>
                <a:gs pos="100000">
                  <a:srgbClr val="B4CD00"/>
                </a:gs>
              </a:gsLst>
              <a:lin ang="16200000" scaled="1"/>
            </a:gradFill>
            <a:ln w="3175">
              <a:solidFill>
                <a:srgbClr val="829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17" name="AutoShape 57"/>
            <p:cNvSpPr>
              <a:spLocks noChangeAspect="1" noChangeArrowheads="1"/>
            </p:cNvSpPr>
            <p:nvPr/>
          </p:nvSpPr>
          <p:spPr bwMode="gray">
            <a:xfrm flipH="1">
              <a:off x="3485356" y="2960687"/>
              <a:ext cx="157163" cy="158750"/>
            </a:xfrm>
            <a:prstGeom prst="plus">
              <a:avLst>
                <a:gd name="adj" fmla="val 38588"/>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sp>
        <p:nvSpPr>
          <p:cNvPr id="12" name="Text Box 47"/>
          <p:cNvSpPr txBox="1">
            <a:spLocks noChangeArrowheads="1"/>
          </p:cNvSpPr>
          <p:nvPr/>
        </p:nvSpPr>
        <p:spPr bwMode="auto">
          <a:xfrm>
            <a:off x="347401" y="6267436"/>
            <a:ext cx="3460750" cy="152400"/>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tabLst>
                <a:tab pos="623888" algn="l"/>
              </a:tabLst>
              <a:defRPr sz="2400">
                <a:solidFill>
                  <a:schemeClr val="tx1"/>
                </a:solidFill>
                <a:latin typeface="Times New Roman" panose="02020603050405020304" pitchFamily="18" charset="0"/>
              </a:defRPr>
            </a:lvl1pPr>
            <a:lvl2pPr>
              <a:tabLst>
                <a:tab pos="623888" algn="l"/>
              </a:tabLst>
              <a:defRPr sz="2400">
                <a:solidFill>
                  <a:schemeClr val="tx1"/>
                </a:solidFill>
                <a:latin typeface="Times New Roman" panose="02020603050405020304" pitchFamily="18" charset="0"/>
              </a:defRPr>
            </a:lvl2pPr>
            <a:lvl3pPr>
              <a:tabLst>
                <a:tab pos="623888" algn="l"/>
              </a:tabLst>
              <a:defRPr sz="2400">
                <a:solidFill>
                  <a:schemeClr val="tx1"/>
                </a:solidFill>
                <a:latin typeface="Times New Roman" panose="02020603050405020304" pitchFamily="18" charset="0"/>
              </a:defRPr>
            </a:lvl3pPr>
            <a:lvl4pPr>
              <a:tabLst>
                <a:tab pos="623888" algn="l"/>
              </a:tabLst>
              <a:defRPr sz="2400">
                <a:solidFill>
                  <a:schemeClr val="tx1"/>
                </a:solidFill>
                <a:latin typeface="Times New Roman" panose="02020603050405020304" pitchFamily="18" charset="0"/>
              </a:defRPr>
            </a:lvl4pPr>
            <a:lvl5pPr>
              <a:tabLst>
                <a:tab pos="623888" algn="l"/>
              </a:tabLst>
              <a:defRPr sz="2400">
                <a:solidFill>
                  <a:schemeClr val="tx1"/>
                </a:solidFill>
                <a:latin typeface="Times New Roman" panose="02020603050405020304" pitchFamily="18" charset="0"/>
              </a:defRPr>
            </a:lvl5pPr>
            <a:lvl6pPr fontAlgn="base">
              <a:spcBef>
                <a:spcPct val="0"/>
              </a:spcBef>
              <a:spcAft>
                <a:spcPct val="0"/>
              </a:spcAft>
              <a:tabLst>
                <a:tab pos="623888" algn="l"/>
              </a:tabLst>
              <a:defRPr sz="2400">
                <a:solidFill>
                  <a:schemeClr val="tx1"/>
                </a:solidFill>
                <a:latin typeface="Times New Roman" panose="02020603050405020304" pitchFamily="18" charset="0"/>
              </a:defRPr>
            </a:lvl6pPr>
            <a:lvl7pPr fontAlgn="base">
              <a:spcBef>
                <a:spcPct val="0"/>
              </a:spcBef>
              <a:spcAft>
                <a:spcPct val="0"/>
              </a:spcAft>
              <a:tabLst>
                <a:tab pos="623888" algn="l"/>
              </a:tabLst>
              <a:defRPr sz="2400">
                <a:solidFill>
                  <a:schemeClr val="tx1"/>
                </a:solidFill>
                <a:latin typeface="Times New Roman" panose="02020603050405020304" pitchFamily="18" charset="0"/>
              </a:defRPr>
            </a:lvl7pPr>
            <a:lvl8pPr fontAlgn="base">
              <a:spcBef>
                <a:spcPct val="0"/>
              </a:spcBef>
              <a:spcAft>
                <a:spcPct val="0"/>
              </a:spcAft>
              <a:tabLst>
                <a:tab pos="623888" algn="l"/>
              </a:tabLst>
              <a:defRPr sz="2400">
                <a:solidFill>
                  <a:schemeClr val="tx1"/>
                </a:solidFill>
                <a:latin typeface="Times New Roman" panose="02020603050405020304" pitchFamily="18" charset="0"/>
              </a:defRPr>
            </a:lvl8pPr>
            <a:lvl9pPr fontAlgn="base">
              <a:spcBef>
                <a:spcPct val="0"/>
              </a:spcBef>
              <a:spcAft>
                <a:spcPct val="0"/>
              </a:spcAft>
              <a:tabLst>
                <a:tab pos="623888" algn="l"/>
              </a:tabLst>
              <a:defRPr sz="2400">
                <a:solidFill>
                  <a:schemeClr val="tx1"/>
                </a:solidFill>
                <a:latin typeface="Times New Roman" panose="02020603050405020304" pitchFamily="18" charset="0"/>
              </a:defRPr>
            </a:lvl9pPr>
          </a:lstStyle>
          <a:p>
            <a:pPr>
              <a:spcBef>
                <a:spcPct val="50000"/>
              </a:spcBef>
            </a:pPr>
            <a:r>
              <a:rPr lang="en-US" altLang="de-DE" sz="1000" b="1" dirty="0">
                <a:solidFill>
                  <a:srgbClr val="4A5972"/>
                </a:solidFill>
                <a:latin typeface="Arial" panose="020B0604020202020204" pitchFamily="34" charset="0"/>
              </a:rPr>
              <a:t>Attention: small sample sizes!</a:t>
            </a:r>
            <a:endParaRPr lang="de-AT" altLang="de-DE" sz="1000" b="1" dirty="0">
              <a:solidFill>
                <a:srgbClr val="4A5972"/>
              </a:solidFill>
              <a:latin typeface="Arial" panose="020B0604020202020204" pitchFamily="34" charset="0"/>
            </a:endParaRPr>
          </a:p>
        </p:txBody>
      </p:sp>
    </p:spTree>
    <p:extLst>
      <p:ext uri="{BB962C8B-B14F-4D97-AF65-F5344CB8AC3E}">
        <p14:creationId xmlns:p14="http://schemas.microsoft.com/office/powerpoint/2010/main" val="135276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505282" y="3320988"/>
            <a:ext cx="3282865" cy="1873406"/>
          </a:xfrm>
          <a:prstGeom prst="rect">
            <a:avLst/>
          </a:prstGeom>
          <a:solidFill>
            <a:srgbClr val="8296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spcAft>
                <a:spcPts val="1200"/>
              </a:spcAft>
            </a:pPr>
            <a:endParaRPr lang="de-AT" sz="1200" dirty="0" err="1">
              <a:solidFill>
                <a:schemeClr val="tx2"/>
              </a:solidFill>
            </a:endParaRPr>
          </a:p>
        </p:txBody>
      </p:sp>
      <p:sp>
        <p:nvSpPr>
          <p:cNvPr id="10" name="Rechteck 9"/>
          <p:cNvSpPr/>
          <p:nvPr/>
        </p:nvSpPr>
        <p:spPr>
          <a:xfrm>
            <a:off x="6393160" y="3320988"/>
            <a:ext cx="3109715" cy="1873406"/>
          </a:xfrm>
          <a:prstGeom prst="rect">
            <a:avLst/>
          </a:prstGeom>
          <a:solidFill>
            <a:srgbClr val="8296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spcAft>
                <a:spcPts val="1200"/>
              </a:spcAft>
            </a:pPr>
            <a:endParaRPr lang="de-AT" sz="1200" dirty="0" err="1">
              <a:solidFill>
                <a:schemeClr val="tx2"/>
              </a:solidFill>
            </a:endParaRPr>
          </a:p>
        </p:txBody>
      </p:sp>
      <p:sp>
        <p:nvSpPr>
          <p:cNvPr id="4" name="Titel 3"/>
          <p:cNvSpPr>
            <a:spLocks noGrp="1"/>
          </p:cNvSpPr>
          <p:nvPr>
            <p:ph type="title"/>
          </p:nvPr>
        </p:nvSpPr>
        <p:spPr/>
        <p:txBody>
          <a:bodyPr/>
          <a:lstStyle/>
          <a:p>
            <a:r>
              <a:rPr lang="de-DE" dirty="0" err="1"/>
              <a:t>Contact</a:t>
            </a:r>
            <a:r>
              <a:rPr lang="de-DE" dirty="0"/>
              <a:t> Information</a:t>
            </a:r>
            <a:endParaRPr lang="de-AT" dirty="0"/>
          </a:p>
        </p:txBody>
      </p:sp>
      <p:sp>
        <p:nvSpPr>
          <p:cNvPr id="2" name="Foliennummernplatzhalter 1"/>
          <p:cNvSpPr>
            <a:spLocks noGrp="1"/>
          </p:cNvSpPr>
          <p:nvPr>
            <p:ph type="sldNum" sz="quarter" idx="12"/>
          </p:nvPr>
        </p:nvSpPr>
        <p:spPr/>
        <p:txBody>
          <a:bodyPr/>
          <a:lstStyle/>
          <a:p>
            <a:fld id="{E149E701-4815-4364-916B-D0D1C5DF7762}" type="slidenum">
              <a:rPr lang="de-AT" smtClean="0"/>
              <a:t>44</a:t>
            </a:fld>
            <a:endParaRPr lang="de-AT"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82" y="3311811"/>
            <a:ext cx="2907866" cy="1882583"/>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9184" y="3320988"/>
            <a:ext cx="2893691" cy="1873406"/>
          </a:xfrm>
          <a:prstGeom prst="rect">
            <a:avLst/>
          </a:prstGeom>
        </p:spPr>
      </p:pic>
      <p:pic>
        <p:nvPicPr>
          <p:cNvPr id="13" name="Picture 15" descr="christian_rekonstruie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7157" y="1188393"/>
            <a:ext cx="2214507" cy="43924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art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4768" y="1146448"/>
            <a:ext cx="2067680" cy="4550804"/>
          </a:xfrm>
          <a:prstGeom prst="rect">
            <a:avLst/>
          </a:prstGeom>
          <a:noFill/>
          <a:extLst>
            <a:ext uri="{909E8E84-426E-40DD-AFC4-6F175D3DCCD1}">
              <a14:hiddenFill xmlns:a14="http://schemas.microsoft.com/office/drawing/2010/main">
                <a:solidFill>
                  <a:srgbClr val="FFFFFF"/>
                </a:solidFill>
              </a14:hiddenFill>
            </a:ext>
          </a:extLst>
        </p:spPr>
      </p:pic>
      <p:sp>
        <p:nvSpPr>
          <p:cNvPr id="15" name="Fußzeilenplatzhalter 14"/>
          <p:cNvSpPr>
            <a:spLocks noGrp="1"/>
          </p:cNvSpPr>
          <p:nvPr>
            <p:ph type="ftr" sz="quarter" idx="11"/>
          </p:nvPr>
        </p:nvSpPr>
        <p:spPr/>
        <p:txBody>
          <a:bodyPr/>
          <a:lstStyle/>
          <a:p>
            <a:r>
              <a:rPr lang="fr-FR"/>
              <a:t>RFC User Satisfaction Survey 2019 | RFC 1</a:t>
            </a:r>
            <a:endParaRPr lang="de-AT" dirty="0"/>
          </a:p>
        </p:txBody>
      </p:sp>
    </p:spTree>
    <p:extLst>
      <p:ext uri="{BB962C8B-B14F-4D97-AF65-F5344CB8AC3E}">
        <p14:creationId xmlns:p14="http://schemas.microsoft.com/office/powerpoint/2010/main" val="174210988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E149E701-4815-4364-916B-D0D1C5DF7762}" type="slidenum">
              <a:rPr lang="de-AT" smtClean="0"/>
              <a:t>5</a:t>
            </a:fld>
            <a:endParaRPr lang="de-AT" dirty="0"/>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4" name="Titel 3"/>
          <p:cNvSpPr>
            <a:spLocks noGrp="1"/>
          </p:cNvSpPr>
          <p:nvPr>
            <p:ph type="title"/>
          </p:nvPr>
        </p:nvSpPr>
        <p:spPr/>
        <p:txBody>
          <a:bodyPr/>
          <a:lstStyle/>
          <a:p>
            <a:r>
              <a:rPr lang="de-AT" dirty="0"/>
              <a:t>RFC </a:t>
            </a:r>
            <a:r>
              <a:rPr lang="de-AT" dirty="0" err="1"/>
              <a:t>specific</a:t>
            </a:r>
            <a:r>
              <a:rPr lang="de-AT" dirty="0"/>
              <a:t> Response Rate</a:t>
            </a:r>
          </a:p>
        </p:txBody>
      </p:sp>
      <p:sp>
        <p:nvSpPr>
          <p:cNvPr id="24" name="Text Box 13">
            <a:extLst>
              <a:ext uri="{FF2B5EF4-FFF2-40B4-BE49-F238E27FC236}">
                <a16:creationId xmlns:a16="http://schemas.microsoft.com/office/drawing/2014/main" id="{81F7E610-87FC-442D-AEAB-324FAB24E8B2}"/>
              </a:ext>
            </a:extLst>
          </p:cNvPr>
          <p:cNvSpPr txBox="1">
            <a:spLocks noChangeArrowheads="1"/>
          </p:cNvSpPr>
          <p:nvPr/>
        </p:nvSpPr>
        <p:spPr bwMode="auto">
          <a:xfrm>
            <a:off x="557212" y="5523619"/>
            <a:ext cx="6736048" cy="153888"/>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400">
                <a:solidFill>
                  <a:srgbClr val="4A5972"/>
                </a:solidFill>
                <a:latin typeface="Arial" panose="020B0604020202020204" pitchFamily="34" charset="0"/>
                <a:cs typeface="Arial" panose="020B0604020202020204" pitchFamily="34" charset="0"/>
              </a:defRPr>
            </a:lvl1pPr>
            <a:lvl2pPr marL="742950" indent="-285750">
              <a:defRPr sz="1400">
                <a:solidFill>
                  <a:srgbClr val="4A5972"/>
                </a:solidFill>
                <a:latin typeface="Arial" panose="020B0604020202020204" pitchFamily="34" charset="0"/>
                <a:cs typeface="Arial" panose="020B0604020202020204" pitchFamily="34" charset="0"/>
              </a:defRPr>
            </a:lvl2pPr>
            <a:lvl3pPr marL="1143000" indent="-228600">
              <a:defRPr sz="1400">
                <a:solidFill>
                  <a:srgbClr val="4A5972"/>
                </a:solidFill>
                <a:latin typeface="Arial" panose="020B0604020202020204" pitchFamily="34" charset="0"/>
                <a:cs typeface="Arial" panose="020B0604020202020204" pitchFamily="34" charset="0"/>
              </a:defRPr>
            </a:lvl3pPr>
            <a:lvl4pPr marL="1600200" indent="-228600">
              <a:defRPr sz="1400">
                <a:solidFill>
                  <a:srgbClr val="4A5972"/>
                </a:solidFill>
                <a:latin typeface="Arial" panose="020B0604020202020204" pitchFamily="34" charset="0"/>
                <a:cs typeface="Arial" panose="020B0604020202020204" pitchFamily="34" charset="0"/>
              </a:defRPr>
            </a:lvl4pPr>
            <a:lvl5pPr marL="2057400" indent="-228600">
              <a:defRPr sz="1400">
                <a:solidFill>
                  <a:srgbClr val="4A597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rgbClr val="4A597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rgbClr val="4A597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rgbClr val="4A597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rgbClr val="4A5972"/>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de-AT" altLang="de-DE" sz="1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2019 </a:t>
            </a:r>
            <a:r>
              <a:rPr kumimoji="0" lang="de-AT" altLang="de-DE"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(change </a:t>
            </a:r>
            <a:r>
              <a:rPr kumimoji="0" lang="de-AT" altLang="de-DE" sz="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from</a:t>
            </a:r>
            <a:r>
              <a:rPr kumimoji="0" lang="de-AT" altLang="de-DE"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2018)</a:t>
            </a:r>
          </a:p>
        </p:txBody>
      </p:sp>
      <p:graphicFrame>
        <p:nvGraphicFramePr>
          <p:cNvPr id="6" name="Objekt 5"/>
          <p:cNvGraphicFramePr>
            <a:graphicFrameLocks noChangeAspect="1"/>
          </p:cNvGraphicFramePr>
          <p:nvPr>
            <p:extLst>
              <p:ext uri="{D42A27DB-BD31-4B8C-83A1-F6EECF244321}">
                <p14:modId xmlns:p14="http://schemas.microsoft.com/office/powerpoint/2010/main" val="1754134291"/>
              </p:ext>
            </p:extLst>
          </p:nvPr>
        </p:nvGraphicFramePr>
        <p:xfrm>
          <a:off x="557212" y="1448780"/>
          <a:ext cx="3167039" cy="3884105"/>
        </p:xfrm>
        <a:graphic>
          <a:graphicData uri="http://schemas.openxmlformats.org/presentationml/2006/ole">
            <mc:AlternateContent xmlns:mc="http://schemas.openxmlformats.org/markup-compatibility/2006">
              <mc:Choice xmlns:v="urn:schemas-microsoft-com:vml" Requires="v">
                <p:oleObj spid="_x0000_s1026" name="Arbeitsblatt" r:id="rId4" imgW="2524169" imgH="3095645" progId="Excel.Sheet.8">
                  <p:embed/>
                </p:oleObj>
              </mc:Choice>
              <mc:Fallback>
                <p:oleObj name="Arbeitsblatt" r:id="rId4" imgW="2524169" imgH="3095645" progId="Excel.Sheet.8">
                  <p:embed/>
                  <p:pic>
                    <p:nvPicPr>
                      <p:cNvPr id="6" name="Objekt 5"/>
                      <p:cNvPicPr/>
                      <p:nvPr/>
                    </p:nvPicPr>
                    <p:blipFill>
                      <a:blip r:embed="rId5"/>
                      <a:stretch>
                        <a:fillRect/>
                      </a:stretch>
                    </p:blipFill>
                    <p:spPr>
                      <a:xfrm>
                        <a:off x="557212" y="1448780"/>
                        <a:ext cx="3167039" cy="3884105"/>
                      </a:xfrm>
                      <a:prstGeom prst="rect">
                        <a:avLst/>
                      </a:prstGeom>
                    </p:spPr>
                  </p:pic>
                </p:oleObj>
              </mc:Fallback>
            </mc:AlternateContent>
          </a:graphicData>
        </a:graphic>
      </p:graphicFrame>
      <p:pic>
        <p:nvPicPr>
          <p:cNvPr id="11" name="Picture 2" descr="A picture containing clipart, tableware&#10;&#10;Description generated with very high confidence">
            <a:extLst>
              <a:ext uri="{FF2B5EF4-FFF2-40B4-BE49-F238E27FC236}">
                <a16:creationId xmlns:a16="http://schemas.microsoft.com/office/drawing/2014/main" id="{43478E39-924C-4284-8597-FE526AD4AA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9824" y="1579975"/>
            <a:ext cx="1159190" cy="250521"/>
          </a:xfrm>
          <a:prstGeom prst="rect">
            <a:avLst/>
          </a:prstGeom>
        </p:spPr>
      </p:pic>
    </p:spTree>
    <p:extLst>
      <p:ext uri="{BB962C8B-B14F-4D97-AF65-F5344CB8AC3E}">
        <p14:creationId xmlns:p14="http://schemas.microsoft.com/office/powerpoint/2010/main" val="420773368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468" b="468"/>
          <a:stretch>
            <a:fillRect/>
          </a:stretch>
        </p:blipFill>
        <p:spPr/>
      </p:pic>
      <p:sp>
        <p:nvSpPr>
          <p:cNvPr id="2" name="Textplatzhalter 1"/>
          <p:cNvSpPr>
            <a:spLocks noGrp="1"/>
          </p:cNvSpPr>
          <p:nvPr>
            <p:ph type="body" sz="quarter" idx="16"/>
          </p:nvPr>
        </p:nvSpPr>
        <p:spPr/>
        <p:txBody>
          <a:bodyPr/>
          <a:lstStyle/>
          <a:p>
            <a:endParaRPr lang="de-AT"/>
          </a:p>
        </p:txBody>
      </p:sp>
      <p:sp>
        <p:nvSpPr>
          <p:cNvPr id="4" name="Textplatzhalter 3"/>
          <p:cNvSpPr>
            <a:spLocks noGrp="1"/>
          </p:cNvSpPr>
          <p:nvPr>
            <p:ph type="body" sz="quarter" idx="17"/>
          </p:nvPr>
        </p:nvSpPr>
        <p:spPr/>
        <p:txBody>
          <a:bodyPr/>
          <a:lstStyle/>
          <a:p>
            <a:endParaRPr lang="de-AT"/>
          </a:p>
        </p:txBody>
      </p:sp>
      <p:sp>
        <p:nvSpPr>
          <p:cNvPr id="5" name="Textplatzhalter 4"/>
          <p:cNvSpPr>
            <a:spLocks noGrp="1"/>
          </p:cNvSpPr>
          <p:nvPr>
            <p:ph type="body" sz="quarter" idx="14"/>
          </p:nvPr>
        </p:nvSpPr>
        <p:spPr/>
        <p:txBody>
          <a:bodyPr/>
          <a:lstStyle/>
          <a:p>
            <a:r>
              <a:rPr lang="de-AT" dirty="0"/>
              <a:t>02</a:t>
            </a:r>
          </a:p>
        </p:txBody>
      </p:sp>
      <p:sp>
        <p:nvSpPr>
          <p:cNvPr id="6" name="Foliennummernplatzhalter 5"/>
          <p:cNvSpPr>
            <a:spLocks noGrp="1"/>
          </p:cNvSpPr>
          <p:nvPr>
            <p:ph type="sldNum" sz="quarter" idx="20"/>
          </p:nvPr>
        </p:nvSpPr>
        <p:spPr/>
        <p:txBody>
          <a:bodyPr/>
          <a:lstStyle/>
          <a:p>
            <a:fld id="{E149E701-4815-4364-916B-D0D1C5DF7762}" type="slidenum">
              <a:rPr lang="de-AT" smtClean="0"/>
              <a:pPr/>
              <a:t>6</a:t>
            </a:fld>
            <a:endParaRPr lang="de-AT" dirty="0"/>
          </a:p>
        </p:txBody>
      </p:sp>
      <p:sp>
        <p:nvSpPr>
          <p:cNvPr id="7" name="Titel 6"/>
          <p:cNvSpPr>
            <a:spLocks noGrp="1"/>
          </p:cNvSpPr>
          <p:nvPr>
            <p:ph type="title"/>
          </p:nvPr>
        </p:nvSpPr>
        <p:spPr/>
        <p:txBody>
          <a:bodyPr/>
          <a:lstStyle/>
          <a:p>
            <a:r>
              <a:rPr lang="de-AT" dirty="0" err="1"/>
              <a:t>Satisfaction</a:t>
            </a:r>
            <a:r>
              <a:rPr lang="de-AT" dirty="0"/>
              <a:t> </a:t>
            </a:r>
            <a:br>
              <a:rPr lang="de-AT" dirty="0"/>
            </a:br>
            <a:r>
              <a:rPr lang="de-AT" dirty="0" err="1"/>
              <a:t>with</a:t>
            </a:r>
            <a:r>
              <a:rPr lang="de-AT" dirty="0"/>
              <a:t> </a:t>
            </a:r>
            <a:r>
              <a:rPr lang="de-AT" dirty="0" err="1"/>
              <a:t>the</a:t>
            </a:r>
            <a:r>
              <a:rPr lang="de-AT" dirty="0"/>
              <a:t> RFC</a:t>
            </a:r>
          </a:p>
        </p:txBody>
      </p:sp>
      <p:sp>
        <p:nvSpPr>
          <p:cNvPr id="8" name="Textplatzhalter 7"/>
          <p:cNvSpPr>
            <a:spLocks noGrp="1"/>
          </p:cNvSpPr>
          <p:nvPr>
            <p:ph type="body" sz="quarter" idx="13"/>
          </p:nvPr>
        </p:nvSpPr>
        <p:spPr/>
        <p:txBody>
          <a:bodyPr/>
          <a:lstStyle/>
          <a:p>
            <a:endParaRPr lang="de-AT"/>
          </a:p>
        </p:txBody>
      </p:sp>
      <p:sp>
        <p:nvSpPr>
          <p:cNvPr id="3" name="Fußzeilenplatzhalter 2"/>
          <p:cNvSpPr>
            <a:spLocks noGrp="1"/>
          </p:cNvSpPr>
          <p:nvPr>
            <p:ph type="ftr" sz="quarter" idx="19"/>
          </p:nvPr>
        </p:nvSpPr>
        <p:spPr/>
        <p:txBody>
          <a:bodyPr/>
          <a:lstStyle/>
          <a:p>
            <a:r>
              <a:rPr lang="fr-FR"/>
              <a:t>RFC User Satisfaction Survey 2019 | RFC 1</a:t>
            </a:r>
            <a:endParaRPr lang="de-AT" dirty="0"/>
          </a:p>
        </p:txBody>
      </p:sp>
    </p:spTree>
    <p:extLst>
      <p:ext uri="{BB962C8B-B14F-4D97-AF65-F5344CB8AC3E}">
        <p14:creationId xmlns:p14="http://schemas.microsoft.com/office/powerpoint/2010/main" val="29741887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7</a:t>
            </a:fld>
            <a:endParaRPr lang="de-AT" dirty="0"/>
          </a:p>
        </p:txBody>
      </p:sp>
      <p:sp>
        <p:nvSpPr>
          <p:cNvPr id="13" name="Stichprobengroesse"/>
          <p:cNvSpPr>
            <a:spLocks noGrp="1"/>
          </p:cNvSpPr>
          <p:nvPr>
            <p:ph type="body" sz="quarter" idx="14"/>
          </p:nvPr>
        </p:nvSpPr>
        <p:spPr/>
        <p:txBody>
          <a:bodyPr/>
          <a:lstStyle/>
          <a:p>
            <a:r>
              <a:rPr lang="de-AT" dirty="0"/>
              <a:t>sample </a:t>
            </a:r>
            <a:r>
              <a:rPr lang="de-AT" dirty="0" err="1"/>
              <a:t>size</a:t>
            </a:r>
            <a:r>
              <a:rPr lang="de-AT" dirty="0"/>
              <a:t> = 19; 19; 22</a:t>
            </a:r>
          </a:p>
        </p:txBody>
      </p:sp>
      <p:sp>
        <p:nvSpPr>
          <p:cNvPr id="14" name="Fragewortlaut"/>
          <p:cNvSpPr>
            <a:spLocks noGrp="1"/>
          </p:cNvSpPr>
          <p:nvPr>
            <p:ph type="body" sz="quarter" idx="15"/>
          </p:nvPr>
        </p:nvSpPr>
        <p:spPr>
          <a:xfrm>
            <a:off x="344487" y="6366588"/>
            <a:ext cx="9217025" cy="123111"/>
          </a:xfrm>
        </p:spPr>
        <p:txBody>
          <a:bodyPr/>
          <a:lstStyle/>
          <a:p>
            <a:r>
              <a:rPr lang="en-US" dirty="0"/>
              <a:t>"Overall, how satisfied are you as a user of the RFC(s)?"</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Overall Satisfaction</a:t>
            </a:r>
          </a:p>
        </p:txBody>
      </p:sp>
      <p:graphicFrame>
        <p:nvGraphicFramePr>
          <p:cNvPr id="8" name="KonvertiertesAutoGraphChart_20191106112813138"/>
          <p:cNvGraphicFramePr/>
          <p:nvPr>
            <p:extLst>
              <p:ext uri="{D42A27DB-BD31-4B8C-83A1-F6EECF244321}">
                <p14:modId xmlns:p14="http://schemas.microsoft.com/office/powerpoint/2010/main" val="1707292946"/>
              </p:ext>
            </p:extLst>
          </p:nvPr>
        </p:nvGraphicFramePr>
        <p:xfrm>
          <a:off x="344488" y="1557338"/>
          <a:ext cx="6084676" cy="44778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KonvertiertesAutoGraphChart_20191106112813138"/>
          <p:cNvGraphicFramePr/>
          <p:nvPr>
            <p:extLst>
              <p:ext uri="{D42A27DB-BD31-4B8C-83A1-F6EECF244321}">
                <p14:modId xmlns:p14="http://schemas.microsoft.com/office/powerpoint/2010/main" val="3646015023"/>
              </p:ext>
            </p:extLst>
          </p:nvPr>
        </p:nvGraphicFramePr>
        <p:xfrm>
          <a:off x="6429164" y="1557338"/>
          <a:ext cx="1800436" cy="447787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73"/>
          <p:cNvSpPr txBox="1">
            <a:spLocks noChangeArrowheads="1"/>
          </p:cNvSpPr>
          <p:nvPr/>
        </p:nvSpPr>
        <p:spPr bwMode="auto">
          <a:xfrm>
            <a:off x="7689304" y="1808820"/>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don't</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know</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15" name="Text Box 73"/>
          <p:cNvSpPr txBox="1">
            <a:spLocks noChangeArrowheads="1"/>
          </p:cNvSpPr>
          <p:nvPr/>
        </p:nvSpPr>
        <p:spPr bwMode="auto">
          <a:xfrm>
            <a:off x="8633951" y="1811268"/>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no</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answer</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21" name="Text Box 79"/>
          <p:cNvSpPr txBox="1">
            <a:spLocks noChangeArrowheads="1"/>
          </p:cNvSpPr>
          <p:nvPr/>
        </p:nvSpPr>
        <p:spPr bwMode="auto">
          <a:xfrm>
            <a:off x="7781802" y="3060571"/>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5%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sp>
        <p:nvSpPr>
          <p:cNvPr id="22" name="Text Box 79"/>
          <p:cNvSpPr txBox="1">
            <a:spLocks noChangeArrowheads="1"/>
          </p:cNvSpPr>
          <p:nvPr/>
        </p:nvSpPr>
        <p:spPr bwMode="auto">
          <a:xfrm>
            <a:off x="8726449" y="3063019"/>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0% (0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19)</a:t>
            </a:r>
          </a:p>
        </p:txBody>
      </p:sp>
      <p:grpSp>
        <p:nvGrpSpPr>
          <p:cNvPr id="29" name="Gruppieren 28"/>
          <p:cNvGrpSpPr/>
          <p:nvPr/>
        </p:nvGrpSpPr>
        <p:grpSpPr>
          <a:xfrm>
            <a:off x="6473557" y="5932502"/>
            <a:ext cx="171087" cy="171087"/>
            <a:chOff x="3748088" y="2905125"/>
            <a:chExt cx="269875" cy="269875"/>
          </a:xfrm>
        </p:grpSpPr>
        <p:sp>
          <p:nvSpPr>
            <p:cNvPr id="33" name="Oval 53"/>
            <p:cNvSpPr>
              <a:spLocks noChangeAspect="1" noChangeArrowheads="1"/>
            </p:cNvSpPr>
            <p:nvPr/>
          </p:nvSpPr>
          <p:spPr bwMode="gray">
            <a:xfrm flipH="1">
              <a:off x="3748088" y="2905125"/>
              <a:ext cx="269875" cy="269875"/>
            </a:xfrm>
            <a:prstGeom prst="ellipse">
              <a:avLst/>
            </a:prstGeom>
            <a:gradFill>
              <a:gsLst>
                <a:gs pos="0">
                  <a:srgbClr val="4B5A73"/>
                </a:gs>
                <a:gs pos="100000">
                  <a:srgbClr val="788CAF"/>
                </a:gs>
              </a:gsLst>
              <a:lin ang="16200000" scaled="1"/>
            </a:gradFill>
            <a:ln w="3175">
              <a:solidFill>
                <a:srgbClr val="4B5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4" name="Rectangle 54"/>
            <p:cNvSpPr>
              <a:spLocks noChangeAspect="1" noChangeArrowheads="1"/>
            </p:cNvSpPr>
            <p:nvPr/>
          </p:nvSpPr>
          <p:spPr bwMode="gray">
            <a:xfrm flipH="1">
              <a:off x="3802856" y="3021012"/>
              <a:ext cx="160338" cy="38100"/>
            </a:xfrm>
            <a:prstGeom prst="rect">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grpSp>
        <p:nvGrpSpPr>
          <p:cNvPr id="30" name="Gruppieren 29"/>
          <p:cNvGrpSpPr/>
          <p:nvPr/>
        </p:nvGrpSpPr>
        <p:grpSpPr>
          <a:xfrm>
            <a:off x="7769815" y="5932502"/>
            <a:ext cx="171087" cy="171087"/>
            <a:chOff x="3429000" y="2905125"/>
            <a:chExt cx="269875" cy="269875"/>
          </a:xfrm>
        </p:grpSpPr>
        <p:sp>
          <p:nvSpPr>
            <p:cNvPr id="31" name="Oval 56"/>
            <p:cNvSpPr>
              <a:spLocks noChangeAspect="1" noChangeArrowheads="1"/>
            </p:cNvSpPr>
            <p:nvPr/>
          </p:nvSpPr>
          <p:spPr bwMode="gray">
            <a:xfrm flipH="1">
              <a:off x="3429000" y="2905125"/>
              <a:ext cx="269875" cy="269875"/>
            </a:xfrm>
            <a:prstGeom prst="ellipse">
              <a:avLst/>
            </a:prstGeom>
            <a:gradFill>
              <a:gsLst>
                <a:gs pos="0">
                  <a:srgbClr val="829600"/>
                </a:gs>
                <a:gs pos="100000">
                  <a:srgbClr val="B4CD00"/>
                </a:gs>
              </a:gsLst>
              <a:lin ang="16200000" scaled="1"/>
            </a:gradFill>
            <a:ln w="3175">
              <a:solidFill>
                <a:srgbClr val="829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2" name="AutoShape 57"/>
            <p:cNvSpPr>
              <a:spLocks noChangeAspect="1" noChangeArrowheads="1"/>
            </p:cNvSpPr>
            <p:nvPr/>
          </p:nvSpPr>
          <p:spPr bwMode="gray">
            <a:xfrm flipH="1">
              <a:off x="3485356" y="2960687"/>
              <a:ext cx="157163" cy="158750"/>
            </a:xfrm>
            <a:prstGeom prst="plus">
              <a:avLst>
                <a:gd name="adj" fmla="val 38588"/>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sp>
        <p:nvSpPr>
          <p:cNvPr id="28" name="Pfeil nach links und rechts 27"/>
          <p:cNvSpPr/>
          <p:nvPr/>
        </p:nvSpPr>
        <p:spPr>
          <a:xfrm>
            <a:off x="6681427" y="5940890"/>
            <a:ext cx="1057222" cy="162699"/>
          </a:xfrm>
          <a:prstGeom prst="leftRightArrow">
            <a:avLst/>
          </a:prstGeom>
          <a:gradFill flip="none" rotWithShape="1">
            <a:gsLst>
              <a:gs pos="0">
                <a:srgbClr val="4B5A73"/>
              </a:gs>
              <a:gs pos="100000">
                <a:srgbClr val="829600"/>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spcAft>
                <a:spcPts val="1200"/>
              </a:spcAft>
            </a:pPr>
            <a:endParaRPr lang="de-AT" sz="1200" dirty="0" err="1">
              <a:solidFill>
                <a:schemeClr val="tx2"/>
              </a:solidFill>
            </a:endParaRPr>
          </a:p>
        </p:txBody>
      </p:sp>
    </p:spTree>
    <p:extLst>
      <p:ext uri="{BB962C8B-B14F-4D97-AF65-F5344CB8AC3E}">
        <p14:creationId xmlns:p14="http://schemas.microsoft.com/office/powerpoint/2010/main" val="233077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8</a:t>
            </a:fld>
            <a:endParaRPr lang="de-AT" dirty="0"/>
          </a:p>
        </p:txBody>
      </p:sp>
      <p:sp>
        <p:nvSpPr>
          <p:cNvPr id="14" name="Textplatzhalter 13"/>
          <p:cNvSpPr>
            <a:spLocks noGrp="1"/>
          </p:cNvSpPr>
          <p:nvPr>
            <p:ph type="body" sz="quarter" idx="15"/>
          </p:nvPr>
        </p:nvSpPr>
        <p:spPr>
          <a:xfrm>
            <a:off x="344487" y="6366588"/>
            <a:ext cx="9217025" cy="123111"/>
          </a:xfrm>
        </p:spPr>
        <p:txBody>
          <a:bodyPr/>
          <a:lstStyle/>
          <a:p>
            <a:r>
              <a:rPr lang="en-US" dirty="0"/>
              <a:t>"If there are any other opinions/suggestions/expectations (either concerning the state of play or the future development of the RFC) that you would like to share with us, please describe them below."</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en-US" dirty="0"/>
              <a:t>General feedback || open question</a:t>
            </a:r>
          </a:p>
        </p:txBody>
      </p:sp>
      <p:sp>
        <p:nvSpPr>
          <p:cNvPr id="24" name="Text Box 16"/>
          <p:cNvSpPr txBox="1">
            <a:spLocks noChangeArrowheads="1"/>
          </p:cNvSpPr>
          <p:nvPr/>
        </p:nvSpPr>
        <p:spPr bwMode="auto">
          <a:xfrm>
            <a:off x="647700" y="1360488"/>
            <a:ext cx="8850313" cy="2346796"/>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900"/>
              </a:lnSpc>
              <a:spcBef>
                <a:spcPts val="600"/>
              </a:spcBef>
              <a:spcAft>
                <a:spcPts val="0"/>
              </a:spcAft>
              <a:buFontTx/>
              <a:buChar char="-"/>
            </a:pPr>
            <a:r>
              <a:rPr lang="en-US" altLang="de-DE" sz="1000" dirty="0">
                <a:solidFill>
                  <a:srgbClr val="4B5A73"/>
                </a:solidFill>
              </a:rPr>
              <a:t>Application of Noise bans as from 2020 and 2021 resp. in DE and CH is a hurdle for the sector</a:t>
            </a:r>
          </a:p>
          <a:p>
            <a:pPr>
              <a:lnSpc>
                <a:spcPts val="900"/>
              </a:lnSpc>
              <a:spcBef>
                <a:spcPts val="600"/>
              </a:spcBef>
              <a:spcAft>
                <a:spcPts val="0"/>
              </a:spcAft>
              <a:buFontTx/>
              <a:buChar char="-"/>
            </a:pPr>
            <a:r>
              <a:rPr lang="en-US" altLang="de-DE" sz="1000" dirty="0">
                <a:solidFill>
                  <a:srgbClr val="4B5A73"/>
                </a:solidFill>
              </a:rPr>
              <a:t>Capacity at borders (Aachen / </a:t>
            </a:r>
            <a:r>
              <a:rPr lang="en-US" altLang="de-DE" sz="1000" dirty="0" err="1">
                <a:solidFill>
                  <a:srgbClr val="4B5A73"/>
                </a:solidFill>
              </a:rPr>
              <a:t>Montzen</a:t>
            </a:r>
            <a:r>
              <a:rPr lang="en-US" altLang="de-DE" sz="1000" dirty="0">
                <a:solidFill>
                  <a:srgbClr val="4B5A73"/>
                </a:solidFill>
              </a:rPr>
              <a:t>) -southwest Germany Basel</a:t>
            </a:r>
          </a:p>
          <a:p>
            <a:pPr>
              <a:lnSpc>
                <a:spcPts val="900"/>
              </a:lnSpc>
              <a:spcBef>
                <a:spcPts val="600"/>
              </a:spcBef>
              <a:spcAft>
                <a:spcPts val="0"/>
              </a:spcAft>
              <a:buFontTx/>
              <a:buChar char="-"/>
            </a:pPr>
            <a:r>
              <a:rPr lang="en-US" altLang="de-DE" sz="1000" dirty="0">
                <a:solidFill>
                  <a:srgbClr val="4B5A73"/>
                </a:solidFill>
              </a:rPr>
              <a:t>Development of a new product, which is fitting to TTR (with focus to guarantee capacity for freight in advance to the yearly timetabling process and to enable freight RUs to book ad hoc capacity, which is exclusively reserved for freight)</a:t>
            </a:r>
          </a:p>
          <a:p>
            <a:pPr>
              <a:lnSpc>
                <a:spcPts val="900"/>
              </a:lnSpc>
              <a:spcBef>
                <a:spcPts val="600"/>
              </a:spcBef>
              <a:spcAft>
                <a:spcPts val="0"/>
              </a:spcAft>
              <a:buFontTx/>
              <a:buChar char="-"/>
            </a:pPr>
            <a:r>
              <a:rPr lang="en-US" altLang="de-DE" sz="1000" dirty="0">
                <a:solidFill>
                  <a:srgbClr val="4B5A73"/>
                </a:solidFill>
              </a:rPr>
              <a:t>greater simplification is called for</a:t>
            </a:r>
          </a:p>
          <a:p>
            <a:pPr>
              <a:lnSpc>
                <a:spcPts val="900"/>
              </a:lnSpc>
              <a:spcBef>
                <a:spcPts val="600"/>
              </a:spcBef>
              <a:spcAft>
                <a:spcPts val="0"/>
              </a:spcAft>
              <a:buFontTx/>
              <a:buChar char="-"/>
            </a:pPr>
            <a:r>
              <a:rPr lang="en-US" altLang="de-DE" sz="1000" dirty="0">
                <a:solidFill>
                  <a:srgbClr val="4B5A73"/>
                </a:solidFill>
              </a:rPr>
              <a:t>long trains on some sections to be deployed (BEL, GER)</a:t>
            </a:r>
          </a:p>
          <a:p>
            <a:pPr>
              <a:lnSpc>
                <a:spcPts val="900"/>
              </a:lnSpc>
              <a:spcBef>
                <a:spcPts val="600"/>
              </a:spcBef>
              <a:spcAft>
                <a:spcPts val="0"/>
              </a:spcAft>
              <a:buFontTx/>
              <a:buChar char="-"/>
            </a:pPr>
            <a:r>
              <a:rPr lang="en-US" altLang="de-DE" sz="1000" dirty="0">
                <a:solidFill>
                  <a:srgbClr val="4B5A73"/>
                </a:solidFill>
              </a:rPr>
              <a:t>More concrete topics related to operations should be approached (</a:t>
            </a:r>
            <a:r>
              <a:rPr lang="en-US" altLang="de-DE" sz="1000" dirty="0" err="1">
                <a:solidFill>
                  <a:srgbClr val="4B5A73"/>
                </a:solidFill>
              </a:rPr>
              <a:t>harmonisation</a:t>
            </a:r>
            <a:r>
              <a:rPr lang="en-US" altLang="de-DE" sz="1000" dirty="0">
                <a:solidFill>
                  <a:srgbClr val="4B5A73"/>
                </a:solidFill>
              </a:rPr>
              <a:t> on border stretches; </a:t>
            </a:r>
            <a:r>
              <a:rPr lang="en-US" altLang="de-DE" sz="1000" dirty="0" err="1">
                <a:solidFill>
                  <a:srgbClr val="4B5A73"/>
                </a:solidFill>
              </a:rPr>
              <a:t>Xborder</a:t>
            </a:r>
            <a:r>
              <a:rPr lang="en-US" altLang="de-DE" sz="1000" dirty="0">
                <a:solidFill>
                  <a:srgbClr val="4B5A73"/>
                </a:solidFill>
              </a:rPr>
              <a:t>)</a:t>
            </a:r>
          </a:p>
          <a:p>
            <a:pPr>
              <a:lnSpc>
                <a:spcPts val="900"/>
              </a:lnSpc>
              <a:spcBef>
                <a:spcPts val="600"/>
              </a:spcBef>
              <a:spcAft>
                <a:spcPts val="0"/>
              </a:spcAft>
              <a:buFontTx/>
              <a:buChar char="-"/>
            </a:pPr>
            <a:r>
              <a:rPr lang="en-US" altLang="de-DE" sz="1000" dirty="0">
                <a:solidFill>
                  <a:srgbClr val="4B5A73"/>
                </a:solidFill>
              </a:rPr>
              <a:t>quality  needs to be measured based on KPI's (to be aligned between RU/IM)</a:t>
            </a:r>
          </a:p>
          <a:p>
            <a:pPr>
              <a:lnSpc>
                <a:spcPts val="900"/>
              </a:lnSpc>
              <a:spcBef>
                <a:spcPts val="600"/>
              </a:spcBef>
              <a:spcAft>
                <a:spcPts val="0"/>
              </a:spcAft>
              <a:buFontTx/>
              <a:buChar char="-"/>
            </a:pPr>
            <a:r>
              <a:rPr lang="en-US" altLang="de-DE" sz="1000" dirty="0">
                <a:solidFill>
                  <a:srgbClr val="4B5A73"/>
                </a:solidFill>
              </a:rPr>
              <a:t>RFCs should be empowered to interact constructively with IMs</a:t>
            </a:r>
          </a:p>
          <a:p>
            <a:pPr>
              <a:lnSpc>
                <a:spcPts val="900"/>
              </a:lnSpc>
              <a:spcBef>
                <a:spcPts val="600"/>
              </a:spcBef>
              <a:spcAft>
                <a:spcPts val="0"/>
              </a:spcAft>
              <a:buFontTx/>
              <a:buChar char="-"/>
            </a:pPr>
            <a:r>
              <a:rPr lang="en-US" altLang="de-DE" sz="1000" dirty="0">
                <a:solidFill>
                  <a:srgbClr val="4B5A73"/>
                </a:solidFill>
              </a:rPr>
              <a:t>RFCs should concentrate more on the total corridor traffic, not just on </a:t>
            </a:r>
            <a:r>
              <a:rPr lang="en-US" altLang="de-DE" sz="1000" dirty="0" err="1">
                <a:solidFill>
                  <a:srgbClr val="4B5A73"/>
                </a:solidFill>
              </a:rPr>
              <a:t>PaP</a:t>
            </a:r>
            <a:r>
              <a:rPr lang="en-US" altLang="de-DE" sz="1000" dirty="0">
                <a:solidFill>
                  <a:srgbClr val="4B5A73"/>
                </a:solidFill>
              </a:rPr>
              <a:t>-traffic. RFCs should be empowered to interact constructively with IMs.</a:t>
            </a:r>
          </a:p>
          <a:p>
            <a:pPr>
              <a:lnSpc>
                <a:spcPts val="900"/>
              </a:lnSpc>
              <a:spcBef>
                <a:spcPts val="600"/>
              </a:spcBef>
              <a:spcAft>
                <a:spcPts val="0"/>
              </a:spcAft>
              <a:buFontTx/>
              <a:buChar char="-"/>
            </a:pPr>
            <a:r>
              <a:rPr lang="en-US" altLang="de-DE" sz="1000" dirty="0">
                <a:solidFill>
                  <a:srgbClr val="4B5A73"/>
                </a:solidFill>
              </a:rPr>
              <a:t>RNE TIS to be easily usable - 'Train ID' like solution</a:t>
            </a:r>
          </a:p>
          <a:p>
            <a:pPr>
              <a:lnSpc>
                <a:spcPts val="900"/>
              </a:lnSpc>
              <a:spcBef>
                <a:spcPts val="600"/>
              </a:spcBef>
              <a:spcAft>
                <a:spcPts val="0"/>
              </a:spcAft>
              <a:buFontTx/>
              <a:buChar char="-"/>
            </a:pPr>
            <a:r>
              <a:rPr lang="en-US" altLang="de-DE" sz="1000" dirty="0">
                <a:solidFill>
                  <a:srgbClr val="4B5A73"/>
                </a:solidFill>
              </a:rPr>
              <a:t>the possibility of a simplified export in tabular format of all requests is requested</a:t>
            </a:r>
          </a:p>
          <a:p>
            <a:pPr>
              <a:lnSpc>
                <a:spcPts val="900"/>
              </a:lnSpc>
              <a:spcBef>
                <a:spcPts val="600"/>
              </a:spcBef>
              <a:spcAft>
                <a:spcPts val="0"/>
              </a:spcAft>
              <a:buFontTx/>
              <a:buChar char="-"/>
            </a:pPr>
            <a:r>
              <a:rPr lang="en-US" altLang="de-DE" sz="1000" dirty="0">
                <a:solidFill>
                  <a:srgbClr val="4B5A73"/>
                </a:solidFill>
              </a:rPr>
              <a:t>transparency over the whole supply chain incl. terminal and first-/last mile</a:t>
            </a:r>
            <a:endParaRPr lang="de-AT" altLang="de-DE" sz="1000" dirty="0">
              <a:solidFill>
                <a:srgbClr val="4B5A73"/>
              </a:solidFill>
            </a:endParaRPr>
          </a:p>
        </p:txBody>
      </p:sp>
    </p:spTree>
    <p:extLst>
      <p:ext uri="{BB962C8B-B14F-4D97-AF65-F5344CB8AC3E}">
        <p14:creationId xmlns:p14="http://schemas.microsoft.com/office/powerpoint/2010/main" val="412466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149E701-4815-4364-916B-D0D1C5DF7762}" type="slidenum">
              <a:rPr lang="de-AT" smtClean="0"/>
              <a:pPr/>
              <a:t>9</a:t>
            </a:fld>
            <a:endParaRPr lang="de-AT" dirty="0"/>
          </a:p>
        </p:txBody>
      </p:sp>
      <p:sp>
        <p:nvSpPr>
          <p:cNvPr id="13" name="Stichprobengroesse"/>
          <p:cNvSpPr>
            <a:spLocks noGrp="1"/>
          </p:cNvSpPr>
          <p:nvPr>
            <p:ph type="body" sz="quarter" idx="14"/>
          </p:nvPr>
        </p:nvSpPr>
        <p:spPr/>
        <p:txBody>
          <a:bodyPr/>
          <a:lstStyle/>
          <a:p>
            <a:r>
              <a:rPr lang="de-AT" dirty="0"/>
              <a:t>sample </a:t>
            </a:r>
            <a:r>
              <a:rPr lang="de-AT" dirty="0" err="1"/>
              <a:t>size</a:t>
            </a:r>
            <a:r>
              <a:rPr lang="de-AT" dirty="0"/>
              <a:t> = 15; 13; 13</a:t>
            </a:r>
          </a:p>
        </p:txBody>
      </p:sp>
      <p:sp>
        <p:nvSpPr>
          <p:cNvPr id="14" name="Textplatzhalter 13"/>
          <p:cNvSpPr>
            <a:spLocks noGrp="1"/>
          </p:cNvSpPr>
          <p:nvPr>
            <p:ph type="body" sz="quarter" idx="15"/>
          </p:nvPr>
        </p:nvSpPr>
        <p:spPr>
          <a:xfrm>
            <a:off x="344487" y="6120367"/>
            <a:ext cx="9217025" cy="369332"/>
          </a:xfrm>
        </p:spPr>
        <p:txBody>
          <a:bodyPr/>
          <a:lstStyle/>
          <a:p>
            <a:r>
              <a:rPr lang="en-US" dirty="0"/>
              <a:t>"To what extent are you satisfied with the adequacy of the lines (geographical routing) assigned to the RFC? || … with the infrastructure standards of all designated lines, including diversionary routes dedicated to the RFC, concerning parameters such as train length, axle load, electrification, loading gauges, etc.? || … with the measures taken by the RFCs’ Infrastructure Managers to improve the infrastructure standards on the lines assigned to the RFC?"</a:t>
            </a:r>
          </a:p>
        </p:txBody>
      </p:sp>
      <p:sp>
        <p:nvSpPr>
          <p:cNvPr id="3" name="Fußzeilenplatzhalter 2"/>
          <p:cNvSpPr>
            <a:spLocks noGrp="1"/>
          </p:cNvSpPr>
          <p:nvPr>
            <p:ph type="ftr" sz="quarter" idx="11"/>
          </p:nvPr>
        </p:nvSpPr>
        <p:spPr/>
        <p:txBody>
          <a:bodyPr/>
          <a:lstStyle/>
          <a:p>
            <a:r>
              <a:rPr lang="fr-FR"/>
              <a:t>RFC User Satisfaction Survey 2019 | RFC 1</a:t>
            </a:r>
            <a:endParaRPr lang="de-AT" dirty="0"/>
          </a:p>
        </p:txBody>
      </p:sp>
      <p:sp>
        <p:nvSpPr>
          <p:cNvPr id="7" name="Titel 6"/>
          <p:cNvSpPr>
            <a:spLocks noGrp="1"/>
          </p:cNvSpPr>
          <p:nvPr>
            <p:ph type="title"/>
          </p:nvPr>
        </p:nvSpPr>
        <p:spPr/>
        <p:txBody>
          <a:bodyPr/>
          <a:lstStyle/>
          <a:p>
            <a:r>
              <a:rPr lang="de-DE" dirty="0" err="1"/>
              <a:t>Satisfaction</a:t>
            </a:r>
            <a:r>
              <a:rPr lang="de-DE" dirty="0"/>
              <a:t> </a:t>
            </a:r>
            <a:r>
              <a:rPr lang="de-DE" dirty="0" err="1"/>
              <a:t>with</a:t>
            </a:r>
            <a:r>
              <a:rPr lang="de-DE" dirty="0"/>
              <a:t> Infrastructure</a:t>
            </a:r>
            <a:endParaRPr lang="en-US" dirty="0"/>
          </a:p>
        </p:txBody>
      </p:sp>
      <p:graphicFrame>
        <p:nvGraphicFramePr>
          <p:cNvPr id="8" name="KonvertiertesAutoGraphChart_20191106112813139"/>
          <p:cNvGraphicFramePr/>
          <p:nvPr>
            <p:extLst>
              <p:ext uri="{D42A27DB-BD31-4B8C-83A1-F6EECF244321}">
                <p14:modId xmlns:p14="http://schemas.microsoft.com/office/powerpoint/2010/main" val="637946981"/>
              </p:ext>
            </p:extLst>
          </p:nvPr>
        </p:nvGraphicFramePr>
        <p:xfrm>
          <a:off x="344488" y="1557338"/>
          <a:ext cx="6084676" cy="44778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KonvertiertesAutoGraphChart_20191106112813139"/>
          <p:cNvGraphicFramePr/>
          <p:nvPr>
            <p:extLst>
              <p:ext uri="{D42A27DB-BD31-4B8C-83A1-F6EECF244321}">
                <p14:modId xmlns:p14="http://schemas.microsoft.com/office/powerpoint/2010/main" val="3142074405"/>
              </p:ext>
            </p:extLst>
          </p:nvPr>
        </p:nvGraphicFramePr>
        <p:xfrm>
          <a:off x="6429164" y="1557338"/>
          <a:ext cx="1800436" cy="447787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73"/>
          <p:cNvSpPr txBox="1">
            <a:spLocks noChangeArrowheads="1"/>
          </p:cNvSpPr>
          <p:nvPr/>
        </p:nvSpPr>
        <p:spPr bwMode="auto">
          <a:xfrm>
            <a:off x="7689304" y="1808820"/>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don't</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know</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17" name="Text Box 79"/>
          <p:cNvSpPr txBox="1">
            <a:spLocks noChangeArrowheads="1"/>
          </p:cNvSpPr>
          <p:nvPr/>
        </p:nvSpPr>
        <p:spPr bwMode="auto">
          <a:xfrm>
            <a:off x="7778204" y="2235858"/>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7%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15" name="Text Box 73"/>
          <p:cNvSpPr txBox="1">
            <a:spLocks noChangeArrowheads="1"/>
          </p:cNvSpPr>
          <p:nvPr/>
        </p:nvSpPr>
        <p:spPr bwMode="auto">
          <a:xfrm>
            <a:off x="8633951" y="1811268"/>
            <a:ext cx="1130300"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err="1">
                <a:solidFill>
                  <a:srgbClr val="0A284C"/>
                </a:solidFill>
                <a:latin typeface="Arial" panose="020B0604020202020204" pitchFamily="34" charset="0"/>
                <a:cs typeface="Arial" panose="020B0604020202020204" pitchFamily="34" charset="0"/>
              </a:rPr>
              <a:t>no</a:t>
            </a:r>
            <a:r>
              <a:rPr lang="de-DE" altLang="de-DE" sz="900" dirty="0">
                <a:solidFill>
                  <a:srgbClr val="0A284C"/>
                </a:solidFill>
                <a:latin typeface="Arial" panose="020B0604020202020204" pitchFamily="34" charset="0"/>
                <a:cs typeface="Arial" panose="020B0604020202020204" pitchFamily="34" charset="0"/>
              </a:rPr>
              <a:t> </a:t>
            </a:r>
            <a:r>
              <a:rPr lang="de-DE" altLang="de-DE" sz="900" dirty="0" err="1">
                <a:solidFill>
                  <a:srgbClr val="0A284C"/>
                </a:solidFill>
                <a:latin typeface="Arial" panose="020B0604020202020204" pitchFamily="34" charset="0"/>
                <a:cs typeface="Arial" panose="020B0604020202020204" pitchFamily="34" charset="0"/>
              </a:rPr>
              <a:t>answer</a:t>
            </a:r>
            <a:endParaRPr lang="de-DE" altLang="de-DE" sz="900" dirty="0">
              <a:solidFill>
                <a:srgbClr val="0A284C"/>
              </a:solidFill>
              <a:latin typeface="Arial" panose="020B0604020202020204" pitchFamily="34" charset="0"/>
              <a:cs typeface="Arial" panose="020B0604020202020204" pitchFamily="34" charset="0"/>
            </a:endParaRPr>
          </a:p>
        </p:txBody>
      </p:sp>
      <p:sp>
        <p:nvSpPr>
          <p:cNvPr id="20" name="Text Box 79"/>
          <p:cNvSpPr txBox="1">
            <a:spLocks noChangeArrowheads="1"/>
          </p:cNvSpPr>
          <p:nvPr/>
        </p:nvSpPr>
        <p:spPr bwMode="auto">
          <a:xfrm>
            <a:off x="8722851" y="2238306"/>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7%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21" name="Text Box 79"/>
          <p:cNvSpPr txBox="1">
            <a:spLocks noChangeArrowheads="1"/>
          </p:cNvSpPr>
          <p:nvPr/>
        </p:nvSpPr>
        <p:spPr bwMode="auto">
          <a:xfrm>
            <a:off x="7781802" y="3393617"/>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7%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22" name="Text Box 79"/>
          <p:cNvSpPr txBox="1">
            <a:spLocks noChangeArrowheads="1"/>
          </p:cNvSpPr>
          <p:nvPr/>
        </p:nvSpPr>
        <p:spPr bwMode="auto">
          <a:xfrm>
            <a:off x="8726449" y="3396065"/>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7%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23" name="Text Box 79"/>
          <p:cNvSpPr txBox="1">
            <a:spLocks noChangeArrowheads="1"/>
          </p:cNvSpPr>
          <p:nvPr/>
        </p:nvSpPr>
        <p:spPr bwMode="auto">
          <a:xfrm>
            <a:off x="7780538" y="4560075"/>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7%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sp>
        <p:nvSpPr>
          <p:cNvPr id="24" name="Text Box 79"/>
          <p:cNvSpPr txBox="1">
            <a:spLocks noChangeArrowheads="1"/>
          </p:cNvSpPr>
          <p:nvPr/>
        </p:nvSpPr>
        <p:spPr bwMode="auto">
          <a:xfrm>
            <a:off x="8725185" y="4562523"/>
            <a:ext cx="973138" cy="138499"/>
          </a:xfrm>
          <a:prstGeom prst="rect">
            <a:avLst/>
          </a:prstGeom>
          <a:noFill/>
          <a:ln>
            <a:noFill/>
          </a:ln>
          <a:effectLst/>
          <a:extLst>
            <a:ext uri="{909E8E84-426E-40DD-AFC4-6F175D3DCCD1}">
              <a14:hiddenFill xmlns:a14="http://schemas.microsoft.com/office/drawing/2010/main">
                <a:solidFill>
                  <a:srgbClr val="C0CEE5"/>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de-DE" altLang="de-DE" sz="900" dirty="0">
                <a:solidFill>
                  <a:srgbClr val="0A284C"/>
                </a:solidFill>
                <a:latin typeface="Arial" panose="020B0604020202020204" pitchFamily="34" charset="0"/>
                <a:cs typeface="Arial" panose="020B0604020202020204" pitchFamily="34" charset="0"/>
              </a:rPr>
              <a:t>7% (1 </a:t>
            </a:r>
            <a:r>
              <a:rPr lang="de-DE" altLang="de-DE" sz="900" dirty="0" err="1">
                <a:solidFill>
                  <a:srgbClr val="0A284C"/>
                </a:solidFill>
                <a:latin typeface="Arial" panose="020B0604020202020204" pitchFamily="34" charset="0"/>
                <a:cs typeface="Arial" panose="020B0604020202020204" pitchFamily="34" charset="0"/>
              </a:rPr>
              <a:t>of</a:t>
            </a:r>
            <a:r>
              <a:rPr lang="de-DE" altLang="de-DE" sz="900" dirty="0">
                <a:solidFill>
                  <a:srgbClr val="0A284C"/>
                </a:solidFill>
                <a:latin typeface="Arial" panose="020B0604020202020204" pitchFamily="34" charset="0"/>
                <a:cs typeface="Arial" panose="020B0604020202020204" pitchFamily="34" charset="0"/>
              </a:rPr>
              <a:t> 15)</a:t>
            </a:r>
          </a:p>
        </p:txBody>
      </p:sp>
      <p:grpSp>
        <p:nvGrpSpPr>
          <p:cNvPr id="29" name="Gruppieren 28"/>
          <p:cNvGrpSpPr/>
          <p:nvPr/>
        </p:nvGrpSpPr>
        <p:grpSpPr>
          <a:xfrm>
            <a:off x="6473557" y="5932502"/>
            <a:ext cx="171087" cy="171087"/>
            <a:chOff x="3748088" y="2905125"/>
            <a:chExt cx="269875" cy="269875"/>
          </a:xfrm>
        </p:grpSpPr>
        <p:sp>
          <p:nvSpPr>
            <p:cNvPr id="33" name="Oval 53"/>
            <p:cNvSpPr>
              <a:spLocks noChangeAspect="1" noChangeArrowheads="1"/>
            </p:cNvSpPr>
            <p:nvPr/>
          </p:nvSpPr>
          <p:spPr bwMode="gray">
            <a:xfrm flipH="1">
              <a:off x="3748088" y="2905125"/>
              <a:ext cx="269875" cy="269875"/>
            </a:xfrm>
            <a:prstGeom prst="ellipse">
              <a:avLst/>
            </a:prstGeom>
            <a:gradFill>
              <a:gsLst>
                <a:gs pos="0">
                  <a:srgbClr val="4B5A73"/>
                </a:gs>
                <a:gs pos="100000">
                  <a:srgbClr val="788CAF"/>
                </a:gs>
              </a:gsLst>
              <a:lin ang="16200000" scaled="1"/>
            </a:gradFill>
            <a:ln w="3175">
              <a:solidFill>
                <a:srgbClr val="4B5A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4" name="Rectangle 54"/>
            <p:cNvSpPr>
              <a:spLocks noChangeAspect="1" noChangeArrowheads="1"/>
            </p:cNvSpPr>
            <p:nvPr/>
          </p:nvSpPr>
          <p:spPr bwMode="gray">
            <a:xfrm flipH="1">
              <a:off x="3802856" y="3021012"/>
              <a:ext cx="160338" cy="38100"/>
            </a:xfrm>
            <a:prstGeom prst="rect">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grpSp>
        <p:nvGrpSpPr>
          <p:cNvPr id="30" name="Gruppieren 29"/>
          <p:cNvGrpSpPr/>
          <p:nvPr/>
        </p:nvGrpSpPr>
        <p:grpSpPr>
          <a:xfrm>
            <a:off x="7769815" y="5932502"/>
            <a:ext cx="171087" cy="171087"/>
            <a:chOff x="3429000" y="2905125"/>
            <a:chExt cx="269875" cy="269875"/>
          </a:xfrm>
        </p:grpSpPr>
        <p:sp>
          <p:nvSpPr>
            <p:cNvPr id="31" name="Oval 56"/>
            <p:cNvSpPr>
              <a:spLocks noChangeAspect="1" noChangeArrowheads="1"/>
            </p:cNvSpPr>
            <p:nvPr/>
          </p:nvSpPr>
          <p:spPr bwMode="gray">
            <a:xfrm flipH="1">
              <a:off x="3429000" y="2905125"/>
              <a:ext cx="269875" cy="269875"/>
            </a:xfrm>
            <a:prstGeom prst="ellipse">
              <a:avLst/>
            </a:prstGeom>
            <a:gradFill>
              <a:gsLst>
                <a:gs pos="0">
                  <a:srgbClr val="829600"/>
                </a:gs>
                <a:gs pos="100000">
                  <a:srgbClr val="B4CD00"/>
                </a:gs>
              </a:gsLst>
              <a:lin ang="16200000" scaled="1"/>
            </a:gradFill>
            <a:ln w="3175">
              <a:solidFill>
                <a:srgbClr val="829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54000" tIns="54000" rIns="54000" bIns="54000" numCol="1" spcCol="0" rtlCol="0" fromWordArt="0" anchor="t" anchorCtr="0" forceAA="0" compatLnSpc="1">
              <a:prstTxWarp prst="textNoShape">
                <a:avLst/>
              </a:prstTxWarp>
              <a:noAutofit/>
            </a:bodyPr>
            <a:lstStyle/>
            <a:p>
              <a:endParaRPr lang="de-AT" altLang="de-DE" sz="700" b="1" dirty="0">
                <a:solidFill>
                  <a:srgbClr val="FFFFFF"/>
                </a:solidFill>
              </a:endParaRPr>
            </a:p>
          </p:txBody>
        </p:sp>
        <p:sp>
          <p:nvSpPr>
            <p:cNvPr id="32" name="AutoShape 57"/>
            <p:cNvSpPr>
              <a:spLocks noChangeAspect="1" noChangeArrowheads="1"/>
            </p:cNvSpPr>
            <p:nvPr/>
          </p:nvSpPr>
          <p:spPr bwMode="gray">
            <a:xfrm flipH="1">
              <a:off x="3485356" y="2960687"/>
              <a:ext cx="157163" cy="158750"/>
            </a:xfrm>
            <a:prstGeom prst="plus">
              <a:avLst>
                <a:gd name="adj" fmla="val 38588"/>
              </a:avLst>
            </a:prstGeom>
            <a:solidFill>
              <a:srgbClr val="FFFFFF"/>
            </a:solidFill>
            <a:ln w="12700" algn="ctr">
              <a:noFill/>
              <a:miter lim="800000"/>
              <a:headEnd/>
              <a:tailEnd/>
            </a:ln>
            <a:effectLst/>
          </p:spPr>
          <p:txBody>
            <a:bodyPr wrap="none" lIns="0" tIns="0" rIns="0" bIns="0" anchor="ctr"/>
            <a:lstStyle/>
            <a:p>
              <a:pPr algn="ctr"/>
              <a:endParaRPr lang="de-AT" altLang="de-DE" sz="1000" b="1" dirty="0">
                <a:latin typeface="+mn-lt"/>
                <a:cs typeface="Arial" panose="020B0604020202020204" pitchFamily="34" charset="0"/>
              </a:endParaRPr>
            </a:p>
          </p:txBody>
        </p:sp>
      </p:grpSp>
      <p:sp>
        <p:nvSpPr>
          <p:cNvPr id="28" name="Pfeil nach links und rechts 27"/>
          <p:cNvSpPr/>
          <p:nvPr/>
        </p:nvSpPr>
        <p:spPr>
          <a:xfrm>
            <a:off x="6681427" y="5940890"/>
            <a:ext cx="1057222" cy="162699"/>
          </a:xfrm>
          <a:prstGeom prst="leftRightArrow">
            <a:avLst/>
          </a:prstGeom>
          <a:gradFill flip="none" rotWithShape="1">
            <a:gsLst>
              <a:gs pos="0">
                <a:srgbClr val="4B5A73"/>
              </a:gs>
              <a:gs pos="100000">
                <a:srgbClr val="829600"/>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spcAft>
                <a:spcPts val="1200"/>
              </a:spcAft>
            </a:pPr>
            <a:endParaRPr lang="de-AT" sz="1200" dirty="0" err="1">
              <a:solidFill>
                <a:schemeClr val="tx2"/>
              </a:solidFill>
            </a:endParaRPr>
          </a:p>
        </p:txBody>
      </p:sp>
    </p:spTree>
    <p:extLst>
      <p:ext uri="{BB962C8B-B14F-4D97-AF65-F5344CB8AC3E}">
        <p14:creationId xmlns:p14="http://schemas.microsoft.com/office/powerpoint/2010/main" val="64069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rketmind ED 2017">
  <a:themeElements>
    <a:clrScheme name="marketmind ED 2017 v21">
      <a:dk1>
        <a:srgbClr val="00006E"/>
      </a:dk1>
      <a:lt1>
        <a:srgbClr val="FFFFFF"/>
      </a:lt1>
      <a:dk2>
        <a:srgbClr val="1E2337"/>
      </a:dk2>
      <a:lt2>
        <a:srgbClr val="000000"/>
      </a:lt2>
      <a:accent1>
        <a:srgbClr val="647391"/>
      </a:accent1>
      <a:accent2>
        <a:srgbClr val="788CAF"/>
      </a:accent2>
      <a:accent3>
        <a:srgbClr val="9BAAC8"/>
      </a:accent3>
      <a:accent4>
        <a:srgbClr val="829600"/>
      </a:accent4>
      <a:accent5>
        <a:srgbClr val="A0B900"/>
      </a:accent5>
      <a:accent6>
        <a:srgbClr val="B4CD00"/>
      </a:accent6>
      <a:hlink>
        <a:srgbClr val="BECDE6"/>
      </a:hlink>
      <a:folHlink>
        <a:srgbClr val="DCE1F0"/>
      </a:folHlink>
    </a:clrScheme>
    <a:fontScheme name="marketmind ED 2017">
      <a:majorFont>
        <a:latin typeface="Arial"/>
        <a:ea typeface=""/>
        <a:cs typeface=""/>
      </a:majorFont>
      <a:minorFont>
        <a:latin typeface="Arial"/>
        <a:ea typeface=""/>
        <a:cs typeface=""/>
      </a:minorFont>
    </a:fontScheme>
    <a:fmtScheme name="marketmind ED 2017">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5000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0">
          <a:gsLst>
            <a:gs pos="0">
              <a:srgbClr val="FFFFFF"/>
            </a:gs>
            <a:gs pos="100000">
              <a:srgbClr val="DCE1F0"/>
            </a:gs>
          </a:gsLst>
          <a:lin ang="5400000" scaled="1"/>
          <a:tileRect/>
        </a:gradFill>
        <a:ln w="6350">
          <a:solidFill>
            <a:srgbClr val="788CAF"/>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spcAft>
            <a:spcPts val="1200"/>
          </a:spcAft>
          <a:defRPr sz="12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4B5A73"/>
          </a:solidFill>
          <a:round/>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lgn="l">
          <a:spcAft>
            <a:spcPts val="1200"/>
          </a:spcAft>
          <a:defRPr sz="12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AG01 Schwarz">
      <a:srgbClr val="000000"/>
    </a:custClr>
    <a:custClr name="AG02 Weiß">
      <a:srgbClr val="FFFFFF"/>
    </a:custClr>
    <a:custClr name="AG03 ED1">
      <a:srgbClr val="1E2337"/>
    </a:custClr>
    <a:custClr name="AG04 ED2">
      <a:srgbClr val="323C50"/>
    </a:custClr>
    <a:custClr name="AG05 ED3">
      <a:srgbClr val="4B5A73"/>
    </a:custClr>
    <a:custClr name="AG06 ED4">
      <a:srgbClr val="647391"/>
    </a:custClr>
    <a:custClr name="AG07 ED5">
      <a:srgbClr val="788CAF"/>
    </a:custClr>
    <a:custClr name="AG08 ED6">
      <a:srgbClr val="9BAAC8"/>
    </a:custClr>
    <a:custClr name="AG09 ED7">
      <a:srgbClr val="BECDE6"/>
    </a:custClr>
    <a:custClr name="AG10 ED8">
      <a:srgbClr val="DCE1F0"/>
    </a:custClr>
    <a:custClr name="AG11 ED9">
      <a:srgbClr val="F0F0F5"/>
    </a:custClr>
    <a:custClr name="AG12 ED10">
      <a:srgbClr val="465000"/>
    </a:custClr>
    <a:custClr name="AG13 ED11">
      <a:srgbClr val="647300"/>
    </a:custClr>
    <a:custClr name="AG14 ED12">
      <a:srgbClr val="829600"/>
    </a:custClr>
    <a:custClr name="AG15 ED13">
      <a:srgbClr val="A0B900"/>
    </a:custClr>
    <a:custClr name="AG16 ED14">
      <a:srgbClr val="B4CD00"/>
    </a:custClr>
    <a:custClr name="AG17 ED15">
      <a:srgbClr val="C8E100"/>
    </a:custClr>
    <a:custClr name="AG18 ED16">
      <a:srgbClr val="D7F050"/>
    </a:custClr>
    <a:custClr name="AG19 ED17">
      <a:srgbClr val="E6FA91"/>
    </a:custClr>
    <a:custClr name="AG20 ED18">
      <a:srgbClr val="F0FFD2"/>
    </a:custClr>
    <a:custClr name="AG21 ED19">
      <a:srgbClr val="821405"/>
    </a:custClr>
    <a:custClr name="AG22 ED20">
      <a:srgbClr val="C32D05"/>
    </a:custClr>
    <a:custClr name="AG23 ED21">
      <a:srgbClr val="FA640F"/>
    </a:custClr>
    <a:custClr name="AG24 ED22">
      <a:srgbClr val="FA9628"/>
    </a:custClr>
    <a:custClr name="AG25 ED23">
      <a:srgbClr val="FAB432"/>
    </a:custClr>
    <a:custClr name="AG26 ED24">
      <a:srgbClr val="FFD246"/>
    </a:custClr>
    <a:custClr name="AG27 ED25">
      <a:srgbClr val="FFEB5A"/>
    </a:custClr>
    <a:custClr name="AG28 ED26">
      <a:srgbClr val="FFFAA5"/>
    </a:custClr>
    <a:custClr name="AG29 ED27">
      <a:srgbClr val="FFFFC8"/>
    </a:custClr>
    <a:custClr name="AG30 ED28">
      <a:srgbClr val="464646"/>
    </a:custClr>
    <a:custClr name="AG31 ED29">
      <a:srgbClr val="5F5F5F"/>
    </a:custClr>
    <a:custClr name="AG32 ED30">
      <a:srgbClr val="7D7D7D"/>
    </a:custClr>
    <a:custClr name="AG33 ED31">
      <a:srgbClr val="969696"/>
    </a:custClr>
    <a:custClr name="AG34 ED32">
      <a:srgbClr val="AFAFAF"/>
    </a:custClr>
    <a:custClr name="AG35 ED33">
      <a:srgbClr val="CDCDCD"/>
    </a:custClr>
    <a:custClr name="AG36 ED34">
      <a:srgbClr val="E1E1E1"/>
    </a:custClr>
    <a:custClr name="AG37 ED35">
      <a:srgbClr val="F0F0F0"/>
    </a:custClr>
    <a:custClr name="AG38 ED36">
      <a:srgbClr val="FAFAFA"/>
    </a:custClr>
    <a:custClr name="AG39 ED_A">
      <a:srgbClr val="780014"/>
    </a:custClr>
    <a:custClr name="AG40 ED_B">
      <a:srgbClr val="BE002D"/>
    </a:custClr>
    <a:custClr name="AG41 ED_C">
      <a:srgbClr val="00006E"/>
    </a:custClr>
    <a:custClr name="AG42 Comment">
      <a:srgbClr val="EB008C"/>
    </a:custClr>
  </a:custClrLst>
  <a:extLst>
    <a:ext uri="{05A4C25C-085E-4340-85A3-A5531E510DB2}">
      <thm15:themeFamily xmlns:thm15="http://schemas.microsoft.com/office/thememl/2012/main" name="marketmind_ED_2017_v22_PPT_bc.potx" id="{3C24503B-DDC5-4CB4-808C-5ADBF9B26E6A}" vid="{13F1197C-C3E3-440F-B371-214563FCDE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1EB99E78F84EE4980F4580E839FAD39" ma:contentTypeVersion="10" ma:contentTypeDescription="Ein neues Dokument erstellen." ma:contentTypeScope="" ma:versionID="5e947628cd70e907acd2161043bc1b0f">
  <xsd:schema xmlns:xsd="http://www.w3.org/2001/XMLSchema" xmlns:xs="http://www.w3.org/2001/XMLSchema" xmlns:p="http://schemas.microsoft.com/office/2006/metadata/properties" xmlns:ns2="99af6933-f38f-4bcb-89d7-b64a961cfd44" xmlns:ns3="ab4fb044-0bab-4a8e-a0a6-5986f1bd9a0d" targetNamespace="http://schemas.microsoft.com/office/2006/metadata/properties" ma:root="true" ma:fieldsID="f8653c5d64667b6ac3fdebdf5f788e61" ns2:_="" ns3:_="">
    <xsd:import namespace="99af6933-f38f-4bcb-89d7-b64a961cfd44"/>
    <xsd:import namespace="ab4fb044-0bab-4a8e-a0a6-5986f1bd9a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af6933-f38f-4bcb-89d7-b64a961cfd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4fb044-0bab-4a8e-a0a6-5986f1bd9a0d"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456659-1E65-49C3-9730-23BA0A43DB0F}">
  <ds:schemaRefs>
    <ds:schemaRef ds:uri="http://schemas.microsoft.com/sharepoint/v3/contenttype/forms"/>
  </ds:schemaRefs>
</ds:datastoreItem>
</file>

<file path=customXml/itemProps2.xml><?xml version="1.0" encoding="utf-8"?>
<ds:datastoreItem xmlns:ds="http://schemas.openxmlformats.org/officeDocument/2006/customXml" ds:itemID="{F19F1506-2C29-4C99-8E42-8A34A6A1B8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af6933-f38f-4bcb-89d7-b64a961cfd44"/>
    <ds:schemaRef ds:uri="ab4fb044-0bab-4a8e-a0a6-5986f1bd9a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BFB108-A771-4DF1-8B50-59F15AB751A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6204</Words>
  <Application>Microsoft Office PowerPoint</Application>
  <PresentationFormat>A4-Papier (210 x 297 mm)</PresentationFormat>
  <Paragraphs>765</Paragraphs>
  <Slides>44</Slides>
  <Notes>44</Notes>
  <HiddenSlides>0</HiddenSlides>
  <MMClips>0</MMClips>
  <ScaleCrop>false</ScaleCrop>
  <HeadingPairs>
    <vt:vector size="8" baseType="variant">
      <vt:variant>
        <vt:lpstr>Verwendete Schriftarten</vt:lpstr>
      </vt:variant>
      <vt:variant>
        <vt:i4>2</vt:i4>
      </vt:variant>
      <vt:variant>
        <vt:lpstr>Design</vt:lpstr>
      </vt:variant>
      <vt:variant>
        <vt:i4>1</vt:i4>
      </vt:variant>
      <vt:variant>
        <vt:lpstr>Eingebettete OLE-Server</vt:lpstr>
      </vt:variant>
      <vt:variant>
        <vt:i4>1</vt:i4>
      </vt:variant>
      <vt:variant>
        <vt:lpstr>Folientitel</vt:lpstr>
      </vt:variant>
      <vt:variant>
        <vt:i4>44</vt:i4>
      </vt:variant>
    </vt:vector>
  </HeadingPairs>
  <TitlesOfParts>
    <vt:vector size="48" baseType="lpstr">
      <vt:lpstr>Arial</vt:lpstr>
      <vt:lpstr>marketmindED</vt:lpstr>
      <vt:lpstr>marketmind ED 2017</vt:lpstr>
      <vt:lpstr>Arbeitsblatt</vt:lpstr>
      <vt:lpstr>RFC User Satisfaction Survey 2019</vt:lpstr>
      <vt:lpstr>Content</vt:lpstr>
      <vt:lpstr>Study Design</vt:lpstr>
      <vt:lpstr>Survey Design</vt:lpstr>
      <vt:lpstr>RFC specific Response Rate</vt:lpstr>
      <vt:lpstr>Satisfaction  with the RFC</vt:lpstr>
      <vt:lpstr>Overall Satisfaction</vt:lpstr>
      <vt:lpstr>General feedback || open question</vt:lpstr>
      <vt:lpstr>Satisfaction with Infrastructure</vt:lpstr>
      <vt:lpstr>Feedback Infrastructure || open question</vt:lpstr>
      <vt:lpstr>Satisfaction with Coordination/Communication of  Temporary Capacity Restrictions</vt:lpstr>
      <vt:lpstr>Feedback Coordination/Communication of Temporary Capacity Restrictions || open question</vt:lpstr>
      <vt:lpstr>Satisfaction with Corridor Information Document (CID)</vt:lpstr>
      <vt:lpstr>Feedback Corridor Information Document (CID) || open question</vt:lpstr>
      <vt:lpstr>Satisfaction with Path allocation (1) - PaP</vt:lpstr>
      <vt:lpstr>Usage of C-OSS</vt:lpstr>
      <vt:lpstr>Satisfaction with Path allocation (2) - C-OSS</vt:lpstr>
      <vt:lpstr>Feedback Path offer, PaP allocation and C-OSS || open question</vt:lpstr>
      <vt:lpstr>Satisfaction with Path Coordination System (PCS)</vt:lpstr>
      <vt:lpstr>Feedback Path Coordination System (PCS) || open question</vt:lpstr>
      <vt:lpstr>Satisfaction with Train Performance Management</vt:lpstr>
      <vt:lpstr>Feedback Train Performance Management || open question</vt:lpstr>
      <vt:lpstr>Satisfaction with Traffic Management</vt:lpstr>
      <vt:lpstr>Feedback Traffic Management || open question</vt:lpstr>
      <vt:lpstr>Satisfaction with Co-operation with the RFC Management Board (1)</vt:lpstr>
      <vt:lpstr>Satisfaction with Co-operation with the RFC Management Board (2)</vt:lpstr>
      <vt:lpstr>Feedback RFC Governance || open question</vt:lpstr>
      <vt:lpstr>Satisfaction with Overall RFC Communication</vt:lpstr>
      <vt:lpstr>Feedback Overall RFC Communication || open question</vt:lpstr>
      <vt:lpstr>Sample Description</vt:lpstr>
      <vt:lpstr>Target Group</vt:lpstr>
      <vt:lpstr>Usage of different corridor sections</vt:lpstr>
      <vt:lpstr>Summary</vt:lpstr>
      <vt:lpstr>Summary - Satisfaction Rating | all respondents</vt:lpstr>
      <vt:lpstr>Summary - Satisfaction Rating | by target group</vt:lpstr>
      <vt:lpstr>Summary - Satisfaction Rating | RU only</vt:lpstr>
      <vt:lpstr>Summary - Satisfaction Grades | RU only sorted by Top-2-Box (satisfied and very satisfied)</vt:lpstr>
      <vt:lpstr>Summary - Satisfaction Rating | Overall | Comparison to 2018/2017 (1)</vt:lpstr>
      <vt:lpstr>Summary - Satisfaction Rating | Overall | Comparison to 2018/2017 (2)</vt:lpstr>
      <vt:lpstr>Summary - Satisfaction Rating | Overall | Comparison to 2018/2017 (3)</vt:lpstr>
      <vt:lpstr>Summary - Satisfaction Rating | Comparison to overall results (1)</vt:lpstr>
      <vt:lpstr>Summary - Satisfaction Rating | Comparison to overall results (2)</vt:lpstr>
      <vt:lpstr>Summary - Satisfaction Rating | Comparison to overall results (3)</vt:lpstr>
      <vt:lpstr>Contact Information</vt:lpstr>
    </vt:vector>
  </TitlesOfParts>
  <Manager>Claudio Buchinger</Manager>
  <Company>marketmind GmbH</Company>
  <LinksUpToDate>false</LinksUpToDate>
  <SharedDoc>false</SharedDoc>
  <HyperlinkBase>marketmind ED 2017 v22</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marketmind ED 2017 v22</dc:title>
  <dc:subject>marketmind ED 2017 Master erstellt von Claudio Buchinger</dc:subject>
  <dc:creator>Claudio Buchinger</dc:creator>
  <cp:keywords>Claudio Buchinger, marketmind GmbH</cp:keywords>
  <dc:description>Dieses Dokument ist nur für die Verwendung mit Microsoft PowerPoint 2013 und höher vorgesehen. marketmind GmbH übernimmt keine Gewähr für die Funktionalität und Integrität des Dokuments wenn es mit nicht für die Verwendung vorgesehenen Microsoft PowerPoint Versionen geöffnet oder bearbeitet wird. Dieses Dokument sowie die eingebettete Schriftart "marketmindED" wurden durch Claudio Buchinger erstellt und sind geistiges Eigentum von marketmind GmbH.</dc:description>
  <cp:lastModifiedBy>Lina Berg</cp:lastModifiedBy>
  <cp:revision>473</cp:revision>
  <cp:lastPrinted>2018-10-29T16:19:01Z</cp:lastPrinted>
  <dcterms:created xsi:type="dcterms:W3CDTF">2016-12-21T15:48:34Z</dcterms:created>
  <dcterms:modified xsi:type="dcterms:W3CDTF">2019-11-08T13:42:24Z</dcterms:modified>
  <cp:category>marketmind ED 2017 v22</cp:category>
  <cp:contentStatus>marketmind ED 2017 v22</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0x01010001EB99E78F84EE4980F4580E839FAD39</vt:lpwstr>
  </property>
</Properties>
</file>